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4" r:id="rId11"/>
    <p:sldId id="262" r:id="rId12"/>
    <p:sldId id="288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0" r:id="rId24"/>
    <p:sldId id="292" r:id="rId25"/>
    <p:sldId id="291" r:id="rId26"/>
    <p:sldId id="277" r:id="rId27"/>
    <p:sldId id="278" r:id="rId28"/>
    <p:sldId id="279" r:id="rId29"/>
    <p:sldId id="280" r:id="rId30"/>
    <p:sldId id="289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4141"/>
    <a:srgbClr val="008000"/>
    <a:srgbClr val="E4ACAC"/>
    <a:srgbClr val="0000FF"/>
    <a:srgbClr val="FF8000"/>
    <a:srgbClr val="000080"/>
    <a:srgbClr val="800000"/>
    <a:srgbClr val="804000"/>
    <a:srgbClr val="F6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10: Tense and Aspect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BD7-CDB9-4EE0-94AC-7ABC521F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0F6F-A613-4D4B-8197-732A2774B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the tenses we’ve seen so far are based on a simple division of time into </a:t>
            </a:r>
            <a:r>
              <a:rPr lang="en-GB" dirty="0">
                <a:solidFill>
                  <a:srgbClr val="FF0000"/>
                </a:solidFill>
              </a:rPr>
              <a:t>past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, and </a:t>
            </a:r>
            <a:r>
              <a:rPr lang="en-GB" dirty="0">
                <a:solidFill>
                  <a:srgbClr val="0000FF"/>
                </a:solidFill>
              </a:rPr>
              <a:t>future</a:t>
            </a:r>
          </a:p>
          <a:p>
            <a:r>
              <a:rPr lang="en-GB" dirty="0"/>
              <a:t>The past tense tells you that an event happened in the past, but it doesn’t tell you when in the past it happened</a:t>
            </a:r>
          </a:p>
          <a:p>
            <a:r>
              <a:rPr lang="en-GB" dirty="0"/>
              <a:t>However, some languages have tenses that refer to more specific periods of time</a:t>
            </a:r>
          </a:p>
          <a:p>
            <a:r>
              <a:rPr lang="en-GB" dirty="0"/>
              <a:t>Tenses that make these finer distinctions are called </a:t>
            </a:r>
            <a:r>
              <a:rPr lang="en-GB" u="sng" dirty="0"/>
              <a:t>metrical</a:t>
            </a:r>
            <a:r>
              <a:rPr lang="en-GB" dirty="0"/>
              <a:t>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AF1D-CAFD-4612-BE74-9321B6E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01EB25-8D67-4DAA-A551-C34588262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7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60">
        <p:random/>
      </p:transition>
    </mc:Choice>
    <mc:Fallback xmlns="">
      <p:transition spd="slow" advTm="306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5094-4422-49DB-9957-01C50DF9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69FB6-8A74-4BB1-86A4-FEB9E7A03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One such language is Aymara, which is spoken in Peru</a:t>
            </a:r>
          </a:p>
          <a:p>
            <a:r>
              <a:rPr lang="en-GB" noProof="1"/>
              <a:t>Aymara has a </a:t>
            </a:r>
            <a:r>
              <a:rPr lang="en-GB" noProof="1">
                <a:solidFill>
                  <a:srgbClr val="FF4141"/>
                </a:solidFill>
              </a:rPr>
              <a:t>recent past</a:t>
            </a:r>
            <a:r>
              <a:rPr lang="en-GB" noProof="1"/>
              <a:t> tense, for things that happened recently, and a </a:t>
            </a:r>
            <a:r>
              <a:rPr lang="en-GB" noProof="1">
                <a:solidFill>
                  <a:srgbClr val="FF0000"/>
                </a:solidFill>
              </a:rPr>
              <a:t>remote past</a:t>
            </a:r>
            <a:r>
              <a:rPr lang="en-GB" noProof="1"/>
              <a:t> tense, for things that happened longer ago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Akanka</a:t>
            </a:r>
            <a:r>
              <a:rPr lang="en-GB" noProof="1">
                <a:solidFill>
                  <a:srgbClr val="FF4141"/>
                </a:solidFill>
              </a:rPr>
              <a:t>skataynax</a:t>
            </a:r>
            <a:br>
              <a:rPr lang="en-GB" noProof="1"/>
            </a:br>
            <a:r>
              <a:rPr lang="en-GB" noProof="1"/>
              <a:t>‘She </a:t>
            </a:r>
            <a:r>
              <a:rPr lang="en-GB" noProof="1">
                <a:solidFill>
                  <a:srgbClr val="FF4141"/>
                </a:solidFill>
              </a:rPr>
              <a:t>was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here</a:t>
            </a:r>
            <a:r>
              <a:rPr lang="en-GB" noProof="1"/>
              <a:t> (</a:t>
            </a:r>
            <a:r>
              <a:rPr lang="en-GB" noProof="1">
                <a:solidFill>
                  <a:srgbClr val="FF4141"/>
                </a:solidFill>
              </a:rPr>
              <a:t>recently</a:t>
            </a:r>
            <a:r>
              <a:rPr lang="en-GB" noProof="1"/>
              <a:t>)’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Akanka</a:t>
            </a:r>
            <a:r>
              <a:rPr lang="en-GB" noProof="1">
                <a:solidFill>
                  <a:srgbClr val="FF0000"/>
                </a:solidFill>
              </a:rPr>
              <a:t>skanx</a:t>
            </a:r>
            <a:br>
              <a:rPr lang="en-GB" noProof="1"/>
            </a:br>
            <a:r>
              <a:rPr lang="en-GB" noProof="1"/>
              <a:t>‘She </a:t>
            </a:r>
            <a:r>
              <a:rPr lang="en-GB" noProof="1">
                <a:solidFill>
                  <a:srgbClr val="FF0000"/>
                </a:solidFill>
              </a:rPr>
              <a:t>was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here</a:t>
            </a:r>
            <a:r>
              <a:rPr lang="en-GB" noProof="1"/>
              <a:t> (</a:t>
            </a:r>
            <a:r>
              <a:rPr lang="en-GB" noProof="1">
                <a:solidFill>
                  <a:srgbClr val="FF0000"/>
                </a:solidFill>
              </a:rPr>
              <a:t>long ago</a:t>
            </a:r>
            <a:r>
              <a:rPr lang="en-GB" noProof="1"/>
              <a:t>)’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F6A70-EDE6-4BBB-81AF-1C201094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C17AF95-C465-4D08-9611-D0528D738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1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39">
        <p:random/>
      </p:transition>
    </mc:Choice>
    <mc:Fallback xmlns="">
      <p:transition spd="slow" advTm="316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F986C0-46C8-4537-8C9D-16E418BA6706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000FF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50000">
                    <a:srgbClr val="E4ACAC"/>
                  </a:gs>
                  <a:gs pos="100000">
                    <a:srgbClr val="FF0000"/>
                  </a:gs>
                </a:gsLst>
                <a:lin ang="10800000" scaled="0"/>
                <a:tileRect/>
              </a:gra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noProof="1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B792A0-9157-45AF-B62A-57BD9291157D}"/>
              </a:ext>
            </a:extLst>
          </p:cNvPr>
          <p:cNvSpPr txBox="1"/>
          <p:nvPr/>
        </p:nvSpPr>
        <p:spPr>
          <a:xfrm>
            <a:off x="985278" y="3336213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noProof="1">
                <a:solidFill>
                  <a:srgbClr val="FF0000"/>
                </a:solidFill>
              </a:rPr>
              <a:t>Akankaskanx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06642-DDD6-489C-8CBD-A98DF26F6E9C}"/>
              </a:ext>
            </a:extLst>
          </p:cNvPr>
          <p:cNvSpPr txBox="1"/>
          <p:nvPr/>
        </p:nvSpPr>
        <p:spPr>
          <a:xfrm>
            <a:off x="3144498" y="3336213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noProof="1">
                <a:solidFill>
                  <a:srgbClr val="FF4141"/>
                </a:solidFill>
              </a:rPr>
              <a:t>Akankaskataynax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8B3337-B68B-4629-80A7-116A9C8D06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0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94">
        <p:random/>
      </p:transition>
    </mc:Choice>
    <mc:Fallback xmlns="">
      <p:transition spd="slow" advTm="155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C101-C85B-4CEA-BF2D-4EC8328D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B166-38E8-44E6-9F9A-4A2B9A49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languages closer to home that can also make this sort of distinction</a:t>
            </a:r>
          </a:p>
          <a:p>
            <a:r>
              <a:rPr lang="en-GB" noProof="1"/>
              <a:t>French has a special way of referring to the recent past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noProof="1"/>
              <a:t>Elle </a:t>
            </a:r>
            <a:r>
              <a:rPr lang="en-GB" noProof="1">
                <a:solidFill>
                  <a:srgbClr val="FF4141"/>
                </a:solidFill>
              </a:rPr>
              <a:t>vient d’être</a:t>
            </a:r>
            <a:r>
              <a:rPr lang="en-GB" noProof="1"/>
              <a:t> ici</a:t>
            </a:r>
            <a:br>
              <a:rPr lang="en-GB" noProof="1"/>
            </a:br>
            <a:r>
              <a:rPr lang="en-GB" noProof="1"/>
              <a:t>‘She’s just been here’</a:t>
            </a:r>
            <a:br>
              <a:rPr lang="en-GB" noProof="1"/>
            </a:br>
            <a:r>
              <a:rPr lang="en-GB" noProof="1"/>
              <a:t>(literally, ‘She’s coming from being here’)</a:t>
            </a:r>
          </a:p>
          <a:p>
            <a:r>
              <a:rPr lang="en-GB" noProof="1"/>
              <a:t>Other languages have systems that are even more complicated, with one tense for earlier today and another tense for yesterday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111A0-1879-4FC2-AD29-5745BE96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200014-4482-43FB-BD32-3F5EFD6669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0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71">
        <p:random/>
      </p:transition>
    </mc:Choice>
    <mc:Fallback xmlns="">
      <p:transition spd="slow" advTm="380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BE76-CDDD-4E14-81CD-4FA73975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FE02-D4F7-45A9-B71F-57DEC2861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these examples show, French uses a combination of verbs to express what Aymara expresses with a special form of a single verb</a:t>
            </a:r>
          </a:p>
          <a:p>
            <a:r>
              <a:rPr lang="en-GB" dirty="0"/>
              <a:t>You may remember that verbs used with other verbs in this way are called </a:t>
            </a:r>
            <a:r>
              <a:rPr lang="en-GB" u="sng" dirty="0"/>
              <a:t>auxiliaries</a:t>
            </a:r>
          </a:p>
          <a:p>
            <a:r>
              <a:rPr lang="en-GB" dirty="0"/>
              <a:t>Languages differ in whether they use auxiliaries, and where they use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B575-2773-4CAB-942D-28D38510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F83771-4A13-4599-87A1-0050E31ED1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4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68">
        <p:random/>
      </p:transition>
    </mc:Choice>
    <mc:Fallback xmlns="">
      <p:transition spd="slow" advTm="265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E534-B1CC-4779-83FA-0375DDEF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6C3F0-3B84-40A6-BA7C-51835D261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that we’ve discussed here</a:t>
            </a:r>
          </a:p>
          <a:p>
            <a:r>
              <a:rPr lang="en-GB" dirty="0"/>
              <a:t>Take some time to make a list of these languages and count their tenses</a:t>
            </a:r>
          </a:p>
          <a:p>
            <a:r>
              <a:rPr lang="en-GB" dirty="0"/>
              <a:t>You can include simple tenses and those formed with an auxiliary</a:t>
            </a:r>
          </a:p>
          <a:p>
            <a:r>
              <a:rPr lang="en-GB" dirty="0"/>
              <a:t>Which languages have the most tenses?</a:t>
            </a:r>
          </a:p>
          <a:p>
            <a:r>
              <a:rPr lang="en-GB" dirty="0"/>
              <a:t>Which languages have the fewest?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799A-4343-4CEC-8E9A-E230A653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16AE0B-487D-4EF7-A739-39A8E2135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E41A-74AB-4EF8-9A32-DF48736C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1CBB5-C1C0-4FC4-9CB6-67C199811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 English, the only tenses formed without an auxiliary are the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 and the </a:t>
            </a:r>
            <a:r>
              <a:rPr lang="en-GB" dirty="0">
                <a:solidFill>
                  <a:srgbClr val="FF0000"/>
                </a:solidFill>
              </a:rPr>
              <a:t>past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stand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They </a:t>
            </a:r>
            <a:r>
              <a:rPr lang="en-GB" dirty="0">
                <a:solidFill>
                  <a:srgbClr val="FF0000"/>
                </a:solidFill>
              </a:rPr>
              <a:t>stood</a:t>
            </a:r>
          </a:p>
          <a:p>
            <a:r>
              <a:rPr lang="en-GB" dirty="0"/>
              <a:t>All other tenses require at least one auxiliary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00FF"/>
                </a:solidFill>
              </a:rPr>
              <a:t>will stand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8000"/>
                </a:solidFill>
              </a:rPr>
              <a:t>have stood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800000"/>
                </a:solidFill>
              </a:rPr>
              <a:t>had stood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0080"/>
                </a:solidFill>
              </a:rPr>
              <a:t>will have stood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4A135-CD20-4CB9-800F-1C9F8F55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B3A721-CCB9-4148-A67A-A2DACA5DF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3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980">
        <p:random/>
      </p:transition>
    </mc:Choice>
    <mc:Fallback xmlns="">
      <p:transition spd="slow" advTm="299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29EB-B249-48EC-8153-665CAFF0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23F0-2692-48A2-931D-69EB0A04D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Other languages, such as Latin, can form all these tenses without auxiliaries: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Stant</a:t>
            </a:r>
            <a:r>
              <a:rPr lang="en-GB" noProof="1"/>
              <a:t>		‘They stand’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Stabant</a:t>
            </a:r>
            <a:r>
              <a:rPr lang="en-GB" noProof="1"/>
              <a:t>		‘They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Stabint</a:t>
            </a:r>
            <a:r>
              <a:rPr lang="en-GB" noProof="1"/>
              <a:t>		‘They will stand’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8000"/>
                </a:solidFill>
              </a:rPr>
              <a:t>Steterunt</a:t>
            </a:r>
            <a:r>
              <a:rPr lang="en-GB" noProof="1"/>
              <a:t>	‘They have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800000"/>
                </a:solidFill>
              </a:rPr>
              <a:t>Steterant</a:t>
            </a:r>
            <a:r>
              <a:rPr lang="en-GB" noProof="1"/>
              <a:t>	‘They had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0080"/>
                </a:solidFill>
              </a:rPr>
              <a:t>Steterint</a:t>
            </a:r>
            <a:r>
              <a:rPr lang="en-GB" noProof="1"/>
              <a:t>	‘They will have stood’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05F4B-B07F-474D-B5E0-77AFED9F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35A0A9-7A93-4CB2-AD84-9338FF6A0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2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276">
        <p:random/>
      </p:transition>
    </mc:Choice>
    <mc:Fallback xmlns="">
      <p:transition spd="slow" advTm="2527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51BB-5692-44B9-BD50-B284533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5E55B-D1B5-4E34-8DB3-1BB22108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a rule of thumb, the more basic a tense is, the less likely it is to need an auxiliary</a:t>
            </a:r>
          </a:p>
          <a:p>
            <a:r>
              <a:rPr lang="en-GB" dirty="0"/>
              <a:t>For example, there are more language that use auxiliaries for the future perfect (</a:t>
            </a:r>
            <a:r>
              <a:rPr lang="en-GB" i="1" dirty="0">
                <a:solidFill>
                  <a:srgbClr val="000080"/>
                </a:solidFill>
              </a:rPr>
              <a:t>will have stood</a:t>
            </a:r>
            <a:r>
              <a:rPr lang="en-GB" dirty="0"/>
              <a:t>) than for the present (</a:t>
            </a:r>
            <a:r>
              <a:rPr lang="en-GB" i="1" dirty="0">
                <a:solidFill>
                  <a:srgbClr val="00B050"/>
                </a:solidFill>
              </a:rPr>
              <a:t>stand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FD510-B48D-423F-88DA-82525B32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754280-D803-4A2D-A7C7-871693010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135">
        <p:random/>
      </p:transition>
    </mc:Choice>
    <mc:Fallback xmlns="">
      <p:transition spd="slow" advTm="201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6D1A-35BF-4242-B394-DC734C4F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B533-6AEA-425E-B27E-5AD09837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Different languages often choose similar auxiliaries for the same tenses</a:t>
            </a:r>
          </a:p>
          <a:p>
            <a:r>
              <a:rPr lang="en-GB" noProof="1"/>
              <a:t>For example, it is quite common for languages to use verbs meaning ‘have’ for the perfect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I </a:t>
            </a:r>
            <a:r>
              <a:rPr lang="en-GB" noProof="1">
                <a:solidFill>
                  <a:srgbClr val="008000"/>
                </a:solidFill>
              </a:rPr>
              <a:t>have sung</a:t>
            </a:r>
            <a:r>
              <a:rPr lang="en-GB" noProof="1"/>
              <a:t>		(English)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J’</a:t>
            </a:r>
            <a:r>
              <a:rPr lang="en-GB" noProof="1">
                <a:solidFill>
                  <a:srgbClr val="008000"/>
                </a:solidFill>
              </a:rPr>
              <a:t>ai chanté</a:t>
            </a:r>
            <a:r>
              <a:rPr lang="en-GB" noProof="1"/>
              <a:t>		(French)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Ich </a:t>
            </a:r>
            <a:r>
              <a:rPr lang="en-GB" noProof="1">
                <a:solidFill>
                  <a:srgbClr val="008000"/>
                </a:solidFill>
              </a:rPr>
              <a:t>habe gesungen</a:t>
            </a:r>
            <a:r>
              <a:rPr lang="en-GB" noProof="1"/>
              <a:t>	(German)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1C1B-4602-416A-A62A-1ED71499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60FBB8-3432-4D97-9AC2-D740DA730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0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691">
        <p:random/>
      </p:transition>
    </mc:Choice>
    <mc:Fallback xmlns="">
      <p:transition spd="slow" advTm="276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73E2-1D8C-4938-9EFD-ACE2E9DA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CDAB-28E2-4824-BC8D-BE06D232D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two properties that verbs can have: </a:t>
            </a:r>
            <a:r>
              <a:rPr lang="en-GB" u="sng" dirty="0"/>
              <a:t>tense</a:t>
            </a:r>
            <a:r>
              <a:rPr lang="en-GB" dirty="0"/>
              <a:t> and </a:t>
            </a:r>
            <a:r>
              <a:rPr lang="en-GB" u="sng" dirty="0"/>
              <a:t>aspect</a:t>
            </a:r>
          </a:p>
          <a:p>
            <a:r>
              <a:rPr lang="en-GB" dirty="0"/>
              <a:t>We will look at three types of tense: </a:t>
            </a:r>
            <a:r>
              <a:rPr lang="en-GB" u="sng" dirty="0"/>
              <a:t>absolute</a:t>
            </a:r>
            <a:r>
              <a:rPr lang="en-GB" dirty="0"/>
              <a:t> tense, </a:t>
            </a:r>
            <a:r>
              <a:rPr lang="en-GB" u="sng" dirty="0"/>
              <a:t>relative</a:t>
            </a:r>
            <a:r>
              <a:rPr lang="en-GB" dirty="0"/>
              <a:t> tense, and </a:t>
            </a:r>
            <a:r>
              <a:rPr lang="en-GB" u="sng" dirty="0"/>
              <a:t>metrical</a:t>
            </a:r>
            <a:r>
              <a:rPr lang="en-GB" dirty="0"/>
              <a:t> tense</a:t>
            </a:r>
          </a:p>
          <a:p>
            <a:r>
              <a:rPr lang="en-GB" dirty="0"/>
              <a:t>We will see how different languages form tenses in different ways</a:t>
            </a:r>
          </a:p>
          <a:p>
            <a:r>
              <a:rPr lang="en-GB" dirty="0"/>
              <a:t>We will also see how aspect gives us different ways of looking at the same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EB1F7-7B11-4144-86E1-5ED9D49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E59DCC-4ACF-4ACC-BF74-0B938CF15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988">
        <p:random/>
      </p:transition>
    </mc:Choice>
    <mc:Fallback xmlns="">
      <p:transition spd="slow" advTm="309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281D-2C61-4A10-9DF6-7607FD16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3193-AA73-41B3-92DC-9E3AED5A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Another common auxiliary for the perfect is ‘be’</a:t>
            </a:r>
          </a:p>
          <a:p>
            <a:r>
              <a:rPr lang="en-GB" noProof="1"/>
              <a:t>Some languages use ‘have’ with some verbs and ‘be’ with others, as in French: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J’</a:t>
            </a:r>
            <a:r>
              <a:rPr lang="en-GB" noProof="1">
                <a:solidFill>
                  <a:srgbClr val="008000"/>
                </a:solidFill>
              </a:rPr>
              <a:t>ai chanté</a:t>
            </a:r>
            <a:br>
              <a:rPr lang="en-GB" noProof="1"/>
            </a:br>
            <a:r>
              <a:rPr lang="en-GB" noProof="1"/>
              <a:t>‘I have sung’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Je </a:t>
            </a:r>
            <a:r>
              <a:rPr lang="en-GB" noProof="1">
                <a:solidFill>
                  <a:srgbClr val="008000"/>
                </a:solidFill>
              </a:rPr>
              <a:t>suis tombé</a:t>
            </a:r>
            <a:br>
              <a:rPr lang="en-GB" noProof="1"/>
            </a:br>
            <a:r>
              <a:rPr lang="en-GB" noProof="1"/>
              <a:t>‘I have fallen’ (literally, ‘I am fallen’)</a:t>
            </a:r>
          </a:p>
          <a:p>
            <a:r>
              <a:rPr lang="en-GB" noProof="1"/>
              <a:t>In these languages, the verbs most likely to use ‘be’ refer to motion (e.g. ‘come’, ‘go’) or a change of state (e.g. ‘become’, ‘be born’, ‘die’)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F221B-B015-4C17-A9EB-1022DC81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BBE51E-4381-4100-9DC4-A80D6C375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664">
        <p:random/>
      </p:transition>
    </mc:Choice>
    <mc:Fallback xmlns="">
      <p:transition spd="slow" advTm="386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7D10-D263-4AC7-8BF8-294C0D92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8F53D-E535-438B-AAB8-6407E5A19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Other languages use ‘be’ for the perfect of all verbs, as in Finnish: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noProof="1"/>
              <a:t>​</a:t>
            </a:r>
            <a:r>
              <a:rPr lang="en-GB" noProof="1">
                <a:solidFill>
                  <a:srgbClr val="008000"/>
                </a:solidFill>
              </a:rPr>
              <a:t>Olen laulanut</a:t>
            </a:r>
            <a:br>
              <a:rPr lang="en-GB" noProof="1"/>
            </a:br>
            <a:r>
              <a:rPr lang="en-GB" noProof="1"/>
              <a:t>‘I have sung’ (literally, ‘Am sung’)</a:t>
            </a:r>
          </a:p>
          <a:p>
            <a:r>
              <a:rPr lang="en-GB" noProof="1"/>
              <a:t>Finnish (like Irish) is a language without a verb meaning ‘have’</a:t>
            </a:r>
          </a:p>
          <a:p>
            <a:r>
              <a:rPr lang="en-GB" noProof="1"/>
              <a:t>Instead of ‘I have a book’, people say ‘A book is at me’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A3888-F83B-4356-A4E8-63D19094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B26DC4-100D-40F8-ABCE-2D8FF61991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533">
        <p:random/>
      </p:transition>
    </mc:Choice>
    <mc:Fallback xmlns="">
      <p:transition spd="slow" advTm="405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563D-906E-4690-92D3-C193E546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C44B5-880B-47B8-8D90-93B0768EA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1"/>
              <a:t>Irish doesn’t use an auxiliary for the perfect at all</a:t>
            </a:r>
          </a:p>
          <a:p>
            <a:r>
              <a:rPr lang="en-GB" noProof="1"/>
              <a:t>Instead, Irish uses prepositions to form these tenses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pt-BR" noProof="1"/>
              <a:t>​</a:t>
            </a:r>
            <a:r>
              <a:rPr lang="pt-BR" noProof="1">
                <a:solidFill>
                  <a:srgbClr val="008000"/>
                </a:solidFill>
              </a:rPr>
              <a:t>Tá</a:t>
            </a:r>
            <a:r>
              <a:rPr lang="pt-BR" noProof="1"/>
              <a:t>		mé	</a:t>
            </a:r>
            <a:r>
              <a:rPr lang="pt-BR" noProof="1">
                <a:solidFill>
                  <a:srgbClr val="008000"/>
                </a:solidFill>
              </a:rPr>
              <a:t>tar éis		canadh</a:t>
            </a:r>
            <a:br>
              <a:rPr lang="pt-BR" noProof="1"/>
            </a:br>
            <a:r>
              <a:rPr lang="pt-BR" noProof="1"/>
              <a:t>am	I	after		singing</a:t>
            </a:r>
            <a:br>
              <a:rPr lang="pt-BR" noProof="1"/>
            </a:br>
            <a:r>
              <a:rPr lang="pt-BR" noProof="1"/>
              <a:t>‘I have sung’</a:t>
            </a:r>
            <a:endParaRPr lang="en-GB" noProof="1"/>
          </a:p>
          <a:p>
            <a:r>
              <a:rPr lang="en-GB" noProof="1"/>
              <a:t>Varieties of English that have been influenced by Irish do the same thing</a:t>
            </a:r>
          </a:p>
          <a:p>
            <a:pPr marL="514350" indent="-514350">
              <a:buFont typeface="+mj-lt"/>
              <a:buAutoNum type="arabicPeriod" startAt="29"/>
            </a:pPr>
            <a:r>
              <a:rPr lang="en-GB" noProof="1"/>
              <a:t>I’</a:t>
            </a:r>
            <a:r>
              <a:rPr lang="en-GB" noProof="1">
                <a:solidFill>
                  <a:srgbClr val="008000"/>
                </a:solidFill>
              </a:rPr>
              <a:t>m after singing</a:t>
            </a:r>
          </a:p>
          <a:p>
            <a:r>
              <a:rPr lang="en-GB" noProof="1"/>
              <a:t>For some people this is a </a:t>
            </a:r>
            <a:r>
              <a:rPr lang="en-GB" noProof="1">
                <a:solidFill>
                  <a:srgbClr val="FF4141"/>
                </a:solidFill>
              </a:rPr>
              <a:t>recent past</a:t>
            </a:r>
            <a:r>
              <a:rPr lang="en-GB" noProof="1"/>
              <a:t>, like in Aymara and French</a:t>
            </a:r>
          </a:p>
          <a:p>
            <a:r>
              <a:rPr lang="en-GB" noProof="1"/>
              <a:t>For other people, it simply means ‘I have sung’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BECF0-D8D1-4397-AFE1-63C56EC2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A9AE50-73E4-4865-8C13-67BFEF1A23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46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206">
        <p:random/>
      </p:transition>
    </mc:Choice>
    <mc:Fallback>
      <p:transition spd="slow" advTm="43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6E39-E14A-444A-9085-B9D4ED52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6927-2FE6-4200-8B78-A2653E2B8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these two sentences: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Paris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go to Paris</a:t>
            </a:r>
            <a:br>
              <a:rPr lang="en-GB" dirty="0"/>
            </a:br>
            <a:endParaRPr lang="en-GB" dirty="0"/>
          </a:p>
          <a:p>
            <a:r>
              <a:rPr lang="en-GB" dirty="0"/>
              <a:t>Do you notice any differences between the two </a:t>
            </a:r>
            <a:r>
              <a:rPr lang="en-GB" i="1" dirty="0"/>
              <a:t>going</a:t>
            </a:r>
            <a:r>
              <a:rPr lang="en-GB" dirty="0"/>
              <a:t>s?</a:t>
            </a:r>
          </a:p>
          <a:p>
            <a:r>
              <a:rPr lang="en-GB" dirty="0"/>
              <a:t>How would you describe this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6B46-66E0-49E0-BAA5-ED4770B6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A110EF-F591-4C81-A9EA-856F6B2C1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9DC4-9258-4DB0-B26F-64F54153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681B6-C003-46B5-9AC2-DE795370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5A0C16-F38E-4665-8768-8DE6EDEEF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6E39-E14A-444A-9085-B9D4ED52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6927-2FE6-4200-8B78-A2653E2B8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Paris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go to Paris</a:t>
            </a:r>
            <a:br>
              <a:rPr lang="en-GB" dirty="0"/>
            </a:br>
            <a:endParaRPr lang="en-GB" dirty="0"/>
          </a:p>
          <a:p>
            <a:r>
              <a:rPr lang="en-GB" dirty="0"/>
              <a:t>In the second sentence, </a:t>
            </a:r>
            <a:r>
              <a:rPr lang="en-GB" i="1" dirty="0"/>
              <a:t>going</a:t>
            </a:r>
            <a:r>
              <a:rPr lang="en-GB" dirty="0"/>
              <a:t> is being used as an </a:t>
            </a:r>
            <a:r>
              <a:rPr lang="en-GB" u="sng" dirty="0"/>
              <a:t>auxiliary</a:t>
            </a:r>
            <a:endParaRPr lang="en-GB" dirty="0"/>
          </a:p>
          <a:p>
            <a:r>
              <a:rPr lang="en-GB" dirty="0"/>
              <a:t>It provides a way of referring to future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6B46-66E0-49E0-BAA5-ED4770B6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F28B67-4556-46F1-B71E-99BAC0830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028-D052-4CE9-BBCF-1E1463E8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3DCA-62EF-43CC-A13F-C1FAF805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distinction expressed by </a:t>
            </a:r>
            <a:r>
              <a:rPr lang="en-GB" u="sng" dirty="0"/>
              <a:t>aspect</a:t>
            </a:r>
            <a:r>
              <a:rPr lang="en-GB" dirty="0"/>
              <a:t> can be seen most easily by looking at examples from English: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</a:t>
            </a:r>
          </a:p>
          <a:p>
            <a:r>
              <a:rPr lang="en-GB" dirty="0"/>
              <a:t>In both these examples, the closing takes place at some point in the past</a:t>
            </a:r>
          </a:p>
          <a:p>
            <a:r>
              <a:rPr lang="en-GB" dirty="0"/>
              <a:t>So what is the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66CE9-D86E-4F23-AA3C-378A9B6E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713B86-A068-4A10-972F-1D07BB2DF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6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26">
        <p:random/>
      </p:transition>
    </mc:Choice>
    <mc:Fallback xmlns="">
      <p:transition spd="slow" advTm="377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028-D052-4CE9-BBCF-1E1463E8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3DCA-62EF-43CC-A13F-C1FAF805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distinction expressed by </a:t>
            </a:r>
            <a:r>
              <a:rPr lang="en-GB" u="sng" dirty="0"/>
              <a:t>aspect</a:t>
            </a:r>
            <a:r>
              <a:rPr lang="en-GB" dirty="0"/>
              <a:t> can be seen most easily by looking at examples from English: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</a:t>
            </a:r>
          </a:p>
          <a:p>
            <a:r>
              <a:rPr lang="en-GB" dirty="0"/>
              <a:t>These examples have different aspects</a:t>
            </a:r>
          </a:p>
          <a:p>
            <a:r>
              <a:rPr lang="en-GB" dirty="0"/>
              <a:t>In the first sentence, the </a:t>
            </a:r>
            <a:r>
              <a:rPr lang="en-GB" u="sng" dirty="0"/>
              <a:t>progressive</a:t>
            </a:r>
            <a:r>
              <a:rPr lang="en-GB" dirty="0"/>
              <a:t> (or </a:t>
            </a:r>
            <a:r>
              <a:rPr lang="en-GB" u="sng" dirty="0"/>
              <a:t>continuous</a:t>
            </a:r>
            <a:r>
              <a:rPr lang="en-GB" dirty="0"/>
              <a:t>) past means that the door is still open, but closing is in progress</a:t>
            </a:r>
          </a:p>
          <a:p>
            <a:r>
              <a:rPr lang="en-GB" dirty="0"/>
              <a:t>In the second sentence, the </a:t>
            </a:r>
            <a:r>
              <a:rPr lang="en-GB" u="sng" dirty="0"/>
              <a:t>simple</a:t>
            </a:r>
            <a:r>
              <a:rPr lang="en-GB" dirty="0"/>
              <a:t> past makes it clear that closing is complete and the door was shut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66CE9-D86E-4F23-AA3C-378A9B6E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8FAFCD0-DE80-4514-BB9C-E330E17BD5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5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49"/>
    </mc:Choice>
    <mc:Fallback xmlns="">
      <p:transition advTm="2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197C9A6-FC45-4BE0-BEB1-CEFC047E03EA}"/>
              </a:ext>
            </a:extLst>
          </p:cNvPr>
          <p:cNvSpPr/>
          <p:nvPr/>
        </p:nvSpPr>
        <p:spPr>
          <a:xfrm>
            <a:off x="2948173" y="4466975"/>
            <a:ext cx="1520454" cy="322482"/>
          </a:xfrm>
          <a:prstGeom prst="rect">
            <a:avLst/>
          </a:prstGeom>
          <a:solidFill>
            <a:srgbClr val="FF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7D1BAD5-2D12-4F18-9975-BFBA359DDA49}"/>
              </a:ext>
            </a:extLst>
          </p:cNvPr>
          <p:cNvCxnSpPr/>
          <p:nvPr/>
        </p:nvCxnSpPr>
        <p:spPr>
          <a:xfrm flipV="1">
            <a:off x="3708400" y="4466975"/>
            <a:ext cx="0" cy="34359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1A63378-E572-4ADB-9004-A204C223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Aspect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9B86-99BE-4C10-BED3-7D130AA1A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You can visualise this difference using a timeline: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11061-B76F-4079-99A3-B26C3E74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91053F-4F36-4CA3-8A15-AA1175E604EC}"/>
              </a:ext>
            </a:extLst>
          </p:cNvPr>
          <p:cNvGrpSpPr/>
          <p:nvPr/>
        </p:nvGrpSpPr>
        <p:grpSpPr>
          <a:xfrm>
            <a:off x="985278" y="3212277"/>
            <a:ext cx="10221444" cy="771918"/>
            <a:chOff x="985278" y="3827417"/>
            <a:chExt cx="10221444" cy="77191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B1E246-4467-4561-87B9-9BE16CB04D3C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0F2447-13E8-456D-AD54-A179F92E24A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6A77E8-5E03-4BD3-A3D5-8D808745DAB1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ED4511-5120-4879-8DBA-11276FDC9339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413FB3-8FA7-4518-A7A4-EF7FACF3FA9D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9E0DCE-8C9E-48F0-B2C8-228272079181}"/>
              </a:ext>
            </a:extLst>
          </p:cNvPr>
          <p:cNvSpPr txBox="1"/>
          <p:nvPr/>
        </p:nvSpPr>
        <p:spPr>
          <a:xfrm>
            <a:off x="3170432" y="2385899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8000"/>
                </a:solidFill>
              </a:rPr>
              <a:t>closed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6A1B3-AA30-4DB2-982A-8C5DAA3BFC79}"/>
              </a:ext>
            </a:extLst>
          </p:cNvPr>
          <p:cNvCxnSpPr/>
          <p:nvPr/>
        </p:nvCxnSpPr>
        <p:spPr>
          <a:xfrm flipV="1">
            <a:off x="3708400" y="2868679"/>
            <a:ext cx="0" cy="343598"/>
          </a:xfrm>
          <a:prstGeom prst="line">
            <a:avLst/>
          </a:prstGeom>
          <a:ln w="25400">
            <a:solidFill>
              <a:srgbClr val="FF8000"/>
            </a:solidFill>
            <a:head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1CEA1E-B882-48C6-80B7-A70BBDB7601B}"/>
              </a:ext>
            </a:extLst>
          </p:cNvPr>
          <p:cNvGrpSpPr/>
          <p:nvPr/>
        </p:nvGrpSpPr>
        <p:grpSpPr>
          <a:xfrm>
            <a:off x="985278" y="4810573"/>
            <a:ext cx="10221444" cy="771918"/>
            <a:chOff x="985278" y="3827417"/>
            <a:chExt cx="10221444" cy="7719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449C9B-4094-4F63-8B0C-A0A976201778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FECE16-A40D-4E47-9106-8413B3EBDB3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001933-E621-4108-A5F1-9B07DD4CAB82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FB3674-8077-4199-B363-777AEA027B5B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5D112B-6BFA-4B14-A209-6A6DBB56F0BA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3F8889-16FA-4B44-94A4-EF6E46E67326}"/>
              </a:ext>
            </a:extLst>
          </p:cNvPr>
          <p:cNvSpPr txBox="1"/>
          <p:nvPr/>
        </p:nvSpPr>
        <p:spPr>
          <a:xfrm>
            <a:off x="2832433" y="398419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FF"/>
                </a:solidFill>
              </a:rPr>
              <a:t>was closing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0BB85F-95DD-44B9-BBA3-B9C379ACEC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3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434">
        <p:random/>
      </p:transition>
    </mc:Choice>
    <mc:Fallback xmlns="">
      <p:transition spd="slow" advTm="284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12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F36-156A-4633-8803-8DFE5B59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34BC-EF04-429F-85B5-2AB55A934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actual time it takes to close the door may be the same whichever form you use</a:t>
            </a:r>
          </a:p>
          <a:p>
            <a:r>
              <a:rPr lang="en-GB" dirty="0"/>
              <a:t>The progressive form lets you select a single moment in this process, so you can talk about what else was happening then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 when John </a:t>
            </a:r>
            <a:r>
              <a:rPr lang="en-GB" dirty="0">
                <a:solidFill>
                  <a:srgbClr val="FF8000"/>
                </a:solidFill>
              </a:rPr>
              <a:t>squeezed</a:t>
            </a:r>
            <a:r>
              <a:rPr lang="en-GB" dirty="0"/>
              <a:t> through it</a:t>
            </a:r>
          </a:p>
          <a:p>
            <a:r>
              <a:rPr lang="en-GB" dirty="0"/>
              <a:t>The simple form lets you take the event as a whole and move on to something else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 and </a:t>
            </a:r>
            <a:r>
              <a:rPr lang="en-GB" dirty="0">
                <a:solidFill>
                  <a:srgbClr val="FF8000"/>
                </a:solidFill>
              </a:rPr>
              <a:t>left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ED35-31A1-40DB-9CD5-5F08874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70E56-F398-4ACB-85E0-E761101087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61">
        <p:random/>
      </p:transition>
    </mc:Choice>
    <mc:Fallback xmlns="">
      <p:transition spd="slow" advTm="3306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1599207"/>
          </a:xfrm>
        </p:spPr>
        <p:txBody>
          <a:bodyPr/>
          <a:lstStyle/>
          <a:p>
            <a:r>
              <a:rPr lang="en-GB" dirty="0"/>
              <a:t>You may remember that verbs normally describe events</a:t>
            </a:r>
          </a:p>
          <a:p>
            <a:r>
              <a:rPr lang="en-GB" dirty="0"/>
              <a:t>Tense lets people locate these events in time, to talk about them</a:t>
            </a:r>
          </a:p>
          <a:p>
            <a:r>
              <a:rPr lang="en-GB" dirty="0"/>
              <a:t>One way to think about tense is in terms of a timeline: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BD430D-FE97-4632-A6CE-1FB8CCB77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71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172">
        <p:random/>
      </p:transition>
    </mc:Choice>
    <mc:Fallback>
      <p:transition spd="slow" advTm="191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F36-156A-4633-8803-8DFE5B59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34BC-EF04-429F-85B5-2AB55A934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Progressive forms don’t specify whether an event is ever completed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 when John </a:t>
            </a:r>
            <a:r>
              <a:rPr lang="en-GB" dirty="0">
                <a:solidFill>
                  <a:srgbClr val="FF8000"/>
                </a:solidFill>
              </a:rPr>
              <a:t>squeezed</a:t>
            </a:r>
            <a:r>
              <a:rPr lang="en-GB" dirty="0"/>
              <a:t> through it</a:t>
            </a:r>
          </a:p>
          <a:p>
            <a:pPr lvl="1"/>
            <a:r>
              <a:rPr lang="en-GB" dirty="0"/>
              <a:t>This might mean that the door never got closed at all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 and </a:t>
            </a:r>
            <a:r>
              <a:rPr lang="en-GB" dirty="0">
                <a:solidFill>
                  <a:srgbClr val="FF8000"/>
                </a:solidFill>
              </a:rPr>
              <a:t>left</a:t>
            </a:r>
          </a:p>
          <a:p>
            <a:pPr lvl="1"/>
            <a:r>
              <a:rPr lang="en-GB" dirty="0"/>
              <a:t>This can only mean that the door did get closed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ED35-31A1-40DB-9CD5-5F08874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ABB1B9-2A0F-43AB-AFDE-28113E21D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87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323">
        <p:random/>
      </p:transition>
    </mc:Choice>
    <mc:Fallback>
      <p:transition spd="slow" advTm="193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5128-DB49-4EA4-8EDD-CCEAF54D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F26FD-F98C-4EB3-8702-C25D7B28A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the progressive present tends to be used more often than the simple present</a:t>
            </a:r>
          </a:p>
          <a:p>
            <a:r>
              <a:rPr lang="en-GB" dirty="0"/>
              <a:t>Try to find examples of ways that you might use the simple present</a:t>
            </a:r>
          </a:p>
          <a:p>
            <a:r>
              <a:rPr lang="en-GB" dirty="0"/>
              <a:t>See if you can say what these examples have in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F4AB3-D37C-41F4-952D-604870E7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4D4ED3-2574-4746-BE30-28A78CA4F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1E35-92F6-43A1-9688-BE586CD6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ABE78-C97B-4D92-8F48-AA9D58C5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9C2EC9-9DCC-4548-88BC-46C865CF6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9244-0D96-42AC-9BA4-5A1547D8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BBF0-8E1C-4141-B24F-5A89F52F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simple present in English is used for situations that can be viewed as a complete whole, even though they are not yet in the past</a:t>
            </a:r>
          </a:p>
          <a:p>
            <a:r>
              <a:rPr lang="en-GB" dirty="0"/>
              <a:t>Some examples that you may have found include:</a:t>
            </a:r>
          </a:p>
          <a:p>
            <a:pPr lvl="1"/>
            <a:r>
              <a:rPr lang="en-GB" dirty="0"/>
              <a:t>States (e.g. </a:t>
            </a:r>
            <a:r>
              <a:rPr lang="en-GB" i="1" dirty="0"/>
              <a:t>I love you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Habitual activities (e.g. </a:t>
            </a:r>
            <a:r>
              <a:rPr lang="en-GB" i="1" dirty="0"/>
              <a:t>I swim every Saturday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Future events (e.g. </a:t>
            </a:r>
            <a:r>
              <a:rPr lang="en-GB" i="1" dirty="0"/>
              <a:t>My plane leaves tomorrow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Stage directions (e.g. </a:t>
            </a:r>
            <a:r>
              <a:rPr lang="en-GB" i="1" dirty="0"/>
              <a:t>Juliet stands up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Real-time commentary (e.g. </a:t>
            </a:r>
            <a:r>
              <a:rPr lang="en-GB" i="1" dirty="0"/>
              <a:t>Jones scores!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968A-F306-4AFF-AF7C-A4123F0A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7AB31D-351F-43A5-9A89-A05AFF334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3EE1-118D-4A82-8AB3-3B069652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860A9-99B3-4D0B-AF86-A30EFCBA5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aspect expressed by forms like the progressive present is called </a:t>
            </a:r>
            <a:r>
              <a:rPr lang="en-GB" u="sng" dirty="0">
                <a:solidFill>
                  <a:srgbClr val="FF00FF"/>
                </a:solidFill>
              </a:rPr>
              <a:t>imperfective</a:t>
            </a:r>
            <a:endParaRPr lang="en-GB" dirty="0">
              <a:solidFill>
                <a:srgbClr val="FF00FF"/>
              </a:solidFill>
            </a:endParaRPr>
          </a:p>
          <a:p>
            <a:r>
              <a:rPr lang="en-GB" dirty="0"/>
              <a:t>The type of aspect expressed by forms like the simple present is called </a:t>
            </a:r>
            <a:r>
              <a:rPr lang="en-GB" u="sng" dirty="0">
                <a:solidFill>
                  <a:srgbClr val="FF8000"/>
                </a:solidFill>
              </a:rPr>
              <a:t>perfective</a:t>
            </a:r>
            <a:endParaRPr lang="en-GB" dirty="0">
              <a:solidFill>
                <a:srgbClr val="FF8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8B1E-B49F-4F90-850A-9C4D35B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3406C0-1FD0-4B0B-9ECF-43AB421E3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968">
        <p:random/>
      </p:transition>
    </mc:Choice>
    <mc:Fallback xmlns="">
      <p:transition spd="slow" advTm="139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E185-34A8-4017-AE22-76B84354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5A75-FFB2-4FF1-AAF0-4C5E8960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This type of distinction is expressed in many different languages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I </a:t>
            </a:r>
            <a:r>
              <a:rPr lang="en-GB" noProof="1">
                <a:solidFill>
                  <a:srgbClr val="FF00FF"/>
                </a:solidFill>
              </a:rPr>
              <a:t>was eating</a:t>
            </a:r>
            <a:r>
              <a:rPr lang="en-GB" noProof="1"/>
              <a:t>		(English)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Com</a:t>
            </a:r>
            <a:r>
              <a:rPr lang="en-GB" u="sng" noProof="1">
                <a:solidFill>
                  <a:srgbClr val="FF00FF"/>
                </a:solidFill>
              </a:rPr>
              <a:t>ía</a:t>
            </a:r>
            <a:r>
              <a:rPr lang="en-GB" noProof="1"/>
              <a:t>			(Spanish)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Jadłem</a:t>
            </a:r>
            <a:r>
              <a:rPr lang="en-GB" noProof="1"/>
              <a:t>			(Polish)</a:t>
            </a:r>
            <a:br>
              <a:rPr lang="en-GB" noProof="1"/>
            </a:br>
            <a:endParaRPr lang="en-GB" noProof="1"/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I </a:t>
            </a:r>
            <a:r>
              <a:rPr lang="en-GB" noProof="1">
                <a:solidFill>
                  <a:srgbClr val="FF8000"/>
                </a:solidFill>
              </a:rPr>
              <a:t>ate</a:t>
            </a:r>
            <a:r>
              <a:rPr lang="en-GB" noProof="1"/>
              <a:t>			(English)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Com</a:t>
            </a:r>
            <a:r>
              <a:rPr lang="en-GB" u="sng" noProof="1">
                <a:solidFill>
                  <a:srgbClr val="FF8000"/>
                </a:solidFill>
              </a:rPr>
              <a:t>í</a:t>
            </a:r>
            <a:r>
              <a:rPr lang="en-GB" noProof="1"/>
              <a:t>			(Spanish)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u="sng" noProof="1">
                <a:solidFill>
                  <a:srgbClr val="FF8000"/>
                </a:solidFill>
              </a:rPr>
              <a:t>Z</a:t>
            </a:r>
            <a:r>
              <a:rPr lang="en-GB" noProof="1">
                <a:solidFill>
                  <a:srgbClr val="FF8000"/>
                </a:solidFill>
              </a:rPr>
              <a:t>jadłem</a:t>
            </a:r>
            <a:r>
              <a:rPr lang="en-GB" noProof="1"/>
              <a:t>			(Polish)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2F021-8784-4B0D-A59B-CFC5DAE7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9B248A-5874-46F9-9461-2EDA96008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550">
        <p:random/>
      </p:transition>
    </mc:Choice>
    <mc:Fallback xmlns="">
      <p:transition spd="slow" advTm="225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FE4B-6119-4D86-91A9-C1AD7EA7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EC9C-3B67-45EC-B69F-595EBC5D0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languages, such as Spanish, make this distinction only in the past tense</a:t>
            </a:r>
          </a:p>
          <a:p>
            <a:pPr lvl="1"/>
            <a:r>
              <a:rPr lang="en-CA" dirty="0"/>
              <a:t>Remember that in English the simple present is relatively uncommon for many verbs</a:t>
            </a:r>
          </a:p>
          <a:p>
            <a:r>
              <a:rPr lang="en-CA" dirty="0"/>
              <a:t>In other languages, such as Polish, the </a:t>
            </a:r>
            <a:r>
              <a:rPr lang="en-CA" dirty="0">
                <a:solidFill>
                  <a:srgbClr val="FF8000"/>
                </a:solidFill>
              </a:rPr>
              <a:t>perfective</a:t>
            </a:r>
            <a:r>
              <a:rPr lang="en-CA" dirty="0"/>
              <a:t> </a:t>
            </a:r>
            <a:r>
              <a:rPr lang="en-CA" dirty="0">
                <a:solidFill>
                  <a:srgbClr val="00B050"/>
                </a:solidFill>
              </a:rPr>
              <a:t>present</a:t>
            </a:r>
            <a:r>
              <a:rPr lang="en-CA" dirty="0"/>
              <a:t> forms are taken as referring to </a:t>
            </a:r>
            <a:r>
              <a:rPr lang="en-CA" dirty="0">
                <a:solidFill>
                  <a:srgbClr val="0000FF"/>
                </a:solidFill>
              </a:rPr>
              <a:t>future</a:t>
            </a:r>
            <a:r>
              <a:rPr lang="en-CA" dirty="0"/>
              <a:t> time</a:t>
            </a:r>
          </a:p>
          <a:p>
            <a:pPr lvl="1"/>
            <a:r>
              <a:rPr lang="en-CA" dirty="0"/>
              <a:t>In English the simple present can also refer to future events</a:t>
            </a:r>
            <a:br>
              <a:rPr lang="en-CA" dirty="0"/>
            </a:br>
            <a:r>
              <a:rPr lang="en-CA" dirty="0"/>
              <a:t>(e.g. </a:t>
            </a:r>
            <a:r>
              <a:rPr lang="en-CA" i="1" dirty="0"/>
              <a:t>My plane </a:t>
            </a:r>
            <a:r>
              <a:rPr lang="en-CA" i="1" dirty="0">
                <a:solidFill>
                  <a:srgbClr val="FF8000"/>
                </a:solidFill>
              </a:rPr>
              <a:t>leaves</a:t>
            </a:r>
            <a:r>
              <a:rPr lang="en-CA" i="1" dirty="0"/>
              <a:t> tomorrow</a:t>
            </a:r>
            <a:r>
              <a:rPr lang="en-CA" dirty="0"/>
              <a:t>)</a:t>
            </a:r>
          </a:p>
          <a:p>
            <a:pPr lvl="1"/>
            <a:r>
              <a:rPr lang="en-CA" dirty="0"/>
              <a:t>However, in English progressive presents can do this too</a:t>
            </a:r>
            <a:br>
              <a:rPr lang="en-CA" dirty="0"/>
            </a:br>
            <a:r>
              <a:rPr lang="en-CA" dirty="0"/>
              <a:t>(e.g. </a:t>
            </a:r>
            <a:r>
              <a:rPr lang="en-CA" i="1" dirty="0"/>
              <a:t>My plane </a:t>
            </a:r>
            <a:r>
              <a:rPr lang="en-CA" i="1" dirty="0">
                <a:solidFill>
                  <a:srgbClr val="FF00FF"/>
                </a:solidFill>
              </a:rPr>
              <a:t>is leaving</a:t>
            </a:r>
            <a:r>
              <a:rPr lang="en-CA" i="1" dirty="0"/>
              <a:t> tomorrow</a:t>
            </a:r>
            <a:r>
              <a:rPr lang="en-CA" dirty="0"/>
              <a:t>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7306A-C6B9-4A2F-85FD-BF1540A3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A8E242-01C6-4A33-AFB7-75D540663C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50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269">
        <p:random/>
      </p:transition>
    </mc:Choice>
    <mc:Fallback>
      <p:transition spd="slow" advTm="342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73E2-1D8C-4938-9EFD-ACE2E9DA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CDAB-28E2-4824-BC8D-BE06D232D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have looked at </a:t>
            </a:r>
            <a:r>
              <a:rPr lang="en-GB" u="sng" dirty="0"/>
              <a:t>absolute</a:t>
            </a:r>
            <a:r>
              <a:rPr lang="en-GB" dirty="0"/>
              <a:t> tenses, which identify an event as past, present, or future</a:t>
            </a:r>
          </a:p>
          <a:p>
            <a:r>
              <a:rPr lang="en-GB" dirty="0"/>
              <a:t>We have seen how </a:t>
            </a:r>
            <a:r>
              <a:rPr lang="en-GB" u="sng" dirty="0"/>
              <a:t>relative</a:t>
            </a:r>
            <a:r>
              <a:rPr lang="en-GB" dirty="0"/>
              <a:t> tenses relate events both to the present and to another point in time</a:t>
            </a:r>
          </a:p>
          <a:p>
            <a:r>
              <a:rPr lang="en-GB" dirty="0"/>
              <a:t>We have seen how </a:t>
            </a:r>
            <a:r>
              <a:rPr lang="en-GB" u="sng" dirty="0"/>
              <a:t>metrical</a:t>
            </a:r>
            <a:r>
              <a:rPr lang="en-GB" dirty="0"/>
              <a:t> tenses measure distance in time</a:t>
            </a:r>
          </a:p>
          <a:p>
            <a:r>
              <a:rPr lang="en-GB" dirty="0"/>
              <a:t>As well as tense, verbs can have </a:t>
            </a:r>
            <a:r>
              <a:rPr lang="en-GB" u="sng" dirty="0"/>
              <a:t>imperfective</a:t>
            </a:r>
            <a:r>
              <a:rPr lang="en-GB" dirty="0"/>
              <a:t> or </a:t>
            </a:r>
            <a:r>
              <a:rPr lang="en-GB" u="sng" dirty="0"/>
              <a:t>perfective</a:t>
            </a:r>
            <a:r>
              <a:rPr lang="en-GB" dirty="0"/>
              <a:t> aspect</a:t>
            </a:r>
          </a:p>
          <a:p>
            <a:r>
              <a:rPr lang="en-GB" dirty="0"/>
              <a:t>Both tense and aspect can be expressed either by a single verb or by using an </a:t>
            </a:r>
            <a:r>
              <a:rPr lang="en-GB" u="sng" dirty="0"/>
              <a:t>auxiliary</a:t>
            </a:r>
            <a:r>
              <a:rPr lang="en-GB" dirty="0"/>
              <a:t> with a verb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EB1F7-7B11-4144-86E1-5ED9D49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9DA121-3DD1-4690-B0CF-2020BC4E2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2261"/>
          </a:xfrm>
        </p:spPr>
        <p:txBody>
          <a:bodyPr/>
          <a:lstStyle/>
          <a:p>
            <a:r>
              <a:rPr lang="en-GB" dirty="0"/>
              <a:t>Different tenses locate events at different points along this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noProof="1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B792A0-9157-45AF-B62A-57BD9291157D}"/>
              </a:ext>
            </a:extLst>
          </p:cNvPr>
          <p:cNvSpPr txBox="1"/>
          <p:nvPr/>
        </p:nvSpPr>
        <p:spPr>
          <a:xfrm>
            <a:off x="985278" y="3336213"/>
            <a:ext cx="123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You ran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06642-DDD6-489C-8CBD-A98DF26F6E9C}"/>
              </a:ext>
            </a:extLst>
          </p:cNvPr>
          <p:cNvSpPr txBox="1"/>
          <p:nvPr/>
        </p:nvSpPr>
        <p:spPr>
          <a:xfrm>
            <a:off x="5478395" y="3336213"/>
            <a:ext cx="123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You run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63984-114F-4591-A0E4-B511382421BE}"/>
              </a:ext>
            </a:extLst>
          </p:cNvPr>
          <p:cNvSpPr txBox="1"/>
          <p:nvPr/>
        </p:nvSpPr>
        <p:spPr>
          <a:xfrm>
            <a:off x="9456948" y="3336213"/>
            <a:ext cx="1749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You will run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C8C2F5-CAB3-4327-9AE7-91003DDF8C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954">
        <p:random/>
      </p:transition>
    </mc:Choice>
    <mc:Fallback xmlns="">
      <p:transition spd="slow" advTm="229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F920-DE25-4246-8363-DAB60D59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Absolute 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79D72-C24C-4DF4-BB76-B6A4599D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past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, and </a:t>
            </a:r>
            <a:r>
              <a:rPr lang="en-GB" dirty="0">
                <a:solidFill>
                  <a:srgbClr val="0000FF"/>
                </a:solidFill>
              </a:rPr>
              <a:t>future</a:t>
            </a:r>
            <a:r>
              <a:rPr lang="en-GB" dirty="0"/>
              <a:t> tenses in English are </a:t>
            </a:r>
            <a:r>
              <a:rPr lang="en-GB" u="sng" dirty="0"/>
              <a:t>absolute</a:t>
            </a:r>
            <a:r>
              <a:rPr lang="en-GB" dirty="0"/>
              <a:t> tenses</a:t>
            </a:r>
          </a:p>
          <a:p>
            <a:r>
              <a:rPr lang="en-GB" dirty="0"/>
              <a:t>They only express the relationship between the time of an event and the present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FF0000"/>
                </a:solidFill>
              </a:rPr>
              <a:t>ran</a:t>
            </a:r>
            <a:r>
              <a:rPr lang="en-GB" dirty="0"/>
              <a:t>		(</a:t>
            </a:r>
            <a:r>
              <a:rPr lang="en-GB" b="1" dirty="0"/>
              <a:t>before</a:t>
            </a:r>
            <a:r>
              <a:rPr lang="en-GB" dirty="0"/>
              <a:t> the present)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00B050"/>
                </a:solidFill>
              </a:rPr>
              <a:t>run</a:t>
            </a:r>
            <a:r>
              <a:rPr lang="en-GB" dirty="0"/>
              <a:t>		(</a:t>
            </a:r>
            <a:r>
              <a:rPr lang="en-GB" b="1" dirty="0"/>
              <a:t>at</a:t>
            </a:r>
            <a:r>
              <a:rPr lang="en-GB" dirty="0"/>
              <a:t> the present)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0000FF"/>
                </a:solidFill>
              </a:rPr>
              <a:t>will run</a:t>
            </a:r>
            <a:r>
              <a:rPr lang="en-GB" dirty="0"/>
              <a:t>	(</a:t>
            </a:r>
            <a:r>
              <a:rPr lang="en-GB" b="1" dirty="0"/>
              <a:t>after</a:t>
            </a:r>
            <a:r>
              <a:rPr lang="en-GB" dirty="0"/>
              <a:t> the present)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EFFCE-671A-4824-8717-F916865A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89B717-E471-4A7D-B9F6-43BCCDC74D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2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87">
        <p:random/>
      </p:transition>
    </mc:Choice>
    <mc:Fallback xmlns="">
      <p:transition spd="slow" advTm="306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3A26-5851-45C6-85D0-A9A0B32E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ACB8-FE7F-4416-A0F8-4C30A6031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also </a:t>
            </a:r>
            <a:r>
              <a:rPr lang="en-GB" u="sng" dirty="0"/>
              <a:t>relative</a:t>
            </a:r>
            <a:r>
              <a:rPr lang="en-GB" dirty="0"/>
              <a:t> tenses</a:t>
            </a:r>
          </a:p>
          <a:p>
            <a:r>
              <a:rPr lang="en-GB" dirty="0"/>
              <a:t>Relative tenses express a three-way relationship among the present, the time of an event, and another point in time.</a:t>
            </a:r>
          </a:p>
          <a:p>
            <a:r>
              <a:rPr lang="en-GB" dirty="0"/>
              <a:t>The English </a:t>
            </a:r>
            <a:r>
              <a:rPr lang="en-GB" dirty="0">
                <a:solidFill>
                  <a:srgbClr val="800000"/>
                </a:solidFill>
              </a:rPr>
              <a:t>past perfect</a:t>
            </a:r>
            <a:r>
              <a:rPr lang="en-GB" dirty="0"/>
              <a:t>, </a:t>
            </a:r>
            <a:r>
              <a:rPr lang="en-GB" dirty="0">
                <a:solidFill>
                  <a:srgbClr val="008000"/>
                </a:solidFill>
              </a:rPr>
              <a:t>present perfect</a:t>
            </a:r>
            <a:r>
              <a:rPr lang="en-GB" dirty="0"/>
              <a:t>, and </a:t>
            </a:r>
            <a:r>
              <a:rPr lang="en-GB" dirty="0">
                <a:solidFill>
                  <a:srgbClr val="000080"/>
                </a:solidFill>
              </a:rPr>
              <a:t>future perfect</a:t>
            </a:r>
            <a:r>
              <a:rPr lang="en-GB" dirty="0"/>
              <a:t> are relative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315AB-CB78-40EF-8782-4EB92EEE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CE533A-F88F-45FA-8C3E-AB9C6F949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70">
        <p:random/>
      </p:transition>
    </mc:Choice>
    <mc:Fallback xmlns="">
      <p:transition spd="slow" advTm="280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954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800000"/>
                </a:solidFill>
              </a:rPr>
              <a:t>past perfect</a:t>
            </a:r>
            <a:r>
              <a:rPr lang="en-GB" dirty="0"/>
              <a:t> introduces a new point in time in the past: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They </a:t>
            </a:r>
            <a:r>
              <a:rPr lang="en-GB" dirty="0">
                <a:solidFill>
                  <a:srgbClr val="800000"/>
                </a:solidFill>
              </a:rPr>
              <a:t>had been</a:t>
            </a:r>
            <a:r>
              <a:rPr lang="en-GB" dirty="0"/>
              <a:t> to France already before last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985278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192370-98CB-4332-88B0-B3E601F525FA}"/>
              </a:ext>
            </a:extLst>
          </p:cNvPr>
          <p:cNvGrpSpPr/>
          <p:nvPr/>
        </p:nvGrpSpPr>
        <p:grpSpPr>
          <a:xfrm>
            <a:off x="2982881" y="3001039"/>
            <a:ext cx="1451038" cy="826378"/>
            <a:chOff x="2982881" y="3001039"/>
            <a:chExt cx="1451038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2982881" y="3001039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Last year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/>
            <p:nvPr/>
          </p:nvCxnSpPr>
          <p:spPr>
            <a:xfrm flipV="1">
              <a:off x="37084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C6E2F2-C5E6-4EBB-A3E7-A26EB939A8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5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197">
        <p:random/>
      </p:transition>
    </mc:Choice>
    <mc:Fallback xmlns="">
      <p:transition spd="slow" advTm="251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954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0080"/>
                </a:solidFill>
              </a:rPr>
              <a:t>future perfect</a:t>
            </a:r>
            <a:r>
              <a:rPr lang="en-GB" dirty="0"/>
              <a:t> introduces a new point in time in the future: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They </a:t>
            </a:r>
            <a:r>
              <a:rPr lang="en-GB" dirty="0">
                <a:solidFill>
                  <a:srgbClr val="000080"/>
                </a:solidFill>
              </a:rPr>
              <a:t>will have been</a:t>
            </a:r>
            <a:r>
              <a:rPr lang="en-GB" dirty="0"/>
              <a:t> to France by next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6781670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8F56E1-E621-4ED6-98D2-46411265AE4C}"/>
              </a:ext>
            </a:extLst>
          </p:cNvPr>
          <p:cNvGrpSpPr/>
          <p:nvPr/>
        </p:nvGrpSpPr>
        <p:grpSpPr>
          <a:xfrm>
            <a:off x="7885081" y="3001039"/>
            <a:ext cx="1502334" cy="826378"/>
            <a:chOff x="7885081" y="3001039"/>
            <a:chExt cx="1502334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7885081" y="3001039"/>
              <a:ext cx="1502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Next year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/>
            <p:nvPr/>
          </p:nvCxnSpPr>
          <p:spPr>
            <a:xfrm flipV="1">
              <a:off x="86106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E3B078-8F5A-4E36-B2A6-808430CD43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0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208">
        <p:random/>
      </p:transition>
    </mc:Choice>
    <mc:Fallback xmlns="">
      <p:transition spd="slow" advTm="242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61133" cy="4270375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800000"/>
                </a:solidFill>
              </a:rPr>
              <a:t>present perfect</a:t>
            </a:r>
            <a:r>
              <a:rPr lang="en-GB" dirty="0"/>
              <a:t> introduces a new point in time at the present: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They </a:t>
            </a:r>
            <a:r>
              <a:rPr lang="en-GB" dirty="0">
                <a:solidFill>
                  <a:srgbClr val="800000"/>
                </a:solidFill>
              </a:rPr>
              <a:t>have been</a:t>
            </a:r>
            <a:r>
              <a:rPr lang="en-GB" dirty="0"/>
              <a:t> to France already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is useful for emphasising the relationship between a past event and the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985278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257CE0-FB65-456C-B708-1FA85ED72190}"/>
              </a:ext>
            </a:extLst>
          </p:cNvPr>
          <p:cNvGrpSpPr/>
          <p:nvPr/>
        </p:nvGrpSpPr>
        <p:grpSpPr>
          <a:xfrm>
            <a:off x="5695089" y="3001039"/>
            <a:ext cx="801823" cy="826378"/>
            <a:chOff x="5695089" y="3001039"/>
            <a:chExt cx="801823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5695089" y="3001039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Now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445C0B-D9C4-4283-8D4B-C6AA0BF9EA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1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612">
        <p:random/>
      </p:transition>
    </mc:Choice>
    <mc:Fallback xmlns="">
      <p:transition spd="slow" advTm="336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4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4|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|1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5|1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9.8|5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9|5.2|6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9|3.2|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2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6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6646</TotalTime>
  <Words>1888</Words>
  <Application>Microsoft Office PowerPoint</Application>
  <PresentationFormat>Widescreen</PresentationFormat>
  <Paragraphs>258</Paragraphs>
  <Slides>37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Language Awareness for Key Stage 3</vt:lpstr>
      <vt:lpstr>Roadmap</vt:lpstr>
      <vt:lpstr>Tense</vt:lpstr>
      <vt:lpstr>Tense</vt:lpstr>
      <vt:lpstr>Absolute Tense</vt:lpstr>
      <vt:lpstr>Relative Tenses</vt:lpstr>
      <vt:lpstr>Past Perfect</vt:lpstr>
      <vt:lpstr>Future Perfect</vt:lpstr>
      <vt:lpstr>Present Perfect</vt:lpstr>
      <vt:lpstr>Metrical Tenses</vt:lpstr>
      <vt:lpstr>Metrical Tenses</vt:lpstr>
      <vt:lpstr>Metrical Tenses</vt:lpstr>
      <vt:lpstr>Metrical Tenses</vt:lpstr>
      <vt:lpstr>Tense Formation</vt:lpstr>
      <vt:lpstr>Activity</vt:lpstr>
      <vt:lpstr>Tense Formation</vt:lpstr>
      <vt:lpstr>Tense Formation</vt:lpstr>
      <vt:lpstr>Tense Formation</vt:lpstr>
      <vt:lpstr>Tense Formation</vt:lpstr>
      <vt:lpstr>Tense Formation</vt:lpstr>
      <vt:lpstr>Tense Formation</vt:lpstr>
      <vt:lpstr>Tense Formation</vt:lpstr>
      <vt:lpstr>Activity</vt:lpstr>
      <vt:lpstr>Solution</vt:lpstr>
      <vt:lpstr>Solution</vt:lpstr>
      <vt:lpstr>Aspect</vt:lpstr>
      <vt:lpstr>Aspect</vt:lpstr>
      <vt:lpstr>Aspect</vt:lpstr>
      <vt:lpstr>Aspect</vt:lpstr>
      <vt:lpstr>Aspect</vt:lpstr>
      <vt:lpstr>Activity</vt:lpstr>
      <vt:lpstr>Solution</vt:lpstr>
      <vt:lpstr>Solution</vt:lpstr>
      <vt:lpstr>Aspect</vt:lpstr>
      <vt:lpstr>Aspect</vt:lpstr>
      <vt:lpstr>Aspect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336</cp:revision>
  <dcterms:created xsi:type="dcterms:W3CDTF">2020-12-01T13:59:57Z</dcterms:created>
  <dcterms:modified xsi:type="dcterms:W3CDTF">2021-10-04T10:42:08Z</dcterms:modified>
</cp:coreProperties>
</file>