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87" r:id="rId3"/>
    <p:sldId id="258" r:id="rId4"/>
    <p:sldId id="274" r:id="rId5"/>
    <p:sldId id="292" r:id="rId6"/>
    <p:sldId id="293" r:id="rId7"/>
    <p:sldId id="316" r:id="rId8"/>
    <p:sldId id="317" r:id="rId9"/>
    <p:sldId id="315" r:id="rId10"/>
    <p:sldId id="314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5" r:id="rId20"/>
    <p:sldId id="302" r:id="rId21"/>
    <p:sldId id="303" r:id="rId22"/>
    <p:sldId id="304" r:id="rId23"/>
    <p:sldId id="306" r:id="rId24"/>
    <p:sldId id="307" r:id="rId25"/>
    <p:sldId id="308" r:id="rId26"/>
    <p:sldId id="309" r:id="rId27"/>
    <p:sldId id="311" r:id="rId28"/>
    <p:sldId id="313" r:id="rId29"/>
    <p:sldId id="312" r:id="rId30"/>
    <p:sldId id="31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898989"/>
    <a:srgbClr val="FF8080"/>
    <a:srgbClr val="FF4040"/>
    <a:srgbClr val="FF8000"/>
    <a:srgbClr val="FF00FF"/>
    <a:srgbClr val="804000"/>
    <a:srgbClr val="F6F6FC"/>
    <a:srgbClr val="ACA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A0182-2ED2-4CC3-8C6F-60275A0F71CF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BAE05-5ACB-4CF8-9397-C94594805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8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793F-96C7-4706-8F55-EC2E3E8AABDE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F5011-7FA9-4C12-A817-395B466D06BC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6D90-2A1B-4229-A858-8C652D82F4E9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18A2-9DDA-49FB-8AF5-7382A43961F9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C05-5B89-4BFB-A0D7-6A40504F97FF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81D4-5FF2-485F-8B1D-0B16DABC3F2C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87A7-52B5-456A-B91E-6173E90B10F8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325-6A15-49AA-A3FB-4A2842524F91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E220-DB7F-496F-B0CB-CEA3A835933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FB-D599-4B8D-A280-967BFDBD0659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33C0-DB32-4840-A6FE-800329B901DD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B8CD5-7211-4C56-9951-A3DCA479F57E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1: Introducing Language Awareness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3F164-3A72-4177-AA7B-C9A80EDC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8EB49-2956-4B05-CD46-A16D29585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E920D-27DC-0582-163D-033A0C5A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D1EA1-D0A1-EE7A-49F9-BDA9E6E0D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Babies begin learning a language soon after they are born</a:t>
            </a:r>
          </a:p>
          <a:p>
            <a:r>
              <a:rPr lang="en-GB" dirty="0"/>
              <a:t>Just from listening to the people around them, they can learn everything they need to know to start speaking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A34CB-0AF8-67D3-753A-7F97E2020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4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53FD-4644-403D-ABD1-F4B549924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45081-C303-4B2D-9F0A-E2CA54185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to think about all the things that a baby needs to learn in order to speak a language</a:t>
            </a:r>
          </a:p>
          <a:p>
            <a:r>
              <a:rPr lang="en-GB" dirty="0"/>
              <a:t>Try to group them into different categories</a:t>
            </a:r>
          </a:p>
          <a:p>
            <a:r>
              <a:rPr lang="en-GB" dirty="0"/>
              <a:t>What sorts of things can you find?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E4EC3-6DA3-4BC5-AF35-9A49E78A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552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56080-94FC-4EAF-BE5F-9DDA6FD7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F6223-8E5B-448F-B4DE-E40B1A321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thing a baby needs to learn is what </a:t>
            </a:r>
            <a:r>
              <a:rPr lang="en-GB" b="1" dirty="0"/>
              <a:t>sounds</a:t>
            </a:r>
            <a:r>
              <a:rPr lang="en-GB" dirty="0"/>
              <a:t> a language has</a:t>
            </a:r>
          </a:p>
          <a:p>
            <a:r>
              <a:rPr lang="en-GB" dirty="0"/>
              <a:t>Some sounds are very common and occur in thousands of languages around the world</a:t>
            </a:r>
          </a:p>
          <a:p>
            <a:pPr lvl="1"/>
            <a:r>
              <a:rPr lang="en-GB" dirty="0"/>
              <a:t>One common sound is the vowel </a:t>
            </a:r>
            <a:r>
              <a:rPr lang="en-GB" noProof="1"/>
              <a:t>&lt;oo&gt;</a:t>
            </a:r>
          </a:p>
          <a:p>
            <a:r>
              <a:rPr lang="en-GB" dirty="0"/>
              <a:t>Others are very rare and found in only a few languages</a:t>
            </a:r>
          </a:p>
          <a:p>
            <a:pPr lvl="1"/>
            <a:r>
              <a:rPr lang="en-GB" dirty="0"/>
              <a:t>The click sounds found in some African languages are quite rare</a:t>
            </a:r>
          </a:p>
          <a:p>
            <a:pPr lvl="1"/>
            <a:r>
              <a:rPr lang="en-GB" dirty="0"/>
              <a:t>Another rare sound is the </a:t>
            </a:r>
            <a:r>
              <a:rPr lang="en-GB" noProof="1"/>
              <a:t>&lt;th&gt; </a:t>
            </a:r>
            <a:r>
              <a:rPr lang="en-GB" dirty="0"/>
              <a:t>in English </a:t>
            </a:r>
            <a:r>
              <a:rPr lang="en-GB" i="1" dirty="0"/>
              <a:t>thing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91573-0184-4400-A4BF-DB1AD36C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12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3380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E1499-2F49-48C8-9801-1FF77344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8408F-C64C-4B3E-B69A-FB7595F80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important thing is to learn which differences between sounds are meaningful and which are not meaningful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A73DB-F06C-4E4F-A25E-1020801D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03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BC89-2AC8-4CDF-949A-7AFB411D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4515-37B0-443A-8D63-C64947B4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English, the vowel spelt with </a:t>
            </a:r>
            <a:r>
              <a:rPr lang="en-GB" noProof="1"/>
              <a:t>&lt;i&gt; </a:t>
            </a:r>
            <a:r>
              <a:rPr lang="en-GB" dirty="0"/>
              <a:t>in </a:t>
            </a:r>
            <a:r>
              <a:rPr lang="en-GB" i="1" dirty="0"/>
              <a:t>click</a:t>
            </a:r>
            <a:r>
              <a:rPr lang="en-GB" dirty="0"/>
              <a:t> is different from the vowel spelt with </a:t>
            </a:r>
            <a:r>
              <a:rPr lang="en-GB" noProof="1"/>
              <a:t>&lt;i&gt; </a:t>
            </a:r>
            <a:r>
              <a:rPr lang="en-GB" dirty="0"/>
              <a:t>in </a:t>
            </a:r>
            <a:r>
              <a:rPr lang="en-GB" i="1" dirty="0"/>
              <a:t>clique</a:t>
            </a:r>
            <a:endParaRPr lang="en-GB" dirty="0"/>
          </a:p>
          <a:p>
            <a:r>
              <a:rPr lang="en-GB" dirty="0"/>
              <a:t>In languages such as French and Spanish, these two sounds would seem like different forms of the same vowel</a:t>
            </a:r>
          </a:p>
          <a:p>
            <a:r>
              <a:rPr lang="en-GB" dirty="0"/>
              <a:t>This is why someone speaking English with a French or Spanish accent might pronounce </a:t>
            </a:r>
            <a:r>
              <a:rPr lang="en-GB" i="1" dirty="0"/>
              <a:t>click</a:t>
            </a:r>
            <a:r>
              <a:rPr lang="en-GB" dirty="0"/>
              <a:t> and </a:t>
            </a:r>
            <a:r>
              <a:rPr lang="en-GB" i="1" dirty="0"/>
              <a:t>clique</a:t>
            </a:r>
            <a:r>
              <a:rPr lang="en-GB" dirty="0"/>
              <a:t> the same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B578F-093A-430A-8125-F45D164E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42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91F-BAD6-4798-A685-60865076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DEF10-5213-4F3D-893B-CC2A87852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also differences that aren’t meaningful in English, but are meaningful in other languages</a:t>
            </a:r>
          </a:p>
          <a:p>
            <a:r>
              <a:rPr lang="en-GB" dirty="0"/>
              <a:t>In English, vowel length on its own isn’t important</a:t>
            </a:r>
          </a:p>
          <a:p>
            <a:r>
              <a:rPr lang="en-GB" dirty="0"/>
              <a:t>For example, what we call ‘long &lt;o&gt;’ isn’t just longer than ‘short &lt;o&gt;’; it’s also a different sound</a:t>
            </a:r>
          </a:p>
          <a:p>
            <a:r>
              <a:rPr lang="en-GB" dirty="0"/>
              <a:t>You can hear this yourself by listening to words like </a:t>
            </a:r>
            <a:r>
              <a:rPr lang="en-GB" i="1" dirty="0"/>
              <a:t>hop</a:t>
            </a:r>
            <a:r>
              <a:rPr lang="en-GB" dirty="0"/>
              <a:t> and </a:t>
            </a:r>
            <a:r>
              <a:rPr lang="en-GB" i="1" dirty="0"/>
              <a:t>hope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EEB26-7467-42E8-B48F-446A7EC4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15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6488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91F-BAD6-4798-A685-60865076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DEF10-5213-4F3D-893B-CC2A87852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languages, such as Greek, simply changing the length of time that you pronounce a vowel can change the meaning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noProof="1"/>
              <a:t>​</a:t>
            </a:r>
            <a:r>
              <a:rPr lang="en-GB" b="1" noProof="1"/>
              <a:t>i</a:t>
            </a:r>
            <a:r>
              <a:rPr lang="en-GB" noProof="1"/>
              <a:t>kánomen		(short)</a:t>
            </a:r>
            <a:br>
              <a:rPr lang="en-GB" noProof="1"/>
            </a:br>
            <a:r>
              <a:rPr lang="en-GB" noProof="1"/>
              <a:t>‘we are coming’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noProof="1"/>
              <a:t>​</a:t>
            </a:r>
            <a:r>
              <a:rPr lang="en-GB" b="1" noProof="1"/>
              <a:t>ī</a:t>
            </a:r>
            <a:r>
              <a:rPr lang="en-GB" noProof="1"/>
              <a:t>kánomen		(long)</a:t>
            </a:r>
            <a:br>
              <a:rPr lang="en-GB" noProof="1"/>
            </a:br>
            <a:r>
              <a:rPr lang="en-GB" noProof="1"/>
              <a:t>‘we were coming’</a:t>
            </a:r>
          </a:p>
          <a:p>
            <a:r>
              <a:rPr lang="en-GB" dirty="0"/>
              <a:t>For sounds that differ in a meaningful way, linguists use the term </a:t>
            </a:r>
            <a:r>
              <a:rPr lang="en-GB" i="1" dirty="0"/>
              <a:t>phonemes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EEB26-7467-42E8-B48F-446A7EC4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16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8596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60D90-021E-4414-8DAD-34D86B1B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F0124-3EEE-4BD8-8BB3-09C5F2483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Babies also have to learn that each word has a meaning</a:t>
            </a:r>
          </a:p>
          <a:p>
            <a:r>
              <a:rPr lang="en-GB" sz="3200" dirty="0"/>
              <a:t>Some types of meaning are easy to learn</a:t>
            </a:r>
          </a:p>
          <a:p>
            <a:pPr lvl="1"/>
            <a:r>
              <a:rPr lang="en-GB" sz="3200" i="1" dirty="0"/>
              <a:t>cat</a:t>
            </a:r>
            <a:r>
              <a:rPr lang="en-GB" sz="3200" dirty="0"/>
              <a:t>	=	</a:t>
            </a:r>
            <a:r>
              <a:rPr lang="en-GB" sz="5200" dirty="0"/>
              <a:t>🐈</a:t>
            </a:r>
          </a:p>
          <a:p>
            <a:pPr lvl="1"/>
            <a:r>
              <a:rPr lang="en-GB" sz="3200" i="1" dirty="0"/>
              <a:t>dog</a:t>
            </a:r>
            <a:r>
              <a:rPr lang="en-GB" sz="3200" dirty="0"/>
              <a:t>	=	</a:t>
            </a:r>
            <a:r>
              <a:rPr lang="en-GB" sz="5200" dirty="0"/>
              <a:t>🐕</a:t>
            </a:r>
          </a:p>
          <a:p>
            <a:pPr lvl="1"/>
            <a:r>
              <a:rPr lang="en-GB" sz="3200" i="1" dirty="0"/>
              <a:t>run</a:t>
            </a:r>
            <a:r>
              <a:rPr lang="en-GB" sz="3200" dirty="0"/>
              <a:t>	=	</a:t>
            </a:r>
            <a:r>
              <a:rPr lang="en-GB" sz="5200" dirty="0"/>
              <a:t>🏃</a:t>
            </a:r>
          </a:p>
          <a:p>
            <a:pPr lvl="1"/>
            <a:r>
              <a:rPr lang="en-GB" sz="3200" i="1" dirty="0"/>
              <a:t>swim</a:t>
            </a:r>
            <a:r>
              <a:rPr lang="en-GB" sz="3200" dirty="0"/>
              <a:t>	=	</a:t>
            </a:r>
            <a:r>
              <a:rPr lang="en-GB" sz="5200" dirty="0"/>
              <a:t>🏊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9EC8B-3A6C-4B88-B669-44BA7A68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17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036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96A96-5331-4907-A045-E3450601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D5960-3CB6-496F-9303-EB87F3611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But what about words like </a:t>
            </a:r>
            <a:r>
              <a:rPr lang="en-GB" i="1" dirty="0"/>
              <a:t>I</a:t>
            </a:r>
            <a:r>
              <a:rPr lang="en-GB" dirty="0"/>
              <a:t>?</a:t>
            </a:r>
          </a:p>
          <a:p>
            <a:pPr lvl="1"/>
            <a:r>
              <a:rPr lang="en-GB" i="1" dirty="0"/>
              <a:t>I</a:t>
            </a:r>
            <a:r>
              <a:rPr lang="en-GB" dirty="0"/>
              <a:t> = ‘mother’ when mother is speaking</a:t>
            </a:r>
          </a:p>
          <a:p>
            <a:pPr lvl="1"/>
            <a:r>
              <a:rPr lang="en-GB" i="1" dirty="0"/>
              <a:t>I</a:t>
            </a:r>
            <a:r>
              <a:rPr lang="en-GB" dirty="0"/>
              <a:t> = ‘father’ when father is speaking</a:t>
            </a:r>
          </a:p>
          <a:p>
            <a:r>
              <a:rPr lang="en-GB" dirty="0"/>
              <a:t>And there are other words, like </a:t>
            </a:r>
            <a:r>
              <a:rPr lang="en-GB" i="1" dirty="0"/>
              <a:t>the</a:t>
            </a:r>
            <a:r>
              <a:rPr lang="en-GB" dirty="0"/>
              <a:t> and </a:t>
            </a:r>
            <a:r>
              <a:rPr lang="en-GB" i="1" dirty="0"/>
              <a:t>oh</a:t>
            </a:r>
            <a:r>
              <a:rPr lang="en-GB" dirty="0"/>
              <a:t>, which are much harder to define</a:t>
            </a:r>
          </a:p>
          <a:p>
            <a:r>
              <a:rPr lang="en-GB" dirty="0"/>
              <a:t>However, children still manage to learn them correctly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4E581-DAEC-451F-9BDF-33BE8512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18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2352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7DBD-521B-43D0-AFCD-9E50199F7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71FA1-0786-4A16-97AD-998E38953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Sometimes people mean more than just what they say</a:t>
            </a:r>
          </a:p>
          <a:p>
            <a:r>
              <a:rPr lang="en-GB" dirty="0"/>
              <a:t>For example, someone might say </a:t>
            </a:r>
            <a:r>
              <a:rPr lang="en-GB" i="1" dirty="0"/>
              <a:t>It’s getting a bit cold in here</a:t>
            </a:r>
            <a:r>
              <a:rPr lang="en-GB" dirty="0"/>
              <a:t> if they want you to shut the window</a:t>
            </a:r>
          </a:p>
          <a:p>
            <a:r>
              <a:rPr lang="en-GB" dirty="0"/>
              <a:t>Part of knowing how to speak a language is learning to recognise these indirect meanings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6AF09-4DED-4B86-B658-396D86A45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19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742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8D367-82B5-4CF4-B5E4-C9CAAFD02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371D-EAC6-436D-872B-49787B5CB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lesson will introduce you to Language Awareness</a:t>
            </a:r>
          </a:p>
          <a:p>
            <a:r>
              <a:rPr lang="en-GB" dirty="0"/>
              <a:t>You will learn about all the different things that make up language</a:t>
            </a:r>
          </a:p>
          <a:p>
            <a:r>
              <a:rPr lang="en-GB" dirty="0"/>
              <a:t>You will see how children are able to learn all these things, in order to learn a language</a:t>
            </a:r>
          </a:p>
          <a:p>
            <a:r>
              <a:rPr lang="en-GB" dirty="0"/>
              <a:t>You will also see some of the ways in which language relates to the world around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E3A8-2D42-49CF-8E7F-50360AA8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612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D7E04-8853-414E-9E17-3A811BF95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B897A-3B9E-4C0B-81AE-BC0104FF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Once you’ve learned the meanings of individual words, you still have to know how to combine them into a sentence</a:t>
            </a:r>
          </a:p>
          <a:p>
            <a:r>
              <a:rPr lang="en-GB" dirty="0"/>
              <a:t>In some languages, such as German, the rules for how to do this are fairly complicated</a:t>
            </a:r>
          </a:p>
          <a:p>
            <a:pPr marL="514350" indent="-514350" defTabSz="226800">
              <a:buFont typeface="+mj-lt"/>
              <a:buAutoNum type="arabicPeriod" startAt="7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Ich</a:t>
            </a:r>
            <a:r>
              <a:rPr lang="en-GB" noProof="1"/>
              <a:t>	</a:t>
            </a:r>
            <a:r>
              <a:rPr lang="en-GB" noProof="1">
                <a:solidFill>
                  <a:srgbClr val="00B050"/>
                </a:solidFill>
              </a:rPr>
              <a:t>sah</a:t>
            </a:r>
            <a:r>
              <a:rPr lang="en-GB" noProof="1"/>
              <a:t>		</a:t>
            </a:r>
            <a:r>
              <a:rPr lang="en-GB" noProof="1">
                <a:solidFill>
                  <a:srgbClr val="0000FF"/>
                </a:solidFill>
              </a:rPr>
              <a:t>es</a:t>
            </a:r>
            <a:br>
              <a:rPr lang="en-GB" noProof="1"/>
            </a:br>
            <a:r>
              <a:rPr lang="en-GB" noProof="1"/>
              <a:t>I			saw		it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saw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it</a:t>
            </a:r>
            <a:r>
              <a:rPr lang="en-GB" noProof="1"/>
              <a:t>’</a:t>
            </a:r>
          </a:p>
          <a:p>
            <a:pPr marL="514350" indent="-514350" defTabSz="226800">
              <a:buFont typeface="+mj-lt"/>
              <a:buAutoNum type="arabicPeriod" startAt="7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Ich</a:t>
            </a:r>
            <a:r>
              <a:rPr lang="en-GB" noProof="1"/>
              <a:t>	</a:t>
            </a:r>
            <a:r>
              <a:rPr lang="en-GB" noProof="1">
                <a:solidFill>
                  <a:srgbClr val="008000"/>
                </a:solidFill>
              </a:rPr>
              <a:t>hatte</a:t>
            </a:r>
            <a:r>
              <a:rPr lang="en-GB" noProof="1"/>
              <a:t>	</a:t>
            </a:r>
            <a:r>
              <a:rPr lang="en-GB" noProof="1">
                <a:solidFill>
                  <a:srgbClr val="0000FF"/>
                </a:solidFill>
              </a:rPr>
              <a:t>es</a:t>
            </a:r>
            <a:r>
              <a:rPr lang="en-GB" noProof="1"/>
              <a:t>	</a:t>
            </a:r>
            <a:r>
              <a:rPr lang="en-GB" noProof="1">
                <a:solidFill>
                  <a:srgbClr val="00B050"/>
                </a:solidFill>
              </a:rPr>
              <a:t>gesehen</a:t>
            </a:r>
            <a:br>
              <a:rPr lang="en-GB" noProof="1"/>
            </a:br>
            <a:r>
              <a:rPr lang="en-GB" noProof="1"/>
              <a:t>I			had		it		seen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 </a:t>
            </a:r>
            <a:r>
              <a:rPr lang="en-GB" noProof="1">
                <a:solidFill>
                  <a:srgbClr val="008000"/>
                </a:solidFill>
              </a:rPr>
              <a:t>had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seen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it</a:t>
            </a:r>
            <a:r>
              <a:rPr lang="en-GB" noProof="1"/>
              <a:t>’</a:t>
            </a:r>
          </a:p>
          <a:p>
            <a:pPr marL="514350" indent="-514350" defTabSz="226800">
              <a:buFont typeface="+mj-lt"/>
              <a:buAutoNum type="arabicPeriod" startAt="7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Ich</a:t>
            </a:r>
            <a:r>
              <a:rPr lang="en-GB" noProof="1"/>
              <a:t>	</a:t>
            </a:r>
            <a:r>
              <a:rPr lang="en-GB" noProof="1">
                <a:solidFill>
                  <a:srgbClr val="00B050"/>
                </a:solidFill>
              </a:rPr>
              <a:t>dachte</a:t>
            </a:r>
            <a:r>
              <a:rPr lang="en-GB" noProof="1"/>
              <a:t>,	</a:t>
            </a:r>
            <a:r>
              <a:rPr lang="en-GB" noProof="1">
                <a:solidFill>
                  <a:srgbClr val="7030A0"/>
                </a:solidFill>
              </a:rPr>
              <a:t>dass</a:t>
            </a:r>
            <a:r>
              <a:rPr lang="en-GB" noProof="1"/>
              <a:t>	</a:t>
            </a:r>
            <a:r>
              <a:rPr lang="en-GB" noProof="1">
                <a:solidFill>
                  <a:srgbClr val="FF0000"/>
                </a:solidFill>
              </a:rPr>
              <a:t>er</a:t>
            </a:r>
            <a:r>
              <a:rPr lang="en-GB" noProof="1"/>
              <a:t>	</a:t>
            </a:r>
            <a:r>
              <a:rPr lang="en-GB" noProof="1">
                <a:solidFill>
                  <a:srgbClr val="0000FF"/>
                </a:solidFill>
              </a:rPr>
              <a:t>es</a:t>
            </a:r>
            <a:r>
              <a:rPr lang="en-GB" noProof="1"/>
              <a:t>	</a:t>
            </a:r>
            <a:r>
              <a:rPr lang="en-GB" noProof="1">
                <a:solidFill>
                  <a:srgbClr val="00B050"/>
                </a:solidFill>
              </a:rPr>
              <a:t>gesehen</a:t>
            </a:r>
            <a:r>
              <a:rPr lang="en-GB" noProof="1"/>
              <a:t>	</a:t>
            </a:r>
            <a:r>
              <a:rPr lang="en-GB" noProof="1">
                <a:solidFill>
                  <a:srgbClr val="008000"/>
                </a:solidFill>
              </a:rPr>
              <a:t>hatte</a:t>
            </a:r>
            <a:br>
              <a:rPr lang="en-GB" noProof="1"/>
            </a:br>
            <a:r>
              <a:rPr lang="en-GB" noProof="1"/>
              <a:t>I		thought		that		he	it		seen			had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thought</a:t>
            </a:r>
            <a:r>
              <a:rPr lang="en-GB" noProof="1"/>
              <a:t> </a:t>
            </a:r>
            <a:r>
              <a:rPr lang="en-GB" noProof="1">
                <a:solidFill>
                  <a:srgbClr val="7030A0"/>
                </a:solidFill>
              </a:rPr>
              <a:t>that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he</a:t>
            </a:r>
            <a:r>
              <a:rPr lang="en-GB" noProof="1"/>
              <a:t> </a:t>
            </a:r>
            <a:r>
              <a:rPr lang="en-GB" noProof="1">
                <a:solidFill>
                  <a:srgbClr val="008000"/>
                </a:solidFill>
              </a:rPr>
              <a:t>had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seen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it</a:t>
            </a:r>
            <a:r>
              <a:rPr lang="en-GB" noProof="1"/>
              <a:t>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DE0B6-F060-467A-9BED-41B57149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20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7649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C41B6-ADB6-4A85-9270-E9E712A0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B6ECF-6955-4DD4-BE3A-04FAEAC02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you’ll see in the coming lessons, grammar involves much more than just the order of words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5E96C-C98B-4BB7-A1B4-02D5B06E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404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28F-5716-456C-A69D-C29BA3970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1D4FF-0462-4A5E-B246-C88361168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Speaking a language also involves knowing how to speak in different settings</a:t>
            </a:r>
          </a:p>
          <a:p>
            <a:r>
              <a:rPr lang="en-GB" dirty="0"/>
              <a:t>For example, do you speak exactly the same way at home, at school, and with your friends?</a:t>
            </a:r>
          </a:p>
          <a:p>
            <a:r>
              <a:rPr lang="en-GB" dirty="0"/>
              <a:t>If you or someone you know speaks more than one language, where is each language used?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033D49-BBE5-4813-B163-0F879A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430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6E7E-6001-47B3-8641-F869313F3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15DC2-A575-4B4F-9A78-7D344E7FC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Babies are very good at learning to speak</a:t>
            </a:r>
          </a:p>
          <a:p>
            <a:r>
              <a:rPr lang="en-GB" dirty="0"/>
              <a:t>However, sometimes they make mistakes</a:t>
            </a:r>
          </a:p>
          <a:p>
            <a:r>
              <a:rPr lang="en-GB" dirty="0"/>
              <a:t>Sometimes these mistakes spread and become the new, normal way of speaking</a:t>
            </a:r>
          </a:p>
          <a:p>
            <a:r>
              <a:rPr lang="en-GB" dirty="0"/>
              <a:t>The more obvious a mistake is, the more people are likely to make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A84B0-A0FB-4A0E-8261-D59DD1EC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23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49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6A5F3-7721-4967-93F3-80D05C3EC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39A6-5706-4D49-B926-E27D11EC5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to think about what you hear around you</a:t>
            </a:r>
          </a:p>
          <a:p>
            <a:r>
              <a:rPr lang="en-GB" dirty="0"/>
              <a:t>Is there anything that some people seem to say one way, and other people another way?</a:t>
            </a:r>
          </a:p>
          <a:p>
            <a:r>
              <a:rPr lang="en-GB" dirty="0"/>
              <a:t>Does one form seem to be getting more popular, or are they staying about the same?</a:t>
            </a:r>
          </a:p>
          <a:p>
            <a:r>
              <a:rPr lang="en-GB" dirty="0"/>
              <a:t>Can you figure out where these differences came from?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1911B-3DC0-4954-A6F3-F10E6FDD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15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46E96-2040-48E7-B333-32D2739D0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2E4E5-A1A8-4114-95D6-62462E1A4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Some changes in language are fairly small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noProof="1"/>
              <a:t>a nadder → an adder</a:t>
            </a:r>
          </a:p>
          <a:p>
            <a:r>
              <a:rPr lang="en-GB" noProof="1"/>
              <a:t>Some changes get rid of irregularities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one whall, two whales → one whale, two whales</a:t>
            </a:r>
          </a:p>
          <a:p>
            <a:r>
              <a:rPr lang="en-GB" noProof="1"/>
              <a:t>Other changes add new irregularities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noProof="1"/>
              <a:t>dig/digged → dig/dug</a:t>
            </a:r>
            <a:br>
              <a:rPr lang="en-GB" noProof="1"/>
            </a:br>
            <a:r>
              <a:rPr lang="en-GB" noProof="1"/>
              <a:t>(like </a:t>
            </a:r>
            <a:r>
              <a:rPr lang="en-GB" i="1" noProof="1"/>
              <a:t>sting</a:t>
            </a:r>
            <a:r>
              <a:rPr lang="en-GB" noProof="1"/>
              <a:t>/</a:t>
            </a:r>
            <a:r>
              <a:rPr lang="en-GB" i="1" noProof="1"/>
              <a:t>stung</a:t>
            </a:r>
            <a:r>
              <a:rPr lang="en-GB" noProof="1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B20EE-07CE-4046-9756-64F2136C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25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4904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0E36-9D83-4D0E-ACB3-21E8120C1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6C411-FF0B-43E4-8192-DDC039653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lessons to come, you’ll see how, if enough changes happen, one language can split into two or even into dozens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04D14-22AA-4843-802E-62205505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806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BD74-E544-4CC0-8E67-C2B33B66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Studying a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AD79-8A45-495F-A234-E14EB5E59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you first encounter other languages, they often seem very different from English</a:t>
            </a:r>
          </a:p>
          <a:p>
            <a:r>
              <a:rPr lang="en-GB" dirty="0"/>
              <a:t>Learners often find these differences off-putting and confusing</a:t>
            </a:r>
          </a:p>
          <a:p>
            <a:r>
              <a:rPr lang="en-GB" dirty="0"/>
              <a:t>Breaking down these differences and understanding the reasons for them can help reduce confusion</a:t>
            </a:r>
          </a:p>
          <a:p>
            <a:r>
              <a:rPr lang="en-GB" dirty="0"/>
              <a:t>This involves comparing languages consciously, rather than just trying to pick up patterns unconsciously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4EEA2-45ED-4D6A-B78B-D8AEB690E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60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A0AE7-4351-4251-9359-026005379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Studying a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F1CA3-F341-47D3-AC4F-DFA500549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Even if you’re not interested in learning another language, language awareness can still be useful</a:t>
            </a:r>
          </a:p>
          <a:p>
            <a:r>
              <a:rPr lang="en-GB" dirty="0"/>
              <a:t>It can help you understand things you see happening in English</a:t>
            </a:r>
          </a:p>
          <a:p>
            <a:r>
              <a:rPr lang="en-GB" dirty="0"/>
              <a:t>Most importantly, you’ll see that language isn’t just random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85931-C638-4B3A-93E1-91EFA5BC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849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9EC9-E7E6-4865-ACD0-043439C4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Studying a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B7B06-883C-4861-81BB-7B05F3BEB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Studying patterns in language can help us to understand things that all languages have in common</a:t>
            </a:r>
          </a:p>
          <a:p>
            <a:r>
              <a:rPr lang="en-GB" dirty="0"/>
              <a:t>It can show us that different languages can be more similar underneath than on the surface</a:t>
            </a:r>
          </a:p>
          <a:p>
            <a:r>
              <a:rPr lang="en-GB" dirty="0"/>
              <a:t>​Analysing these patterns is what people do in linguistics, the scientific study of language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A5E38-4746-409A-ABBF-2EDF47A03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280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about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At school, each language is usually taught in its own separate class</a:t>
            </a:r>
          </a:p>
          <a:p>
            <a:r>
              <a:rPr lang="en-GB" dirty="0"/>
              <a:t>In these lessons we will be looking at </a:t>
            </a:r>
            <a:r>
              <a:rPr lang="en-GB" u="sng" dirty="0"/>
              <a:t>different languages</a:t>
            </a:r>
            <a:r>
              <a:rPr lang="en-GB" dirty="0"/>
              <a:t> at the same time</a:t>
            </a:r>
          </a:p>
          <a:p>
            <a:r>
              <a:rPr lang="en-GB" dirty="0"/>
              <a:t>Some of these may be languages that you have never seen before</a:t>
            </a:r>
          </a:p>
          <a:p>
            <a:r>
              <a:rPr lang="en-GB" dirty="0"/>
              <a:t>You won’t need to know how to speak these languages</a:t>
            </a:r>
          </a:p>
          <a:p>
            <a:r>
              <a:rPr lang="en-GB" dirty="0"/>
              <a:t>Instead, we’ll provide enough information for you to understand what’s going on</a:t>
            </a:r>
          </a:p>
          <a:p>
            <a:r>
              <a:rPr lang="en-GB" dirty="0"/>
              <a:t>You may also know other languages besides the ones that we discuss here</a:t>
            </a:r>
          </a:p>
          <a:p>
            <a:r>
              <a:rPr lang="en-GB" dirty="0"/>
              <a:t>If you do, you can think about how these languages are similar to/different from what we show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0527C-4208-4CD1-AC70-B4A2B107A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59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AD57-5C53-41FC-8504-595E2D43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1943-24B8-4A4A-B674-8A7F08992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we’ve looked at what language is</a:t>
            </a:r>
          </a:p>
          <a:p>
            <a:r>
              <a:rPr lang="en-GB" dirty="0"/>
              <a:t>Babies are able to learn to speak instinctively</a:t>
            </a:r>
          </a:p>
          <a:p>
            <a:r>
              <a:rPr lang="en-GB" dirty="0"/>
              <a:t>However, when they don’t learn to speak quite like their parents, language can change</a:t>
            </a:r>
          </a:p>
          <a:p>
            <a:r>
              <a:rPr lang="en-GB" dirty="0"/>
              <a:t>We’ve seen some of the things involved in learning a language</a:t>
            </a:r>
          </a:p>
          <a:p>
            <a:r>
              <a:rPr lang="en-GB" dirty="0"/>
              <a:t>The more you understand about the different aspects of language, the easier it is to learn one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63CAA-DD5D-44F9-B52D-778AF4A31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87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BDDD-4B15-7E47-A1EB-0F7868A1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about language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0B7CC-7610-B747-97E9-60D2245E4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are we looking at examples from different languages?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A19D3-334C-46F9-AFA7-3277BB67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908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BDDD-4B15-7E47-A1EB-0F7868A1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about language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0B7CC-7610-B747-97E9-60D2245E4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are we looking at examples from different languages?</a:t>
            </a:r>
          </a:p>
          <a:p>
            <a:r>
              <a:rPr lang="en-US" dirty="0"/>
              <a:t>The more you know about languages and their patterns, the </a:t>
            </a:r>
            <a:r>
              <a:rPr lang="en-US" b="1" dirty="0"/>
              <a:t>easier it is to learn them</a:t>
            </a:r>
            <a:r>
              <a:rPr lang="en-US" dirty="0"/>
              <a:t>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A19D3-334C-46F9-AFA7-3277BB67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5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986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83BC-8800-4DC2-8713-56FF2719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about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F0497-0140-4F41-A3AA-3A4E3DBAD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example, if you’re learning Irish, you might wonder why sentences always start with a verb:</a:t>
            </a:r>
          </a:p>
          <a:p>
            <a:pPr marL="514350" indent="-514350">
              <a:buFont typeface="+mj-lt"/>
              <a:buAutoNum type="arabicPeriod"/>
              <a:tabLst>
                <a:tab pos="2689225" algn="l"/>
                <a:tab pos="3765550" algn="l"/>
              </a:tabLst>
            </a:pPr>
            <a:r>
              <a:rPr lang="ga-IE" dirty="0"/>
              <a:t>​</a:t>
            </a:r>
            <a:r>
              <a:rPr lang="ga-IE" dirty="0">
                <a:solidFill>
                  <a:srgbClr val="00B050"/>
                </a:solidFill>
              </a:rPr>
              <a:t>Cheannaigh</a:t>
            </a:r>
            <a:r>
              <a:rPr lang="ga-IE" dirty="0"/>
              <a:t>	</a:t>
            </a:r>
            <a:r>
              <a:rPr lang="ga-IE" dirty="0">
                <a:solidFill>
                  <a:srgbClr val="FF0000"/>
                </a:solidFill>
              </a:rPr>
              <a:t>Máire</a:t>
            </a:r>
            <a:r>
              <a:rPr lang="ga-IE" dirty="0"/>
              <a:t>	</a:t>
            </a:r>
            <a:r>
              <a:rPr lang="ga-IE" dirty="0">
                <a:solidFill>
                  <a:srgbClr val="0000FF"/>
                </a:solidFill>
              </a:rPr>
              <a:t>leabhar</a:t>
            </a:r>
            <a:br>
              <a:rPr lang="en-GB" dirty="0"/>
            </a:br>
            <a:r>
              <a:rPr lang="en-GB" dirty="0">
                <a:solidFill>
                  <a:srgbClr val="00B050"/>
                </a:solidFill>
              </a:rPr>
              <a:t>bought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	</a:t>
            </a:r>
            <a:r>
              <a:rPr lang="en-GB" dirty="0">
                <a:solidFill>
                  <a:srgbClr val="0000FF"/>
                </a:solidFill>
              </a:rPr>
              <a:t>book</a:t>
            </a:r>
            <a:br>
              <a:rPr lang="en-GB" dirty="0"/>
            </a:br>
            <a:r>
              <a:rPr lang="en-GB" dirty="0"/>
              <a:t>‘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bought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a book</a:t>
            </a:r>
            <a:r>
              <a:rPr lang="en-GB" dirty="0"/>
              <a:t>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5EF4D-04FE-4215-89EE-A2B0B5CD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79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3F9C4-AC54-EA2E-A7F0-21650F39F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74C50-0D98-27CA-6E5D-094C3222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about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F2B07-4C60-F2BF-2DC9-D2FDBB608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you’re learning Spanish, you might wonder why the definite article (the word ‘the’) has separate masculine and feminine forms</a:t>
            </a:r>
          </a:p>
          <a:p>
            <a:pPr marL="514350" indent="-514350">
              <a:buFont typeface="+mj-lt"/>
              <a:buAutoNum type="arabicPeriod" startAt="2"/>
              <a:tabLst>
                <a:tab pos="2689225" algn="l"/>
                <a:tab pos="3765550" algn="l"/>
              </a:tabLst>
            </a:pPr>
            <a:r>
              <a:rPr lang="en-GB" dirty="0"/>
              <a:t>​</a:t>
            </a:r>
            <a:r>
              <a:rPr lang="es-ES" dirty="0">
                <a:solidFill>
                  <a:srgbClr val="FF0000"/>
                </a:solidFill>
              </a:rPr>
              <a:t>el hombre</a:t>
            </a:r>
            <a:br>
              <a:rPr lang="en-GB" dirty="0"/>
            </a:br>
            <a:r>
              <a:rPr lang="en-GB" dirty="0"/>
              <a:t>‘the man’</a:t>
            </a:r>
          </a:p>
          <a:p>
            <a:pPr marL="514350" indent="-514350">
              <a:buFont typeface="+mj-lt"/>
              <a:buAutoNum type="arabicPeriod" startAt="2"/>
              <a:tabLst>
                <a:tab pos="2689225" algn="l"/>
                <a:tab pos="3765550" algn="l"/>
              </a:tabLst>
            </a:pPr>
            <a:r>
              <a:rPr lang="es-ES" dirty="0"/>
              <a:t>​</a:t>
            </a:r>
            <a:r>
              <a:rPr lang="es-ES" dirty="0">
                <a:solidFill>
                  <a:srgbClr val="0000FF"/>
                </a:solidFill>
              </a:rPr>
              <a:t>la mujer</a:t>
            </a:r>
            <a:br>
              <a:rPr lang="en-GB" dirty="0"/>
            </a:br>
            <a:r>
              <a:rPr lang="en-GB" dirty="0"/>
              <a:t>‘the woman’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D37D8-1FD2-8AE0-5B7D-A513F64F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69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07699-6B5F-64A4-0AF0-903012348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A2435-64D5-999B-CEB5-493E6DBE0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about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F8050-46E6-E6C9-4424-42A1441B8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you’re learning French, you might wonder why verbs have so many different endings that you can’t even hear:</a:t>
            </a:r>
          </a:p>
          <a:p>
            <a:pPr marL="514350" indent="-514350">
              <a:buFont typeface="+mj-lt"/>
              <a:buAutoNum type="arabicPeriod" startAt="4"/>
              <a:tabLst>
                <a:tab pos="2689225" algn="l"/>
                <a:tab pos="3765550" algn="l"/>
              </a:tabLst>
            </a:pPr>
            <a:r>
              <a:rPr lang="fr-FR" dirty="0"/>
              <a:t>j’aim</a:t>
            </a:r>
            <a:r>
              <a:rPr lang="fr-FR" u="sng" dirty="0"/>
              <a:t>e</a:t>
            </a:r>
            <a:r>
              <a:rPr lang="en-GB" dirty="0"/>
              <a:t>	‘I love’</a:t>
            </a:r>
            <a:br>
              <a:rPr lang="en-GB" dirty="0"/>
            </a:br>
            <a:r>
              <a:rPr lang="fr-FR" dirty="0"/>
              <a:t>tu aim</a:t>
            </a:r>
            <a:r>
              <a:rPr lang="fr-FR" u="sng" dirty="0"/>
              <a:t>es</a:t>
            </a:r>
            <a:r>
              <a:rPr lang="en-GB" dirty="0"/>
              <a:t>	‘you love’</a:t>
            </a:r>
            <a:br>
              <a:rPr lang="en-GB" dirty="0"/>
            </a:br>
            <a:r>
              <a:rPr lang="fr-FR" dirty="0"/>
              <a:t>il aim</a:t>
            </a:r>
            <a:r>
              <a:rPr lang="fr-FR" u="sng" dirty="0"/>
              <a:t>e</a:t>
            </a:r>
            <a:r>
              <a:rPr lang="en-GB" dirty="0"/>
              <a:t>	‘he loves’</a:t>
            </a:r>
            <a:br>
              <a:rPr lang="en-GB" dirty="0"/>
            </a:br>
            <a:r>
              <a:rPr lang="fr-FR" dirty="0"/>
              <a:t>ils aim</a:t>
            </a:r>
            <a:r>
              <a:rPr lang="fr-FR" u="sng" dirty="0"/>
              <a:t>ent</a:t>
            </a:r>
            <a:r>
              <a:rPr lang="en-GB" dirty="0"/>
              <a:t>	‘they love’</a:t>
            </a:r>
            <a:br>
              <a:rPr lang="en-GB" dirty="0"/>
            </a:br>
            <a:br>
              <a:rPr lang="en-GB" dirty="0"/>
            </a:br>
            <a:r>
              <a:rPr lang="en-GB" noProof="1"/>
              <a:t>(all pronounced [ɛm])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FF4D6-6A41-7BFF-92D1-6F1F8FE10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22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BDDD-4B15-7E47-A1EB-0F7868A1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about language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0B7CC-7610-B747-97E9-60D2245E4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Comparing languages lets us see what all languages have </a:t>
            </a:r>
            <a:r>
              <a:rPr lang="en-US" b="1" dirty="0"/>
              <a:t>in common</a:t>
            </a:r>
          </a:p>
          <a:p>
            <a:r>
              <a:rPr lang="en-US" dirty="0"/>
              <a:t>Comparing languages also lets us see </a:t>
            </a:r>
            <a:r>
              <a:rPr lang="en-US" b="1" dirty="0"/>
              <a:t>how</a:t>
            </a:r>
            <a:r>
              <a:rPr lang="en-US" dirty="0"/>
              <a:t> and </a:t>
            </a:r>
            <a:r>
              <a:rPr lang="en-US" b="1" dirty="0"/>
              <a:t>why</a:t>
            </a:r>
            <a:r>
              <a:rPr lang="en-US" dirty="0"/>
              <a:t> languages differ</a:t>
            </a:r>
            <a:endParaRPr lang="en-GB" dirty="0"/>
          </a:p>
          <a:p>
            <a:r>
              <a:rPr lang="en-GB" dirty="0"/>
              <a:t>Understanding reasons for these differences can reveal the </a:t>
            </a:r>
            <a:r>
              <a:rPr lang="en-GB" b="1" dirty="0"/>
              <a:t>patterns</a:t>
            </a:r>
            <a:r>
              <a:rPr lang="en-GB" dirty="0"/>
              <a:t> that they form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A19D3-334C-46F9-AFA7-3277BB67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9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505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7|6.6|7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5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8.2|9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5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5.4|4.6|6.9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7.2|7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5.7|4.9|4.9|8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6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4.2|6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3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7.9|6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1507</Words>
  <Application>Microsoft Office PowerPoint</Application>
  <PresentationFormat>Widescreen</PresentationFormat>
  <Paragraphs>161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Language Awareness for Key Stage 3</vt:lpstr>
      <vt:lpstr>Roadmap </vt:lpstr>
      <vt:lpstr>Learning about language</vt:lpstr>
      <vt:lpstr>Learning about language</vt:lpstr>
      <vt:lpstr>Learning about language</vt:lpstr>
      <vt:lpstr>Learning about language</vt:lpstr>
      <vt:lpstr>Learning about language</vt:lpstr>
      <vt:lpstr>Learning about language</vt:lpstr>
      <vt:lpstr>Learning about language</vt:lpstr>
      <vt:lpstr>Learning a language</vt:lpstr>
      <vt:lpstr>Activity</vt:lpstr>
      <vt:lpstr>Sounds</vt:lpstr>
      <vt:lpstr>Sounds</vt:lpstr>
      <vt:lpstr>Sounds</vt:lpstr>
      <vt:lpstr>Sounds</vt:lpstr>
      <vt:lpstr>Sounds</vt:lpstr>
      <vt:lpstr>Meanings</vt:lpstr>
      <vt:lpstr>Meanings</vt:lpstr>
      <vt:lpstr>Meanings</vt:lpstr>
      <vt:lpstr>Grammar</vt:lpstr>
      <vt:lpstr>Grammar</vt:lpstr>
      <vt:lpstr>Different ways of speaking</vt:lpstr>
      <vt:lpstr>Language change</vt:lpstr>
      <vt:lpstr>Activity</vt:lpstr>
      <vt:lpstr>Language change</vt:lpstr>
      <vt:lpstr>Language change</vt:lpstr>
      <vt:lpstr>Studying a language</vt:lpstr>
      <vt:lpstr>Studying a language</vt:lpstr>
      <vt:lpstr>Studying a language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122</cp:revision>
  <dcterms:created xsi:type="dcterms:W3CDTF">2020-12-01T13:59:57Z</dcterms:created>
  <dcterms:modified xsi:type="dcterms:W3CDTF">2025-01-11T12:20:43Z</dcterms:modified>
</cp:coreProperties>
</file>