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98" r:id="rId3"/>
    <p:sldId id="272" r:id="rId4"/>
    <p:sldId id="297" r:id="rId5"/>
    <p:sldId id="279" r:id="rId6"/>
    <p:sldId id="280" r:id="rId7"/>
    <p:sldId id="281" r:id="rId8"/>
    <p:sldId id="282" r:id="rId9"/>
    <p:sldId id="283" r:id="rId10"/>
    <p:sldId id="289" r:id="rId11"/>
    <p:sldId id="290" r:id="rId12"/>
    <p:sldId id="292" r:id="rId13"/>
    <p:sldId id="291" r:id="rId14"/>
    <p:sldId id="293" r:id="rId15"/>
    <p:sldId id="294" r:id="rId16"/>
    <p:sldId id="295" r:id="rId17"/>
    <p:sldId id="273" r:id="rId18"/>
    <p:sldId id="284" r:id="rId19"/>
    <p:sldId id="285" r:id="rId20"/>
    <p:sldId id="286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28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98989"/>
    <a:srgbClr val="FF8080"/>
    <a:srgbClr val="FF4040"/>
    <a:srgbClr val="FF8000"/>
    <a:srgbClr val="FF00FF"/>
    <a:srgbClr val="804000"/>
    <a:srgbClr val="F6F6FC"/>
    <a:srgbClr val="ACACE4"/>
    <a:srgbClr val="C7C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4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3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A0182-2ED2-4CC3-8C6F-60275A0F71CF}" type="datetimeFigureOut">
              <a:rPr lang="en-GB" smtClean="0"/>
              <a:t>11/01/2025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BAE05-5ACB-4CF8-9397-C9459480585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1687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47D83-180E-4BA7-A226-C46FD0974E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B2EF56-E1C7-4B65-8598-EA861037C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8F43C-81C4-49E3-9D52-8BD6D5389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4793F-96C7-4706-8F55-EC2E3E8AABDE}" type="datetime1">
              <a:rPr lang="en-GB" smtClean="0"/>
              <a:t>11/01/2025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C8589-0886-44BB-8AFC-CB76EF7A8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8B1D5-AFC3-40B3-8DB6-4CA1FC3DC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047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CB98D-B690-456E-AE2A-061835D39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C01CB3-9843-4DD5-B91C-6358A045B5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6239D-4117-4896-AD75-67A28380D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F5011-7FA9-4C12-A817-395B466D06BC}" type="datetime1">
              <a:rPr lang="en-GB" smtClean="0"/>
              <a:t>11/01/2025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5300C-7107-4EAE-A4D1-244EA4DD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72982-1BB4-4136-AC78-1F930FDC9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6473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616A7F-8786-4F53-A28F-7F48A65B91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EB4D66-5A7F-4905-B8CE-D3DC0E0C2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6317D-968A-4E7F-A778-0EA4328A3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D6D90-2A1B-4229-A858-8C652D82F4E9}" type="datetime1">
              <a:rPr lang="en-GB" smtClean="0"/>
              <a:t>11/01/2025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1C0FD-2EE1-4D8D-A404-53B05139B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33455-891A-416C-9DF4-857301DA8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7186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5C0B1-EB1A-4975-8C36-FD01E931C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CE1A3-58AA-43E5-B66C-1898DC403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3836E-2189-42EB-B02E-72E51524D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18A2-9DDA-49FB-8AF5-7382A43961F9}" type="datetime1">
              <a:rPr lang="en-GB" smtClean="0"/>
              <a:t>11/01/2025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6D0B5-A683-4B92-B393-4FB9967AA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B508A-69A1-4913-A7C7-AA4A62AFE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960E1B9-AAC5-487E-8B5E-D8D93827E7B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62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9360D-D686-496C-AFBD-D75421B1C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D10D9-D880-413C-9D3F-F699826BB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4445C-2FB0-482E-9E93-8ED27D9CB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C05-5B89-4BFB-A0D7-6A40504F97FF}" type="datetime1">
              <a:rPr lang="en-GB" smtClean="0"/>
              <a:t>11/01/2025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C6E69-434E-4B13-837A-AD81D0BB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13131-18A9-4045-9570-1860532D9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0925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E4F5-AEEE-4EE7-B044-75297AFB8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2F3DF-4FF6-4A60-BD31-954901A50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E90410-6933-4443-AD57-BABF4D5FE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67AA6-1279-4199-A368-572B48467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481D4-5FF2-485F-8B1D-0B16DABC3F2C}" type="datetime1">
              <a:rPr lang="en-GB" smtClean="0"/>
              <a:t>11/01/2025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C51E57-7D6F-4600-9C16-324114695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FF197-C6E5-4091-BF31-B5E47F248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1598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50783-943D-43A1-8E66-49F312A04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AD6EBD-210E-4C9B-9895-5E254309D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E2AB77-B906-4CBC-BE1F-192BF963F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06E434-B7BB-4EFE-BFCF-3F9A38A9B2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5C4CF2-7DDF-4ABA-A367-4708E4FEEF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E5AF7D-9A7C-4ABE-AC7B-EC3DA1016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287A7-52B5-456A-B91E-6173E90B10F8}" type="datetime1">
              <a:rPr lang="en-GB" smtClean="0"/>
              <a:t>11/01/2025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8DE21E-66D0-48EB-B361-4978B395A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B4BB0D-4CD3-4ABA-AD4D-90BF9DFF2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7235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659D8-C5D9-4893-A283-12CFF38A3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37756F-97D1-4161-B598-DF70BCB8C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6325-6A15-49AA-A3FB-4A2842524F91}" type="datetime1">
              <a:rPr lang="en-GB" smtClean="0"/>
              <a:t>11/01/2025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EE312A-47AF-4E8D-84CA-12E9E2BBB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20FCC2-9A24-428B-B867-26ED9B9A2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90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F7DB8D-332A-4FB8-8C30-07ACD3D91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E220-DB7F-496F-B0CB-CEA3A8359335}" type="datetime1">
              <a:rPr lang="en-GB" smtClean="0"/>
              <a:t>11/01/2025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BC2145-C5A2-41F5-8640-6F8C409AB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3B69E2-DCF9-4098-9305-72AF1C090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8495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5A9AB-4039-4D5F-9943-BA4F6F809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56565-1DEA-4FEE-A926-0441EA056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104D6E-B908-4668-8680-56FB0ABB9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19AC7F-2F3A-4DD3-A02F-94E3EA20D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4EFB-D599-4B8D-A280-967BFDBD0659}" type="datetime1">
              <a:rPr lang="en-GB" smtClean="0"/>
              <a:t>11/01/2025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673327-101D-4E3D-9835-05EE1BD83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AA6385-99B1-4CDA-BE14-B6F15BD9A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0632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78296-5110-48C1-AE2B-10B10E3EE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62A577-88BF-455F-8DE8-3374E7DA33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7DD13E-B094-4823-B0C8-245A457FB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185A87-12AC-45E3-B646-932A6D65F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033C0-DB32-4840-A6FE-800329B901DD}" type="datetime1">
              <a:rPr lang="en-GB" smtClean="0"/>
              <a:t>11/01/2025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89CD6-2EA0-4FC8-A802-DA391FAFD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6A8FE-07C4-41A2-A3CD-F15587548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055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6F6FC"/>
            </a:gs>
            <a:gs pos="74000">
              <a:srgbClr val="ACACE4"/>
            </a:gs>
            <a:gs pos="83000">
              <a:srgbClr val="ACACE4"/>
            </a:gs>
            <a:gs pos="100000">
              <a:srgbClr val="C7C7ED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B22C4E-AE50-42E9-9228-E22ACB09D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EE353-7DE0-4C10-8E4F-E73832FFD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DBA40-92EF-4202-8CF4-3D7FF118D8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8CD5-7211-4C56-9951-A3DCA479F57E}" type="datetime1">
              <a:rPr lang="en-GB" smtClean="0"/>
              <a:t>11/01/2025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42811-5ECC-49DE-98B7-57DCDD7292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8692B-A532-420E-BCAF-3D393EE53D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960E1B9-AAC5-487E-8B5E-D8D93827E7B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93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4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3D229-E930-40D8-B95D-EDD2DC0FC2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Language Awareness for Key Stage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CF689B-8D89-4369-9A43-1C5D2874E7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3: Writing and Sounds</a:t>
            </a:r>
          </a:p>
        </p:txBody>
      </p:sp>
      <p:pic>
        <p:nvPicPr>
          <p:cNvPr id="5" name="Picture 4" descr="Ulster University">
            <a:extLst>
              <a:ext uri="{FF2B5EF4-FFF2-40B4-BE49-F238E27FC236}">
                <a16:creationId xmlns:a16="http://schemas.microsoft.com/office/drawing/2014/main" id="{84B66651-4E74-48D1-92BB-B3F1E139575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530" y="5043798"/>
            <a:ext cx="1974941" cy="1383678"/>
          </a:xfrm>
          <a:prstGeom prst="rect">
            <a:avLst/>
          </a:prstGeom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7E24F074-F508-4D31-8113-F577490F87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742" y="5259387"/>
            <a:ext cx="3744516" cy="9525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3F164-3A72-4177-AA7B-C9A80EDC2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004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AC63B-A2DD-4FD9-B028-4069CA0BE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Syllabic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10E01-C457-4735-AA70-24A5C511B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the alphabet that we use, each letter stands for a single sound</a:t>
            </a:r>
          </a:p>
          <a:p>
            <a:r>
              <a:rPr lang="en-GB" dirty="0"/>
              <a:t>There are some writing systems where each letter stands for a whole syllable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F08FE-17BA-4FCA-9F89-49369C857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5385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61F64-932E-43A0-9747-704245A9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Syllabic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D18D9-0C3B-4DA1-BEB8-72CD658D3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32074"/>
          </a:xfrm>
        </p:spPr>
        <p:txBody>
          <a:bodyPr>
            <a:normAutofit/>
          </a:bodyPr>
          <a:lstStyle/>
          <a:p>
            <a:r>
              <a:rPr lang="en-GB" dirty="0"/>
              <a:t>One type of syllabic writing is Japanese </a:t>
            </a:r>
            <a:r>
              <a:rPr lang="en-GB" i="1" dirty="0"/>
              <a:t>hiragana</a:t>
            </a:r>
            <a:r>
              <a:rPr lang="en-GB" dirty="0"/>
              <a:t> script</a:t>
            </a:r>
          </a:p>
          <a:p>
            <a:r>
              <a:rPr lang="en-GB" dirty="0"/>
              <a:t>As you can see, to change the vowel you need to use a completely different character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82D404-241F-4CEC-889D-4E6CE9F47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pPr/>
              <a:t>11</a:t>
            </a:fld>
            <a:endParaRPr lang="en-GB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DF0A2EA-EA8E-49AA-B0F9-BC7D88019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877165"/>
              </p:ext>
            </p:extLst>
          </p:nvPr>
        </p:nvGraphicFramePr>
        <p:xfrm>
          <a:off x="2032000" y="3357699"/>
          <a:ext cx="8128000" cy="29921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1548067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783757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en-GB" sz="16600" noProof="1"/>
                        <a:t>き</a:t>
                      </a:r>
                      <a:endParaRPr lang="en-GB" sz="16600" noProof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GB" sz="16600" noProof="1"/>
                        <a:t>く</a:t>
                      </a:r>
                      <a:endParaRPr lang="en-GB" sz="16600" noProof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5015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i="1" noProof="1"/>
                        <a:t>ki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noProof="1"/>
                        <a:t>ku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245043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71095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F42EB-E76C-4E6A-88A4-FB7B3125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Syllabic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2E751-0803-4373-9D9B-57AFD3872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1"/>
              <a:t>Do you think that syllabic scripts would work equally well for all languages?</a:t>
            </a:r>
          </a:p>
          <a:p>
            <a:r>
              <a:rPr lang="en-GB" noProof="1"/>
              <a:t>If not, which types of languages would they suit best?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0AFE0-CF4D-4BA0-A1CC-2FDCD6FA9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4173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79599-EF2D-445C-A178-1F5DA9CDF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Syllabic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38BF5-983B-4826-8254-56DDBB052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Syllabic scripts work best for languages like Japanese, where most syllables have exactly one consonant and one vowel</a:t>
            </a:r>
          </a:p>
          <a:p>
            <a:r>
              <a:rPr lang="en-GB" dirty="0"/>
              <a:t>If a language has a greater number of syllable types, this would make it very complicated to have a separate character for each syllable</a:t>
            </a:r>
          </a:p>
          <a:p>
            <a:r>
              <a:rPr lang="en-GB" dirty="0"/>
              <a:t>Syllabic scripts have been adapted in various ways so that they can be used for more syllable types without becoming too complex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D2CEC-7A1F-40EE-9B26-26B1F95DF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pPr/>
              <a:t>13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86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61B9E-DEAE-4EAF-9C17-344578230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Syllabic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B37A7-AB98-4903-8934-B89E8AD9C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05849"/>
          </a:xfrm>
        </p:spPr>
        <p:txBody>
          <a:bodyPr/>
          <a:lstStyle/>
          <a:p>
            <a:r>
              <a:rPr lang="en-GB" dirty="0"/>
              <a:t>The </a:t>
            </a:r>
            <a:r>
              <a:rPr lang="en-GB" i="1" dirty="0"/>
              <a:t>Devanagari</a:t>
            </a:r>
            <a:r>
              <a:rPr lang="en-GB" dirty="0"/>
              <a:t> scripts that are used for many languages of India were originally syllabic</a:t>
            </a:r>
          </a:p>
          <a:p>
            <a:r>
              <a:rPr lang="en-GB" dirty="0"/>
              <a:t>However, they now have ways of representing consonants and vowels separately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4B4BD-4361-4E8E-BB81-CD168E255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pPr/>
              <a:t>14</a:t>
            </a:fld>
            <a:endParaRPr lang="en-GB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C655BB8-7A6E-4B12-87A2-5A5B562FAA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220551"/>
              </p:ext>
            </p:extLst>
          </p:nvPr>
        </p:nvGraphicFramePr>
        <p:xfrm>
          <a:off x="2190000" y="3364230"/>
          <a:ext cx="7812000" cy="29921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319533892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89221892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1161197176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798754409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11756316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600" noProof="1"/>
                        <a:t>क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3200" noProof="1"/>
                        <a:t>=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600" noProof="1"/>
                        <a:t>क्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3200" noProof="1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600" noProof="1"/>
                        <a:t>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5199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i="1" noProof="1"/>
                        <a:t>ka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noProof="1"/>
                        <a:t>k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noProof="1"/>
                        <a:t>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573209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2816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E922A-AE8B-4618-9FB7-3848F2AE0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989F4-8C26-4EEF-9610-8EAD2E01A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Adding accent marks is an easy way to extend the range of sounds represented without needing a completely new alphabet</a:t>
            </a:r>
          </a:p>
          <a:p>
            <a:r>
              <a:rPr lang="en-GB" dirty="0"/>
              <a:t>Accents are often added to the Roman alphabet as well</a:t>
            </a:r>
          </a:p>
          <a:p>
            <a:r>
              <a:rPr lang="en-GB" dirty="0"/>
              <a:t>For example, where English has a single letter &lt;e&gt;, French adds accents to create three different characters &lt;e&gt;, &lt;è&gt;, and &lt;é&gt;</a:t>
            </a:r>
          </a:p>
          <a:p>
            <a:r>
              <a:rPr lang="en-GB" dirty="0"/>
              <a:t>This means that French can distinguish more clearly between three separate sounds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FEDBF-5D14-45B5-9844-D5D067593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pPr/>
              <a:t>15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1193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1CD9E-F73C-402A-A33A-3F4CA36C1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4F5EB-A28B-496A-B8E9-8F0A2D5DD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 you know any accent marks other than the </a:t>
            </a:r>
            <a:r>
              <a:rPr lang="en-GB" u="sng" dirty="0"/>
              <a:t>acute</a:t>
            </a:r>
            <a:r>
              <a:rPr lang="en-GB" dirty="0"/>
              <a:t> &lt;´&gt; and </a:t>
            </a:r>
            <a:r>
              <a:rPr lang="en-GB" u="sng" dirty="0"/>
              <a:t>grave</a:t>
            </a:r>
            <a:r>
              <a:rPr lang="en-GB" dirty="0"/>
              <a:t> &lt;`&gt; that we have just seen?</a:t>
            </a:r>
          </a:p>
          <a:p>
            <a:r>
              <a:rPr lang="en-GB" dirty="0"/>
              <a:t>What letters do they modify?</a:t>
            </a:r>
          </a:p>
          <a:p>
            <a:r>
              <a:rPr lang="en-GB" dirty="0"/>
              <a:t>Which languages use these accents?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3BDF0-FE3E-461E-BA42-2EDBDB208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8680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B2789-AFC2-4A67-8B69-2E8D00D2D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 and sounds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12B5F-526B-4174-BFEE-DECE58596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/>
              <a:t>Even when accents are used, an alphabet is not always a perfect representation of the sounds that people speak</a:t>
            </a:r>
          </a:p>
          <a:p>
            <a:r>
              <a:rPr lang="en-GB" dirty="0"/>
              <a:t>For example, letters can have different sounds in different languages</a:t>
            </a:r>
          </a:p>
          <a:p>
            <a:r>
              <a:rPr lang="en-GB" dirty="0"/>
              <a:t>The sound represented by &lt;r&gt; in English is fairly unusual</a:t>
            </a:r>
          </a:p>
          <a:p>
            <a:r>
              <a:rPr lang="en-GB" dirty="0"/>
              <a:t>In many languages, the &lt;r&gt; sound is more like Spanish, a flap or trill with the front of the tongue</a:t>
            </a:r>
          </a:p>
          <a:p>
            <a:r>
              <a:rPr lang="en-GB" dirty="0"/>
              <a:t>There are also languages like French and German, where the &lt;r&gt; sound is made in the back of the throat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4E02D-4E9B-456D-85E1-3DB194BF0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pPr/>
              <a:t>17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439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1CD9E-F73C-402A-A33A-3F4CA36C1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 and sounds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4F5EB-A28B-496A-B8E9-8F0A2D5DD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1"/>
              <a:t>The meaning of letters can also change over time so that they come to represent different sounds</a:t>
            </a:r>
          </a:p>
          <a:p>
            <a:r>
              <a:rPr lang="en-GB" noProof="1"/>
              <a:t>    in the Phoenician alphabet represented a consonant, [h]</a:t>
            </a:r>
          </a:p>
          <a:p>
            <a:r>
              <a:rPr lang="en-GB" noProof="1"/>
              <a:t>The Greeks used the symbol &lt;Ε&gt; for a vowel</a:t>
            </a:r>
          </a:p>
          <a:p>
            <a:r>
              <a:rPr lang="en-GB" noProof="1"/>
              <a:t>In Greek (as in Phoenician) &lt;Γ&gt; was pronounced [g]</a:t>
            </a:r>
          </a:p>
          <a:p>
            <a:r>
              <a:rPr lang="en-GB" noProof="1"/>
              <a:t>The Roman form, &lt;C&gt;, had a different sound [k]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3BDF0-FE3E-461E-BA42-2EDBDB208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5823454-AD64-47B0-AB5E-431B6288E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1150994" y="2817115"/>
            <a:ext cx="620744" cy="2533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6492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9EAE0-E4C1-4F1F-AA4E-C08C03821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 and sounds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D4D37-BBD5-4397-9AD6-C11C4EA77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52437"/>
          </a:xfrm>
        </p:spPr>
        <p:txBody>
          <a:bodyPr/>
          <a:lstStyle/>
          <a:p>
            <a:r>
              <a:rPr lang="en-GB" dirty="0"/>
              <a:t>Linguists have developed a special alphabet, the </a:t>
            </a:r>
            <a:r>
              <a:rPr lang="en-GB" u="sng" dirty="0"/>
              <a:t>International Phonetic Alphabet</a:t>
            </a:r>
            <a:r>
              <a:rPr lang="en-GB" dirty="0"/>
              <a:t> (IPA)</a:t>
            </a:r>
          </a:p>
          <a:p>
            <a:r>
              <a:rPr lang="en-GB" dirty="0"/>
              <a:t>In this alphabet, there is a unique symbol for every sound in all the world’s languages</a:t>
            </a:r>
          </a:p>
          <a:p>
            <a:r>
              <a:rPr lang="en-GB" dirty="0"/>
              <a:t>This can be used to show how different sounds can correspond to the same spelling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1AC0A78-91C3-4FE8-BF85-0283708138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67634"/>
              </p:ext>
            </p:extLst>
          </p:nvPr>
        </p:nvGraphicFramePr>
        <p:xfrm>
          <a:off x="2032000" y="4778062"/>
          <a:ext cx="8127999" cy="155448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64319805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9969512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526375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8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noProof="1"/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noProof="1"/>
                        <a:t>French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890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800" noProof="1"/>
                        <a:t>&lt;action&gt;</a:t>
                      </a:r>
                      <a:endParaRPr lang="en-GB" sz="280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noProof="1"/>
                        <a:t>[ˈækʃṇ]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noProof="1"/>
                        <a:t>[akˈsjɔ̃]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58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noProof="1"/>
                        <a:t>&lt;parking&gt;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noProof="1"/>
                        <a:t>[ˈpɑkɪŋ]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noProof="1"/>
                        <a:t>[pɑᴚˈkiŋ]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887741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7F2BFB-F929-491A-A1F1-D08DDC477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pPr/>
              <a:t>19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2387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8D367-82B5-4CF4-B5E4-C9CAAFD02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Roadmap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C371D-EAC6-436D-872B-49787B5CB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In this lesson you will learn about the different systems used for writing languages</a:t>
            </a:r>
          </a:p>
          <a:p>
            <a:r>
              <a:rPr lang="en-GB" dirty="0"/>
              <a:t>You will see how writing began with pictures of actual things</a:t>
            </a:r>
          </a:p>
          <a:p>
            <a:r>
              <a:rPr lang="en-GB" dirty="0"/>
              <a:t>These pictures were used in more abstract ways to represent words and sounds</a:t>
            </a:r>
          </a:p>
          <a:p>
            <a:r>
              <a:rPr lang="en-GB" dirty="0"/>
              <a:t>The relationship between letters and sounds can vary over time or between languages</a:t>
            </a:r>
          </a:p>
          <a:p>
            <a:r>
              <a:rPr lang="en-GB" dirty="0"/>
              <a:t>There is a special alphabet that represents all sounds in a constant, uniform way</a:t>
            </a:r>
          </a:p>
          <a:p>
            <a:r>
              <a:rPr lang="en-GB" dirty="0"/>
              <a:t>There are also sign languages that let people communicate without sound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EE3A8-2D42-49CF-8E7F-50360AA8E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3747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9B1FC-ACE4-4F10-B285-D3E588F3E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 and sounds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0B9A4-B5EC-4469-8B06-D76A5FDC1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these lessons, we’ll be using the familiar Roman alphabet as much as possible</a:t>
            </a:r>
          </a:p>
          <a:p>
            <a:r>
              <a:rPr lang="en-GB" dirty="0"/>
              <a:t>If you look up words in a dictionary, though, you might see pronunciations given in the International Phonetic Alphabet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91318D-D74B-4C40-B344-41045C19A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1826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6D4D7-D790-5F70-34EA-367D5F4A3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14015-A405-7677-FB30-922E0BE70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 far, we’ve been talking about writing as a system for recording sounds</a:t>
            </a:r>
          </a:p>
          <a:p>
            <a:r>
              <a:rPr lang="en-GB" dirty="0"/>
              <a:t>But there are some languages that aren’t based on sound at all</a:t>
            </a:r>
          </a:p>
          <a:p>
            <a:r>
              <a:rPr lang="en-GB" dirty="0"/>
              <a:t>Deaf people use sign languages to communicate without sound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CC8D3-1011-5EB3-670C-1A255D895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8744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12FF2-32D7-E98C-C24C-812A24796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38D1A-F72F-8FE9-86C4-4EA167FBC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 one knows exactly where sign language first came from (like spoken language)</a:t>
            </a:r>
          </a:p>
          <a:p>
            <a:r>
              <a:rPr lang="en-GB" dirty="0"/>
              <a:t>Sign language is more than just instinctive pantomime</a:t>
            </a:r>
          </a:p>
          <a:p>
            <a:r>
              <a:rPr lang="en-GB" dirty="0"/>
              <a:t>It seems to have evolved gradually over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1C959-1A07-395F-CBF0-FEA25C7B9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pPr/>
              <a:t>22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5284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672A2-D75A-1FE5-3F86-F3F8354A6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0DD85-6E95-62DC-CA3C-9F046645E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Different sign languages are spoken in different parts of the world</a:t>
            </a:r>
          </a:p>
          <a:p>
            <a:r>
              <a:rPr lang="en-GB" dirty="0"/>
              <a:t>Like spoken languages, sign languages can be grouped into families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B3E576-4687-AB68-8B88-8389A2AA4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9467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676EF-564C-C886-7ABA-E7FB325E6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 languages</a:t>
            </a:r>
          </a:p>
        </p:txBody>
      </p:sp>
      <p:pic>
        <p:nvPicPr>
          <p:cNvPr id="6" name="Content Placeholder 5" descr="Sign Languages of the World">
            <a:extLst>
              <a:ext uri="{FF2B5EF4-FFF2-40B4-BE49-F238E27FC236}">
                <a16:creationId xmlns:a16="http://schemas.microsoft.com/office/drawing/2014/main" id="{3F8EB8B8-0C08-56AA-4C32-BFE88515370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6000" y="1489234"/>
            <a:ext cx="10040000" cy="506857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DF572-E7C0-8059-994B-8D0E0068E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6787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15D99-D288-90AF-6CA9-2E77C7EB0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FD33C-D41B-72ED-01C5-3E4DD1771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Sign languages combine different shapes and gestures into complex patterns, just as spoken languages do with sound</a:t>
            </a:r>
          </a:p>
          <a:p>
            <a:r>
              <a:rPr lang="en-GB" dirty="0"/>
              <a:t>They also have their own grammar, which puts these simple signs together to express complex abstract concepts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2EF48-836E-054C-599D-DA955F822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7191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965E1-4700-DF80-7AC1-39C6F380A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C2762-92F9-78D2-5E29-9E62DC382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4585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For example, this gesture in British Sign Language means ‘number’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9309E-A0E1-BCF7-2C07-2091BC7DB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pPr/>
              <a:t>26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6A865F-A0A1-6FDE-52E9-3F7705052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492" y="3089751"/>
            <a:ext cx="1873016" cy="269841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2E528CB-5E6D-0D1F-463A-A9753B487CC3}"/>
              </a:ext>
            </a:extLst>
          </p:cNvPr>
          <p:cNvCxnSpPr>
            <a:cxnSpLocks/>
          </p:cNvCxnSpPr>
          <p:nvPr/>
        </p:nvCxnSpPr>
        <p:spPr>
          <a:xfrm flipV="1">
            <a:off x="5861785" y="3744227"/>
            <a:ext cx="309377" cy="244245"/>
          </a:xfrm>
          <a:prstGeom prst="straightConnector1">
            <a:avLst/>
          </a:prstGeom>
          <a:ln w="34925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53020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2AB99-C6F3-E4FD-3293-24EED0D06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3BF3B-1922-BAC8-AF93-98B4CCE2C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BA970-CDA8-B006-F6D8-E685D3A5F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4585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By using the same hand shape, but moving it in a different way, you can make it mean ‘greedy’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5FB9B-BBD8-1553-7E1E-FBC2BF4C1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pPr/>
              <a:t>27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9B791E-94F9-AE65-B355-0FF2C8D5D0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159492" y="3089751"/>
            <a:ext cx="1873016" cy="26984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Arc 6">
            <a:extLst>
              <a:ext uri="{FF2B5EF4-FFF2-40B4-BE49-F238E27FC236}">
                <a16:creationId xmlns:a16="http://schemas.microsoft.com/office/drawing/2014/main" id="{FB01302A-E674-D04E-4807-EE26CD9A8C7F}"/>
              </a:ext>
            </a:extLst>
          </p:cNvPr>
          <p:cNvSpPr/>
          <p:nvPr/>
        </p:nvSpPr>
        <p:spPr>
          <a:xfrm>
            <a:off x="5744308" y="3788229"/>
            <a:ext cx="425380" cy="331594"/>
          </a:xfrm>
          <a:prstGeom prst="arc">
            <a:avLst/>
          </a:prstGeom>
          <a:ln w="254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490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2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7B6CE-6109-2EAA-1469-E924A5CAA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D378A-C310-5F76-28EE-F6DE65CA3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AD5D8-6330-AF97-2460-95AF1E240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4585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By using a different hand shape in the same place, you can say ‘bird’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8E858F-7316-85FA-FD18-B61E45A25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pPr/>
              <a:t>28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4B0CB2-C244-F0FF-3B93-032ACAEBBF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159492" y="3089751"/>
            <a:ext cx="1873015" cy="269841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EDC59D4-7FF5-7525-35F8-01B8702A3B67}"/>
              </a:ext>
            </a:extLst>
          </p:cNvPr>
          <p:cNvCxnSpPr/>
          <p:nvPr/>
        </p:nvCxnSpPr>
        <p:spPr>
          <a:xfrm>
            <a:off x="6250075" y="3828422"/>
            <a:ext cx="0" cy="241161"/>
          </a:xfrm>
          <a:prstGeom prst="straightConnector1">
            <a:avLst/>
          </a:prstGeom>
          <a:ln w="254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7633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97984-C13D-81A9-A5E5-4DCD7B6C5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90A95-69A8-5FC9-62B0-8AF42E4CE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Sign languages also have an alphabet for individual letters</a:t>
            </a:r>
          </a:p>
          <a:p>
            <a:r>
              <a:rPr lang="en-GB" dirty="0"/>
              <a:t>This is used for ‘fingerspelling’, spelling out names and places that there is no sign for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4E8C41-3C27-9CB6-B5F9-AE23358AE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pPr/>
              <a:t>29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8AC529-391B-3C44-92F1-F63915FDF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823" y="2800857"/>
            <a:ext cx="4120635" cy="40571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0804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B2789-AFC2-4A67-8B69-2E8D00D2D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12B5F-526B-4174-BFEE-DECE58596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/>
              <a:t>As we saw in the last lesson, the languages that we study have a history that goes back long before writing was invented</a:t>
            </a:r>
          </a:p>
          <a:p>
            <a:r>
              <a:rPr lang="en-GB" dirty="0"/>
              <a:t>Since writing is a relatively recent invention, different peoples have invented a number of different writing systems</a:t>
            </a:r>
          </a:p>
          <a:p>
            <a:r>
              <a:rPr lang="en-GB" dirty="0"/>
              <a:t>These writing systems focus on different aspects of language to represent speech in different ways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9B788-6ED3-41A2-97CF-5E726B344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pPr/>
              <a:t>3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2605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F53FD-F2B3-4E00-A0B3-DB9DA9530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49DA3-DD09-43E0-B4E7-0F63937DC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Writing systems grow and evolve in the same way as languages, but independently of the languages that they write</a:t>
            </a:r>
          </a:p>
          <a:p>
            <a:r>
              <a:rPr lang="en-GB" dirty="0"/>
              <a:t>Some writing systems use one symbol for a whole word</a:t>
            </a:r>
          </a:p>
          <a:p>
            <a:r>
              <a:rPr lang="en-GB" dirty="0"/>
              <a:t>Other writing systems use one symbol for each syllable</a:t>
            </a:r>
          </a:p>
          <a:p>
            <a:r>
              <a:rPr lang="en-GB" dirty="0"/>
              <a:t>Alphabets, such as the one that we use, have one symbol for each sound</a:t>
            </a:r>
          </a:p>
          <a:p>
            <a:r>
              <a:rPr lang="en-GB" dirty="0"/>
              <a:t>However, the sounds corresponding to each letter can vary between languages and over time</a:t>
            </a:r>
          </a:p>
          <a:p>
            <a:r>
              <a:rPr lang="en-GB" dirty="0"/>
              <a:t>The International Phonetic Alphabet provides a uniform way of representing all sounds</a:t>
            </a:r>
          </a:p>
          <a:p>
            <a:r>
              <a:rPr lang="en-GB" dirty="0"/>
              <a:t>Sign language provides a way of communicating without sound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0757D-A4A9-4A97-BCA9-6CB842E0B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921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B2789-AFC2-4A67-8B69-2E8D00D2D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12B5F-526B-4174-BFEE-DECE58596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/>
              <a:t>Some of you may know languages that use a different alphabet from English</a:t>
            </a:r>
          </a:p>
          <a:p>
            <a:r>
              <a:rPr lang="en-GB" dirty="0"/>
              <a:t>How many of these languages can you identify?</a:t>
            </a:r>
          </a:p>
          <a:p>
            <a:r>
              <a:rPr lang="en-GB" dirty="0"/>
              <a:t>For each of these other alphabets, how many languages do you know that use the same alphabet?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9B788-6ED3-41A2-97CF-5E726B344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445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B3F2C-F492-45C5-9DF6-19CB7D26B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 and pictures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524EC-683B-422F-9D68-3CC8D855C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noProof="1"/>
              <a:t>The symbols that make up a writing system are called </a:t>
            </a:r>
            <a:r>
              <a:rPr lang="en-GB" u="sng" noProof="1"/>
              <a:t>characters</a:t>
            </a:r>
            <a:endParaRPr lang="en-GB" noProof="1"/>
          </a:p>
          <a:p>
            <a:r>
              <a:rPr lang="en-GB" noProof="1"/>
              <a:t>These characters often derive from pictures of actual things</a:t>
            </a:r>
          </a:p>
          <a:p>
            <a:r>
              <a:rPr lang="en-GB" noProof="1"/>
              <a:t>Many Chinese characters are still based on such pictures</a:t>
            </a:r>
          </a:p>
          <a:p>
            <a:pPr marL="0" indent="0" algn="ctr">
              <a:buNone/>
            </a:pPr>
            <a:r>
              <a:rPr lang="ja-JP" altLang="en-GB" sz="16600" noProof="1"/>
              <a:t>人</a:t>
            </a:r>
            <a:br>
              <a:rPr lang="en-GB" altLang="ja-JP" noProof="1"/>
            </a:br>
            <a:r>
              <a:rPr lang="en-GB" altLang="ja-JP" i="1" noProof="1"/>
              <a:t>rén</a:t>
            </a:r>
            <a:r>
              <a:rPr lang="en-GB" altLang="ja-JP" noProof="1"/>
              <a:t> ‘person’</a:t>
            </a:r>
            <a:endParaRPr lang="en-GB" noProof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0613F-5A9B-4C35-B135-2E5021EB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pPr/>
              <a:t>5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0319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23573-261A-498B-AB9B-EF9CA0BDB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 and pictures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85E0F-9C91-44FA-AB20-31E9F40B3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However, pictures can only convey a certain amount of information</a:t>
            </a:r>
          </a:p>
          <a:p>
            <a:r>
              <a:rPr lang="en-GB" dirty="0"/>
              <a:t>Writing systems like Chinese combine symbols that represent concepts with symbols that represent sounds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C3C4F8E-349E-417F-856A-A6942B3B8E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822678"/>
              </p:ext>
            </p:extLst>
          </p:nvPr>
        </p:nvGraphicFramePr>
        <p:xfrm>
          <a:off x="2190000" y="3500755"/>
          <a:ext cx="7812000" cy="29921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04000">
                  <a:extLst>
                    <a:ext uri="{9D8B030D-6E8A-4147-A177-3AD203B41FA5}">
                      <a16:colId xmlns:a16="http://schemas.microsoft.com/office/drawing/2014/main" val="1127281359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2996527886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770021502"/>
                    </a:ext>
                  </a:extLst>
                </a:gridCol>
                <a:gridCol w="450000">
                  <a:extLst>
                    <a:ext uri="{9D8B030D-6E8A-4147-A177-3AD203B41FA5}">
                      <a16:colId xmlns:a16="http://schemas.microsoft.com/office/drawing/2014/main" val="1862851081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15571307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ja-JP" altLang="en-GB" sz="16600" noProof="1"/>
                        <a:t>女</a:t>
                      </a:r>
                      <a:endParaRPr lang="en-GB" sz="16600" noProof="1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3200" noProof="1"/>
                        <a:t>+</a:t>
                      </a:r>
                      <a:endParaRPr lang="en-GB" noProof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600" noProof="1"/>
                        <a:t>馬</a:t>
                      </a:r>
                      <a:endParaRPr lang="en-GB" sz="16600" noProof="1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3200" noProof="1"/>
                        <a:t>=</a:t>
                      </a:r>
                      <a:endParaRPr lang="en-GB" noProof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6600" noProof="1"/>
                        <a:t>媽</a:t>
                      </a:r>
                      <a:endParaRPr lang="en-GB" sz="16600" noProof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3368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i="1" noProof="1"/>
                        <a:t>nǚ</a:t>
                      </a:r>
                      <a:r>
                        <a:rPr lang="en-GB" noProof="1"/>
                        <a:t> ‘female’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noProof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noProof="1"/>
                        <a:t>mǎ</a:t>
                      </a:r>
                      <a:r>
                        <a:rPr lang="en-GB" noProof="1"/>
                        <a:t> ‘horse’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noProof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1" noProof="1"/>
                        <a:t>mā</a:t>
                      </a:r>
                      <a:r>
                        <a:rPr lang="en-GB" noProof="1"/>
                        <a:t> ‘mother’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6673870"/>
                  </a:ext>
                </a:extLst>
              </a:tr>
            </a:tbl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AFA13FB6-7A51-49D7-AAEA-9939486D61DC}"/>
              </a:ext>
            </a:extLst>
          </p:cNvPr>
          <p:cNvGrpSpPr/>
          <p:nvPr/>
        </p:nvGrpSpPr>
        <p:grpSpPr>
          <a:xfrm>
            <a:off x="3515932" y="1825625"/>
            <a:ext cx="7837868" cy="2501676"/>
            <a:chOff x="3515932" y="1825625"/>
            <a:chExt cx="7837868" cy="250167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A8A6A48-D792-40BA-9F00-7DA0D40CF851}"/>
                </a:ext>
              </a:extLst>
            </p:cNvPr>
            <p:cNvSpPr/>
            <p:nvPr/>
          </p:nvSpPr>
          <p:spPr>
            <a:xfrm>
              <a:off x="7541654" y="1825625"/>
              <a:ext cx="3812146" cy="17386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rgbClr val="002060"/>
                  </a:solidFill>
                </a:rPr>
                <a:t>This symbol gives you a clue to the meaning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DBDEEA7-95D0-43DD-99E7-7C269F6EF056}"/>
                </a:ext>
              </a:extLst>
            </p:cNvPr>
            <p:cNvCxnSpPr>
              <a:cxnSpLocks/>
              <a:stCxn id="7" idx="4"/>
            </p:cNvCxnSpPr>
            <p:nvPr/>
          </p:nvCxnSpPr>
          <p:spPr>
            <a:xfrm flipH="1">
              <a:off x="3515932" y="3564273"/>
              <a:ext cx="5931795" cy="437021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7E1D7C4-3422-45D6-BCD3-ADF5E2844202}"/>
                </a:ext>
              </a:extLst>
            </p:cNvPr>
            <p:cNvCxnSpPr>
              <a:cxnSpLocks/>
              <a:stCxn id="7" idx="4"/>
            </p:cNvCxnSpPr>
            <p:nvPr/>
          </p:nvCxnSpPr>
          <p:spPr>
            <a:xfrm flipH="1">
              <a:off x="7997781" y="3564273"/>
              <a:ext cx="1449946" cy="763028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A80A1D4-7D75-4FDF-B737-9F4D5E4D4E85}"/>
              </a:ext>
            </a:extLst>
          </p:cNvPr>
          <p:cNvGrpSpPr/>
          <p:nvPr/>
        </p:nvGrpSpPr>
        <p:grpSpPr>
          <a:xfrm>
            <a:off x="6684137" y="1825625"/>
            <a:ext cx="4669663" cy="2076674"/>
            <a:chOff x="6684137" y="1825625"/>
            <a:chExt cx="4669663" cy="207667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8E181BF-5FF0-4B6A-92DF-643E5143733F}"/>
                </a:ext>
              </a:extLst>
            </p:cNvPr>
            <p:cNvSpPr/>
            <p:nvPr/>
          </p:nvSpPr>
          <p:spPr>
            <a:xfrm>
              <a:off x="7541654" y="1825625"/>
              <a:ext cx="3812146" cy="17386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rgbClr val="002060"/>
                  </a:solidFill>
                </a:rPr>
                <a:t>This symbol shows you how the word is pronounced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8EA12E8-D811-4294-A9AB-B70D6B3CD784}"/>
                </a:ext>
              </a:extLst>
            </p:cNvPr>
            <p:cNvCxnSpPr>
              <a:cxnSpLocks/>
              <a:stCxn id="11" idx="4"/>
            </p:cNvCxnSpPr>
            <p:nvPr/>
          </p:nvCxnSpPr>
          <p:spPr>
            <a:xfrm flipH="1">
              <a:off x="6684137" y="3564273"/>
              <a:ext cx="2763590" cy="338026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2D328BC-4996-4F15-A488-A53B894A0DC3}"/>
                </a:ext>
              </a:extLst>
            </p:cNvPr>
            <p:cNvCxnSpPr>
              <a:cxnSpLocks/>
              <a:stCxn id="11" idx="4"/>
            </p:cNvCxnSpPr>
            <p:nvPr/>
          </p:nvCxnSpPr>
          <p:spPr>
            <a:xfrm flipH="1">
              <a:off x="9015211" y="3564273"/>
              <a:ext cx="432516" cy="338026"/>
            </a:xfrm>
            <a:prstGeom prst="straightConnector1">
              <a:avLst/>
            </a:prstGeom>
            <a:ln w="25400">
              <a:solidFill>
                <a:srgbClr val="00206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348A89-501D-4779-A9BA-A01523571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pPr/>
              <a:t>6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3014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6540C-A13B-4413-9938-DF9F0E46C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 and pictures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FE82F-0CEB-40BE-83C0-AC1C48886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/>
          <a:lstStyle/>
          <a:p>
            <a:r>
              <a:rPr lang="en-GB" dirty="0"/>
              <a:t>A writing system originally based on pictures can evolve into a true alphabet, where each symbol stands for a sound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1F943C-19B9-433E-A5AB-9C2CA2181FB4}"/>
              </a:ext>
            </a:extLst>
          </p:cNvPr>
          <p:cNvSpPr txBox="1"/>
          <p:nvPr/>
        </p:nvSpPr>
        <p:spPr>
          <a:xfrm>
            <a:off x="4542530" y="2994562"/>
            <a:ext cx="310694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600" dirty="0"/>
              <a:t>🐮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A3B80C-D8EB-434D-89B8-020314FE44DE}"/>
              </a:ext>
            </a:extLst>
          </p:cNvPr>
          <p:cNvSpPr txBox="1"/>
          <p:nvPr/>
        </p:nvSpPr>
        <p:spPr>
          <a:xfrm>
            <a:off x="4981753" y="2994321"/>
            <a:ext cx="2228495" cy="318879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en-GB" sz="25000" dirty="0"/>
              <a:t>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F4289-E057-4C8B-9338-B9BF8EE92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pPr/>
              <a:t>7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4251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A0DCC-ABFB-41B5-BF48-F2E7EC946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Alphabets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208EB-2711-4DBA-8C12-16231C693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58290"/>
          </a:xfrm>
        </p:spPr>
        <p:txBody>
          <a:bodyPr>
            <a:normAutofit fontScale="92500"/>
          </a:bodyPr>
          <a:lstStyle/>
          <a:p>
            <a:r>
              <a:rPr lang="en-GB" dirty="0"/>
              <a:t>Most alphabets now in use descend from an alphabet developed by the ancestors of the ancient Phoenicians, over 3000 years ago</a:t>
            </a:r>
          </a:p>
          <a:p>
            <a:r>
              <a:rPr lang="en-GB" dirty="0"/>
              <a:t>The shapes of the letters have evolved in different ways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A5844A4-04E4-4ABD-8205-DF0F81649B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527404"/>
              </p:ext>
            </p:extLst>
          </p:nvPr>
        </p:nvGraphicFramePr>
        <p:xfrm>
          <a:off x="1161604" y="3383915"/>
          <a:ext cx="9868793" cy="28041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704563">
                  <a:extLst>
                    <a:ext uri="{9D8B030D-6E8A-4147-A177-3AD203B41FA5}">
                      <a16:colId xmlns:a16="http://schemas.microsoft.com/office/drawing/2014/main" val="2499308619"/>
                    </a:ext>
                  </a:extLst>
                </a:gridCol>
                <a:gridCol w="1432846">
                  <a:extLst>
                    <a:ext uri="{9D8B030D-6E8A-4147-A177-3AD203B41FA5}">
                      <a16:colId xmlns:a16="http://schemas.microsoft.com/office/drawing/2014/main" val="2375157696"/>
                    </a:ext>
                  </a:extLst>
                </a:gridCol>
                <a:gridCol w="1432846">
                  <a:extLst>
                    <a:ext uri="{9D8B030D-6E8A-4147-A177-3AD203B41FA5}">
                      <a16:colId xmlns:a16="http://schemas.microsoft.com/office/drawing/2014/main" val="708297689"/>
                    </a:ext>
                  </a:extLst>
                </a:gridCol>
                <a:gridCol w="1432846">
                  <a:extLst>
                    <a:ext uri="{9D8B030D-6E8A-4147-A177-3AD203B41FA5}">
                      <a16:colId xmlns:a16="http://schemas.microsoft.com/office/drawing/2014/main" val="935693522"/>
                    </a:ext>
                  </a:extLst>
                </a:gridCol>
                <a:gridCol w="1432846">
                  <a:extLst>
                    <a:ext uri="{9D8B030D-6E8A-4147-A177-3AD203B41FA5}">
                      <a16:colId xmlns:a16="http://schemas.microsoft.com/office/drawing/2014/main" val="2360560154"/>
                    </a:ext>
                  </a:extLst>
                </a:gridCol>
                <a:gridCol w="1432846">
                  <a:extLst>
                    <a:ext uri="{9D8B030D-6E8A-4147-A177-3AD203B41FA5}">
                      <a16:colId xmlns:a16="http://schemas.microsoft.com/office/drawing/2014/main" val="8579394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Phoenician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2946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Hebrew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4000" dirty="0"/>
                        <a:t>א</a:t>
                      </a:r>
                      <a:endParaRPr lang="en-GB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4000" dirty="0"/>
                        <a:t>ב</a:t>
                      </a:r>
                      <a:endParaRPr lang="en-GB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4000" dirty="0"/>
                        <a:t>ג</a:t>
                      </a:r>
                      <a:endParaRPr lang="en-GB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4000" dirty="0"/>
                        <a:t>ד</a:t>
                      </a:r>
                      <a:endParaRPr lang="en-GB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4000" dirty="0"/>
                        <a:t>ה</a:t>
                      </a:r>
                      <a:endParaRPr lang="en-GB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979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Arabic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4000" dirty="0"/>
                        <a:t>ا</a:t>
                      </a:r>
                      <a:endParaRPr lang="en-GB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4000" dirty="0"/>
                        <a:t>ب</a:t>
                      </a:r>
                      <a:endParaRPr lang="en-GB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4000" dirty="0"/>
                        <a:t>ج</a:t>
                      </a:r>
                      <a:endParaRPr lang="en-GB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4000" dirty="0"/>
                        <a:t>د</a:t>
                      </a:r>
                      <a:endParaRPr lang="en-GB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4000" dirty="0"/>
                        <a:t>ه</a:t>
                      </a:r>
                      <a:endParaRPr lang="en-GB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5288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Greek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4000" dirty="0"/>
                        <a:t>Α</a:t>
                      </a:r>
                      <a:endParaRPr lang="en-GB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4000" dirty="0"/>
                        <a:t>Β</a:t>
                      </a:r>
                      <a:endParaRPr lang="en-GB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4000" dirty="0"/>
                        <a:t>Γ</a:t>
                      </a:r>
                      <a:endParaRPr lang="en-GB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4000" dirty="0"/>
                        <a:t>Δ</a:t>
                      </a:r>
                      <a:endParaRPr lang="en-GB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4000" dirty="0"/>
                        <a:t>Ε</a:t>
                      </a:r>
                      <a:endParaRPr lang="en-GB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2861730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70E0ED-628D-4EDD-AB63-5A322462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7" name="Graphic 6" descr="Phoenician A" title="A">
            <a:extLst>
              <a:ext uri="{FF2B5EF4-FFF2-40B4-BE49-F238E27FC236}">
                <a16:creationId xmlns:a16="http://schemas.microsoft.com/office/drawing/2014/main" id="{43451D9B-6A13-4A59-B44D-3EF5467F1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72087" y="3608322"/>
            <a:ext cx="402908" cy="402908"/>
          </a:xfrm>
          <a:prstGeom prst="rect">
            <a:avLst/>
          </a:prstGeom>
        </p:spPr>
      </p:pic>
      <p:pic>
        <p:nvPicPr>
          <p:cNvPr id="10" name="Graphic 9" descr="Phoenician B" title="B">
            <a:extLst>
              <a:ext uri="{FF2B5EF4-FFF2-40B4-BE49-F238E27FC236}">
                <a16:creationId xmlns:a16="http://schemas.microsoft.com/office/drawing/2014/main" id="{76D1D316-C76E-44D4-9B1B-C63B050D14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30252" y="3608322"/>
            <a:ext cx="265748" cy="398621"/>
          </a:xfrm>
          <a:prstGeom prst="rect">
            <a:avLst/>
          </a:prstGeom>
        </p:spPr>
      </p:pic>
      <p:pic>
        <p:nvPicPr>
          <p:cNvPr id="12" name="Graphic 11" descr="Phoenician C" title="C">
            <a:extLst>
              <a:ext uri="{FF2B5EF4-FFF2-40B4-BE49-F238E27FC236}">
                <a16:creationId xmlns:a16="http://schemas.microsoft.com/office/drawing/2014/main" id="{19504760-668E-4D1E-A8E2-4776247CF2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88419" y="3612608"/>
            <a:ext cx="257175" cy="394335"/>
          </a:xfrm>
          <a:prstGeom prst="rect">
            <a:avLst/>
          </a:prstGeom>
        </p:spPr>
      </p:pic>
      <p:pic>
        <p:nvPicPr>
          <p:cNvPr id="14" name="Graphic 13" descr="Phoenician D" title="D">
            <a:extLst>
              <a:ext uri="{FF2B5EF4-FFF2-40B4-BE49-F238E27FC236}">
                <a16:creationId xmlns:a16="http://schemas.microsoft.com/office/drawing/2014/main" id="{BB451295-4F83-45AE-B511-47F125B25B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38013" y="3611682"/>
            <a:ext cx="308610" cy="334328"/>
          </a:xfrm>
          <a:prstGeom prst="rect">
            <a:avLst/>
          </a:prstGeom>
        </p:spPr>
      </p:pic>
      <p:pic>
        <p:nvPicPr>
          <p:cNvPr id="16" name="Graphic 15" descr="Phoenician E" title="E">
            <a:extLst>
              <a:ext uri="{FF2B5EF4-FFF2-40B4-BE49-F238E27FC236}">
                <a16:creationId xmlns:a16="http://schemas.microsoft.com/office/drawing/2014/main" id="{473C532E-3DB7-408C-8136-B02553A3BD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24261" y="3608322"/>
            <a:ext cx="330041" cy="4029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6074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8D21B-F31B-4CBA-91CC-2A6E21596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Alphabets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27365-B083-4ED5-AD7E-2B448E19B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/>
          <a:lstStyle/>
          <a:p>
            <a:r>
              <a:rPr lang="en-GB" dirty="0"/>
              <a:t>The Greek alphabet was adapted by the Romans to form the alphabet that we use</a:t>
            </a:r>
          </a:p>
          <a:p>
            <a:r>
              <a:rPr lang="en-GB" dirty="0"/>
              <a:t>Other alphabets have been adapted in turn from these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23BD84E-D551-4953-B94C-CE9F813B8C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20489"/>
              </p:ext>
            </p:extLst>
          </p:nvPr>
        </p:nvGraphicFramePr>
        <p:xfrm>
          <a:off x="1415247" y="3201035"/>
          <a:ext cx="9361506" cy="32918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13656">
                  <a:extLst>
                    <a:ext uri="{9D8B030D-6E8A-4147-A177-3AD203B41FA5}">
                      <a16:colId xmlns:a16="http://schemas.microsoft.com/office/drawing/2014/main" val="3115071972"/>
                    </a:ext>
                  </a:extLst>
                </a:gridCol>
                <a:gridCol w="1269570">
                  <a:extLst>
                    <a:ext uri="{9D8B030D-6E8A-4147-A177-3AD203B41FA5}">
                      <a16:colId xmlns:a16="http://schemas.microsoft.com/office/drawing/2014/main" val="4104032852"/>
                    </a:ext>
                  </a:extLst>
                </a:gridCol>
                <a:gridCol w="1269570">
                  <a:extLst>
                    <a:ext uri="{9D8B030D-6E8A-4147-A177-3AD203B41FA5}">
                      <a16:colId xmlns:a16="http://schemas.microsoft.com/office/drawing/2014/main" val="535967464"/>
                    </a:ext>
                  </a:extLst>
                </a:gridCol>
                <a:gridCol w="1269570">
                  <a:extLst>
                    <a:ext uri="{9D8B030D-6E8A-4147-A177-3AD203B41FA5}">
                      <a16:colId xmlns:a16="http://schemas.microsoft.com/office/drawing/2014/main" val="2269819548"/>
                    </a:ext>
                  </a:extLst>
                </a:gridCol>
                <a:gridCol w="1269570">
                  <a:extLst>
                    <a:ext uri="{9D8B030D-6E8A-4147-A177-3AD203B41FA5}">
                      <a16:colId xmlns:a16="http://schemas.microsoft.com/office/drawing/2014/main" val="1769509978"/>
                    </a:ext>
                  </a:extLst>
                </a:gridCol>
                <a:gridCol w="1269570">
                  <a:extLst>
                    <a:ext uri="{9D8B030D-6E8A-4147-A177-3AD203B41FA5}">
                      <a16:colId xmlns:a16="http://schemas.microsoft.com/office/drawing/2014/main" val="1108410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Greek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4000" dirty="0"/>
                        <a:t>Α</a:t>
                      </a:r>
                      <a:endParaRPr lang="en-GB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4000" dirty="0"/>
                        <a:t>Β</a:t>
                      </a:r>
                      <a:endParaRPr lang="en-GB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4000" dirty="0"/>
                        <a:t>Γ</a:t>
                      </a:r>
                      <a:endParaRPr lang="en-GB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4000" dirty="0"/>
                        <a:t>Δ</a:t>
                      </a:r>
                      <a:endParaRPr lang="en-GB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4000" dirty="0"/>
                        <a:t>Ε</a:t>
                      </a:r>
                      <a:endParaRPr lang="en-GB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6960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Roman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0061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Cyrillic</a:t>
                      </a:r>
                      <a:br>
                        <a:rPr lang="en-GB" sz="2800" dirty="0"/>
                      </a:br>
                      <a:r>
                        <a:rPr lang="en-GB" sz="2800" dirty="0"/>
                        <a:t>(Russia)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Cyrl-AZ" sz="4000" dirty="0"/>
                        <a:t>А</a:t>
                      </a:r>
                      <a:endParaRPr lang="en-GB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Cyrl-AZ" sz="4000" dirty="0"/>
                        <a:t>В</a:t>
                      </a:r>
                      <a:endParaRPr lang="en-GB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Cyrl-AZ" sz="4000" dirty="0"/>
                        <a:t>Г</a:t>
                      </a:r>
                      <a:endParaRPr lang="en-GB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Cyrl-AZ" sz="4000" dirty="0"/>
                        <a:t>Д</a:t>
                      </a:r>
                      <a:endParaRPr lang="en-GB" sz="4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Cyrl-AZ" sz="4000" dirty="0"/>
                        <a:t>Е</a:t>
                      </a:r>
                      <a:endParaRPr lang="en-GB" sz="4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5164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Runic (Anglo-</a:t>
                      </a:r>
                      <a:br>
                        <a:rPr lang="en-GB" sz="2800" dirty="0"/>
                      </a:br>
                      <a:r>
                        <a:rPr lang="en-GB" sz="2800" dirty="0"/>
                        <a:t>Saxons/Vikings)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dirty="0"/>
                        <a:t>ᛖ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706573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06BCA-1E94-44DE-A733-2BE50286C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0E1B9-AAC5-487E-8B5E-D8D93827E7BF}" type="slidenum">
              <a:rPr lang="en-GB" smtClean="0"/>
              <a:pPr/>
              <a:t>9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0896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1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7.8|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14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1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4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5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9.3|9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|4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4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7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1875</TotalTime>
  <Words>1352</Words>
  <Application>Microsoft Office PowerPoint</Application>
  <PresentationFormat>Widescreen</PresentationFormat>
  <Paragraphs>214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Language Awareness for Key Stage 3</vt:lpstr>
      <vt:lpstr>Roadmap </vt:lpstr>
      <vt:lpstr>Writing systems</vt:lpstr>
      <vt:lpstr>Activity</vt:lpstr>
      <vt:lpstr>Writing and pictures</vt:lpstr>
      <vt:lpstr>Writing and pictures</vt:lpstr>
      <vt:lpstr>Writing and pictures</vt:lpstr>
      <vt:lpstr>Alphabets</vt:lpstr>
      <vt:lpstr>Alphabets</vt:lpstr>
      <vt:lpstr>Syllabic writing</vt:lpstr>
      <vt:lpstr>Syllabic writing</vt:lpstr>
      <vt:lpstr>Syllabic writing</vt:lpstr>
      <vt:lpstr>Syllabic writing</vt:lpstr>
      <vt:lpstr>Syllabic writing</vt:lpstr>
      <vt:lpstr>Accents</vt:lpstr>
      <vt:lpstr>Activity</vt:lpstr>
      <vt:lpstr>Writing and sounds</vt:lpstr>
      <vt:lpstr>Writing and sounds</vt:lpstr>
      <vt:lpstr>Writing and sounds</vt:lpstr>
      <vt:lpstr>Writing and sounds</vt:lpstr>
      <vt:lpstr>Sign languages</vt:lpstr>
      <vt:lpstr>Sign languages</vt:lpstr>
      <vt:lpstr>Sign languages</vt:lpstr>
      <vt:lpstr>Sign languages</vt:lpstr>
      <vt:lpstr>Sign languages</vt:lpstr>
      <vt:lpstr>Sign languages</vt:lpstr>
      <vt:lpstr>Sign languages</vt:lpstr>
      <vt:lpstr>Sign languages</vt:lpstr>
      <vt:lpstr>Sign languages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Macleod, Morgan</dc:creator>
  <cp:lastModifiedBy>Macleod, Morgan</cp:lastModifiedBy>
  <cp:revision>113</cp:revision>
  <dcterms:created xsi:type="dcterms:W3CDTF">2020-12-01T13:59:57Z</dcterms:created>
  <dcterms:modified xsi:type="dcterms:W3CDTF">2025-01-11T12:21:31Z</dcterms:modified>
</cp:coreProperties>
</file>