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96" r:id="rId3"/>
    <p:sldId id="289" r:id="rId4"/>
    <p:sldId id="258" r:id="rId5"/>
    <p:sldId id="259" r:id="rId6"/>
    <p:sldId id="293" r:id="rId7"/>
    <p:sldId id="262" r:id="rId8"/>
    <p:sldId id="260" r:id="rId9"/>
    <p:sldId id="261" r:id="rId10"/>
    <p:sldId id="263" r:id="rId11"/>
    <p:sldId id="286" r:id="rId12"/>
    <p:sldId id="290" r:id="rId13"/>
    <p:sldId id="295" r:id="rId14"/>
    <p:sldId id="285" r:id="rId15"/>
    <p:sldId id="287" r:id="rId16"/>
    <p:sldId id="264" r:id="rId17"/>
    <p:sldId id="291" r:id="rId18"/>
    <p:sldId id="284" r:id="rId19"/>
    <p:sldId id="29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04000"/>
    <a:srgbClr val="FF00FF"/>
    <a:srgbClr val="BCB800"/>
    <a:srgbClr val="FF8000"/>
    <a:srgbClr val="81FFBA"/>
    <a:srgbClr val="FF8080"/>
    <a:srgbClr val="F6F6FC"/>
    <a:srgbClr val="ACACE4"/>
    <a:srgbClr val="C7C7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9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AAA25-D240-41BB-AE98-71A60C5B9987}" type="datetimeFigureOut">
              <a:rPr lang="en-GB" smtClean="0"/>
              <a:t>11/01/2025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D34E-1C9C-4025-97C3-8467F5701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951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47D83-180E-4BA7-A226-C46FD0974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B2EF56-E1C7-4B65-8598-EA861037C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8F43C-81C4-49E3-9D52-8BD6D5389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E92B-3731-42A3-8E80-44201C181258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C8589-0886-44BB-8AFC-CB76EF7A8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8B1D5-AFC3-40B3-8DB6-4CA1FC3DC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960E1B9-AAC5-487E-8B5E-D8D93827E7B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504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B98D-B690-456E-AE2A-061835D3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C01CB3-9843-4DD5-B91C-6358A045B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6239D-4117-4896-AD75-67A28380D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BC06-6361-4586-85CB-5B2C88A75EFC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5300C-7107-4EAE-A4D1-244EA4DD0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72982-1BB4-4136-AC78-1F930FDC9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473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616A7F-8786-4F53-A28F-7F48A65B91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EB4D66-5A7F-4905-B8CE-D3DC0E0C20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6317D-968A-4E7F-A778-0EA4328A3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3516-ADD5-4B7A-AE51-36171DFB755B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1C0FD-2EE1-4D8D-A404-53B05139B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33455-891A-416C-9DF4-857301DA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18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5C0B1-EB1A-4975-8C36-FD01E931C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CE1A3-58AA-43E5-B66C-1898DC403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3836E-2189-42EB-B02E-72E51524D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1A6D-87BE-49E3-A2C3-D820862BBE43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6D0B5-A683-4B92-B393-4FB9967AA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B508A-69A1-4913-A7C7-AA4A62AFE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21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9360D-D686-496C-AFBD-D75421B1C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D10D9-D880-413C-9D3F-F699826BB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4445C-2FB0-482E-9E93-8ED27D9CB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DE07-D09E-4DEE-9F56-9A85B7EF56DD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C6E69-434E-4B13-837A-AD81D0BB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13131-18A9-4045-9570-1860532D9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0925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9E4F5-AEEE-4EE7-B044-75297AFB8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2F3DF-4FF6-4A60-BD31-954901A504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E90410-6933-4443-AD57-BABF4D5FE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67AA6-1279-4199-A368-572B48467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52210-A78F-4D59-8104-0B7FE12C8ECD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51E57-7D6F-4600-9C16-324114695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7FF197-C6E5-4091-BF31-B5E47F248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59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50783-943D-43A1-8E66-49F312A0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AD6EBD-210E-4C9B-9895-5E254309D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E2AB77-B906-4CBC-BE1F-192BF963F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06E434-B7BB-4EFE-BFCF-3F9A38A9B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5C4CF2-7DDF-4ABA-A367-4708E4FEEF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E5AF7D-9A7C-4ABE-AC7B-EC3DA1016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6986B-4AC8-4A6F-A8F2-47625333A1C4}" type="datetime1">
              <a:rPr lang="en-GB" smtClean="0"/>
              <a:t>11/01/2025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8DE21E-66D0-48EB-B361-4978B395A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B4BB0D-4CD3-4ABA-AD4D-90BF9DFF2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235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659D8-C5D9-4893-A283-12CFF38A3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37756F-97D1-4161-B598-DF70BCB8C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6C00-53A1-4428-BB0B-61E93174479A}" type="datetime1">
              <a:rPr lang="en-GB" smtClean="0"/>
              <a:t>11/01/2025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EE312A-47AF-4E8D-84CA-12E9E2BBB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20FCC2-9A24-428B-B867-26ED9B9A2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00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F7DB8D-332A-4FB8-8C30-07ACD3D91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ED8B-11F9-4C8E-ADDD-D00BD882F928}" type="datetime1">
              <a:rPr lang="en-GB" smtClean="0"/>
              <a:t>11/01/2025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BC2145-C5A2-41F5-8640-6F8C409AB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3B69E2-DCF9-4098-9305-72AF1C090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49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5A9AB-4039-4D5F-9943-BA4F6F809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56565-1DEA-4FEE-A926-0441EA056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104D6E-B908-4668-8680-56FB0ABB97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9AC7F-2F3A-4DD3-A02F-94E3EA20D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40456-2637-49B7-A5AD-D535BD1F1E83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673327-101D-4E3D-9835-05EE1BD83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AA6385-99B1-4CDA-BE14-B6F15BD9A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63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78296-5110-48C1-AE2B-10B10E3EE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62A577-88BF-455F-8DE8-3374E7DA3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7DD13E-B094-4823-B0C8-245A457FB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185A87-12AC-45E3-B646-932A6D65F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87D8-EEF2-47B3-9349-863B05A36A2E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89CD6-2EA0-4FC8-A802-DA391FAFD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A6A8FE-07C4-41A2-A3CD-F15587548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6F6FC"/>
            </a:gs>
            <a:gs pos="74000">
              <a:srgbClr val="ACACE4"/>
            </a:gs>
            <a:gs pos="83000">
              <a:srgbClr val="ACACE4"/>
            </a:gs>
            <a:gs pos="100000">
              <a:srgbClr val="C7C7ED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B22C4E-AE50-42E9-9228-E22ACB09D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EE353-7DE0-4C10-8E4F-E73832FFD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DBA40-92EF-4202-8CF4-3D7FF118D8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412B8-AB76-4EE5-AD7E-A14425E42868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42811-5ECC-49DE-98B7-57DCDD7292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8692B-A532-420E-BCAF-3D393EE53D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960E1B9-AAC5-487E-8B5E-D8D93827E7B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693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3D229-E930-40D8-B95D-EDD2DC0FC2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Language Awareness for Key Stage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CF689B-8D89-4369-9A43-1C5D2874E7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4: Parts of Speech — Part I</a:t>
            </a:r>
          </a:p>
        </p:txBody>
      </p:sp>
      <p:pic>
        <p:nvPicPr>
          <p:cNvPr id="5" name="Picture 4" descr="Ulster University">
            <a:extLst>
              <a:ext uri="{FF2B5EF4-FFF2-40B4-BE49-F238E27FC236}">
                <a16:creationId xmlns:a16="http://schemas.microsoft.com/office/drawing/2014/main" id="{84B66651-4E74-48D1-92BB-B3F1E139575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530" y="5043798"/>
            <a:ext cx="1974941" cy="1383678"/>
          </a:xfrm>
          <a:prstGeom prst="rect">
            <a:avLst/>
          </a:prstGeom>
        </p:spPr>
      </p:pic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7E24F074-F508-4D31-8113-F577490F87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1742" y="5259387"/>
            <a:ext cx="3744516" cy="9525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D25665-2416-4B86-B8F4-128A48CE7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04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0B6BB-2EEF-4B2D-8299-6A28ADB39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Noun &amp; Verb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A3BE925-A82C-4F79-B544-C9164F7E6AD0}"/>
              </a:ext>
            </a:extLst>
          </p:cNvPr>
          <p:cNvGrpSpPr/>
          <p:nvPr/>
        </p:nvGrpSpPr>
        <p:grpSpPr>
          <a:xfrm>
            <a:off x="2642250" y="1825625"/>
            <a:ext cx="6907500" cy="4351338"/>
            <a:chOff x="2642250" y="1825625"/>
            <a:chExt cx="6907500" cy="4351338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5AE887D-270E-4D64-A58E-50CC9198F607}"/>
                </a:ext>
              </a:extLst>
            </p:cNvPr>
            <p:cNvSpPr/>
            <p:nvPr/>
          </p:nvSpPr>
          <p:spPr>
            <a:xfrm>
              <a:off x="2642250" y="1825625"/>
              <a:ext cx="4351338" cy="4351338"/>
            </a:xfrm>
            <a:prstGeom prst="ellipse">
              <a:avLst/>
            </a:prstGeom>
            <a:gradFill flip="none" rotWithShape="1">
              <a:gsLst>
                <a:gs pos="0">
                  <a:srgbClr val="FF0000"/>
                </a:gs>
                <a:gs pos="25000">
                  <a:srgbClr val="FF0000">
                    <a:alpha val="75000"/>
                  </a:srgbClr>
                </a:gs>
                <a:gs pos="75000">
                  <a:srgbClr val="FF0000">
                    <a:alpha val="25000"/>
                  </a:srgbClr>
                </a:gs>
                <a:gs pos="100000">
                  <a:srgbClr val="FF0000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dirty="0">
                <a:solidFill>
                  <a:schemeClr val="tx1"/>
                </a:solidFill>
              </a:endParaRPr>
            </a:p>
          </p:txBody>
        </p:sp>
        <p:pic>
          <p:nvPicPr>
            <p:cNvPr id="8" name="Graphic 7" descr="Tree">
              <a:extLst>
                <a:ext uri="{FF2B5EF4-FFF2-40B4-BE49-F238E27FC236}">
                  <a16:creationId xmlns:a16="http://schemas.microsoft.com/office/drawing/2014/main" id="{D5377488-7DEC-4C7A-B5AC-3C44CA25DA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360719" y="3544094"/>
              <a:ext cx="914400" cy="914400"/>
            </a:xfrm>
            <a:prstGeom prst="rect">
              <a:avLst/>
            </a:prstGeom>
          </p:spPr>
        </p:pic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AC0B8E99-8BB1-45FB-AFDE-9FA8D3BB43F8}"/>
                </a:ext>
              </a:extLst>
            </p:cNvPr>
            <p:cNvSpPr/>
            <p:nvPr/>
          </p:nvSpPr>
          <p:spPr>
            <a:xfrm>
              <a:off x="5198412" y="1825625"/>
              <a:ext cx="4351338" cy="4351338"/>
            </a:xfrm>
            <a:prstGeom prst="ellipse">
              <a:avLst/>
            </a:prstGeom>
            <a:gradFill>
              <a:gsLst>
                <a:gs pos="0">
                  <a:srgbClr val="00B050"/>
                </a:gs>
                <a:gs pos="25000">
                  <a:srgbClr val="00B050">
                    <a:alpha val="75000"/>
                  </a:srgbClr>
                </a:gs>
                <a:gs pos="75000">
                  <a:srgbClr val="00B050">
                    <a:alpha val="25000"/>
                  </a:srgbClr>
                </a:gs>
                <a:gs pos="100000">
                  <a:srgbClr val="00B050">
                    <a:alpha val="0"/>
                  </a:srgb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GB" dirty="0">
                <a:solidFill>
                  <a:schemeClr val="tx1"/>
                </a:solidFill>
              </a:endParaRPr>
            </a:p>
          </p:txBody>
        </p:sp>
        <p:pic>
          <p:nvPicPr>
            <p:cNvPr id="10" name="Graphic 9" descr="Run">
              <a:extLst>
                <a:ext uri="{FF2B5EF4-FFF2-40B4-BE49-F238E27FC236}">
                  <a16:creationId xmlns:a16="http://schemas.microsoft.com/office/drawing/2014/main" id="{13D09FB9-4FBA-4253-BA44-4737936D8F2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916881" y="3544094"/>
              <a:ext cx="914400" cy="914400"/>
            </a:xfrm>
            <a:prstGeom prst="rect">
              <a:avLst/>
            </a:prstGeom>
          </p:spPr>
        </p:pic>
        <p:pic>
          <p:nvPicPr>
            <p:cNvPr id="4" name="Graphic 3" descr="Dream">
              <a:extLst>
                <a:ext uri="{FF2B5EF4-FFF2-40B4-BE49-F238E27FC236}">
                  <a16:creationId xmlns:a16="http://schemas.microsoft.com/office/drawing/2014/main" id="{5AFE1DD1-DD25-4734-8CED-69879389ACB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638800" y="3544094"/>
              <a:ext cx="914400" cy="914400"/>
            </a:xfrm>
            <a:prstGeom prst="rect">
              <a:avLst/>
            </a:prstGeom>
          </p:spPr>
        </p:pic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18D335-9C4A-4C74-BB25-91FA32EF9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071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Rot by="120000">
                                      <p:cBhvr>
                                        <p:cTn id="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7BAA9-B2C3-4E46-AB28-9C58422B5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1"/>
              <a:t>Noun &amp; Verb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FBA04-7053-4241-BD6D-8E37647B3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noProof="1"/>
              <a:t>It’s possible to use </a:t>
            </a:r>
            <a:r>
              <a:rPr lang="en-GB" noProof="1">
                <a:solidFill>
                  <a:srgbClr val="FF0000"/>
                </a:solidFill>
              </a:rPr>
              <a:t>nouns</a:t>
            </a:r>
            <a:r>
              <a:rPr lang="en-GB" noProof="1"/>
              <a:t> to create </a:t>
            </a:r>
            <a:r>
              <a:rPr lang="en-GB" noProof="1">
                <a:solidFill>
                  <a:srgbClr val="00B050"/>
                </a:solidFill>
              </a:rPr>
              <a:t>verbs</a:t>
            </a:r>
          </a:p>
          <a:p>
            <a:r>
              <a:rPr lang="en-GB" noProof="1"/>
              <a:t>From the noun </a:t>
            </a:r>
            <a:r>
              <a:rPr lang="en-GB" i="1" noProof="1">
                <a:solidFill>
                  <a:srgbClr val="FF0000"/>
                </a:solidFill>
              </a:rPr>
              <a:t>bike</a:t>
            </a:r>
            <a:r>
              <a:rPr lang="en-GB" noProof="1"/>
              <a:t> we can create a verb </a:t>
            </a:r>
            <a:r>
              <a:rPr lang="en-GB" i="1" noProof="1">
                <a:solidFill>
                  <a:srgbClr val="00B050"/>
                </a:solidFill>
              </a:rPr>
              <a:t>to bike</a:t>
            </a:r>
            <a:r>
              <a:rPr lang="en-GB" noProof="1"/>
              <a:t>, meaning ‘ride a bike’</a:t>
            </a:r>
          </a:p>
          <a:p>
            <a:r>
              <a:rPr lang="en-GB" noProof="1"/>
              <a:t>However, this is not possible with all nouns</a:t>
            </a:r>
          </a:p>
          <a:p>
            <a:r>
              <a:rPr lang="en-GB" noProof="1"/>
              <a:t>There is no verb </a:t>
            </a:r>
            <a:r>
              <a:rPr lang="en-GB" i="1" noProof="1">
                <a:solidFill>
                  <a:srgbClr val="00B050"/>
                </a:solidFill>
              </a:rPr>
              <a:t>to car</a:t>
            </a:r>
            <a:r>
              <a:rPr lang="en-GB" noProof="1"/>
              <a:t>; instead, we have to say </a:t>
            </a:r>
            <a:r>
              <a:rPr lang="en-GB" i="1" noProof="1">
                <a:solidFill>
                  <a:srgbClr val="00B050"/>
                </a:solidFill>
              </a:rPr>
              <a:t>drive</a:t>
            </a:r>
            <a:r>
              <a:rPr lang="en-GB" i="1" noProof="1"/>
              <a:t>/</a:t>
            </a:r>
            <a:r>
              <a:rPr lang="en-GB" i="1" noProof="1">
                <a:solidFill>
                  <a:srgbClr val="00B050"/>
                </a:solidFill>
              </a:rPr>
              <a:t>ride in</a:t>
            </a:r>
            <a:r>
              <a:rPr lang="en-GB" i="1" noProof="1"/>
              <a:t> a </a:t>
            </a:r>
            <a:r>
              <a:rPr lang="en-GB" i="1" noProof="1">
                <a:solidFill>
                  <a:srgbClr val="FF0000"/>
                </a:solidFill>
              </a:rPr>
              <a:t>car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FDD558-1E5E-4800-84C6-0CEEA7F16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11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1724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F9E09-2F82-4F2E-8764-D2317B2F5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Noun &amp; Verb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97555-4E8C-46EB-897C-F602723C0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It’s also possible to use </a:t>
            </a:r>
            <a:r>
              <a:rPr lang="en-GB" dirty="0">
                <a:solidFill>
                  <a:srgbClr val="00B050"/>
                </a:solidFill>
              </a:rPr>
              <a:t>verbs</a:t>
            </a:r>
            <a:r>
              <a:rPr lang="en-GB" dirty="0"/>
              <a:t> to create </a:t>
            </a:r>
            <a:r>
              <a:rPr lang="en-GB" dirty="0">
                <a:solidFill>
                  <a:srgbClr val="FF0000"/>
                </a:solidFill>
              </a:rPr>
              <a:t>nouns</a:t>
            </a:r>
          </a:p>
          <a:p>
            <a:r>
              <a:rPr lang="en-GB" dirty="0"/>
              <a:t>There are many different ways of doing this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GB" dirty="0"/>
              <a:t>​</a:t>
            </a:r>
            <a:r>
              <a:rPr lang="en-GB" dirty="0">
                <a:solidFill>
                  <a:srgbClr val="00B050"/>
                </a:solidFill>
              </a:rPr>
              <a:t>swim</a:t>
            </a:r>
            <a:r>
              <a:rPr lang="en-GB" dirty="0"/>
              <a:t> →</a:t>
            </a:r>
            <a:r>
              <a:rPr lang="en-GB" dirty="0">
                <a:sym typeface="Wingdings" panose="05000000000000000000" pitchFamily="2" charset="2"/>
              </a:rPr>
              <a:t> a </a:t>
            </a:r>
            <a:r>
              <a:rPr lang="en-GB" dirty="0">
                <a:solidFill>
                  <a:srgbClr val="FF0000"/>
                </a:solidFill>
                <a:sym typeface="Wingdings" panose="05000000000000000000" pitchFamily="2" charset="2"/>
              </a:rPr>
              <a:t>swim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GB" dirty="0">
                <a:sym typeface="Wingdings" panose="05000000000000000000" pitchFamily="2" charset="2"/>
              </a:rPr>
              <a:t>​</a:t>
            </a:r>
            <a:r>
              <a:rPr lang="en-GB" dirty="0">
                <a:solidFill>
                  <a:srgbClr val="00B050"/>
                </a:solidFill>
                <a:sym typeface="Wingdings" panose="05000000000000000000" pitchFamily="2" charset="2"/>
              </a:rPr>
              <a:t>speak</a:t>
            </a:r>
            <a:r>
              <a:rPr lang="en-GB" dirty="0">
                <a:sym typeface="Wingdings" panose="05000000000000000000" pitchFamily="2" charset="2"/>
              </a:rPr>
              <a:t> → a </a:t>
            </a:r>
            <a:r>
              <a:rPr lang="en-GB" dirty="0">
                <a:solidFill>
                  <a:srgbClr val="FF0000"/>
                </a:solidFill>
                <a:sym typeface="Wingdings" panose="05000000000000000000" pitchFamily="2" charset="2"/>
              </a:rPr>
              <a:t>sp</a:t>
            </a:r>
            <a:r>
              <a:rPr lang="en-GB" u="sng" dirty="0">
                <a:solidFill>
                  <a:srgbClr val="FF0000"/>
                </a:solidFill>
                <a:sym typeface="Wingdings" panose="05000000000000000000" pitchFamily="2" charset="2"/>
              </a:rPr>
              <a:t>eech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GB" dirty="0">
                <a:sym typeface="Wingdings" panose="05000000000000000000" pitchFamily="2" charset="2"/>
              </a:rPr>
              <a:t>​</a:t>
            </a:r>
            <a:r>
              <a:rPr lang="en-GB" dirty="0">
                <a:solidFill>
                  <a:srgbClr val="00B050"/>
                </a:solidFill>
                <a:sym typeface="Wingdings" panose="05000000000000000000" pitchFamily="2" charset="2"/>
              </a:rPr>
              <a:t>destroy</a:t>
            </a:r>
            <a:r>
              <a:rPr lang="en-GB" dirty="0">
                <a:sym typeface="Wingdings" panose="05000000000000000000" pitchFamily="2" charset="2"/>
              </a:rPr>
              <a:t> → </a:t>
            </a:r>
            <a:r>
              <a:rPr lang="en-GB" dirty="0">
                <a:solidFill>
                  <a:srgbClr val="FF0000"/>
                </a:solidFill>
                <a:sym typeface="Wingdings" panose="05000000000000000000" pitchFamily="2" charset="2"/>
              </a:rPr>
              <a:t>destr</a:t>
            </a:r>
            <a:r>
              <a:rPr lang="en-GB" u="sng" dirty="0">
                <a:solidFill>
                  <a:srgbClr val="FF0000"/>
                </a:solidFill>
                <a:sym typeface="Wingdings" panose="05000000000000000000" pitchFamily="2" charset="2"/>
              </a:rPr>
              <a:t>uction</a:t>
            </a:r>
            <a:endParaRPr lang="en-GB" u="sng" dirty="0">
              <a:solidFill>
                <a:srgbClr val="FF0000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4AF59F-A865-4253-B03F-726EF7043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12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3035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5B899-3079-48CD-A715-33476B2A8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4EF34-2CE4-49D1-AFA9-CBAEFD78E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Take some time to think of different nouns</a:t>
            </a:r>
          </a:p>
          <a:p>
            <a:r>
              <a:rPr lang="en-GB" dirty="0"/>
              <a:t>Can you turn them all into verbs?</a:t>
            </a:r>
          </a:p>
          <a:p>
            <a:r>
              <a:rPr lang="en-GB" dirty="0"/>
              <a:t>How many ways of doing this can you find?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0A3711-4725-4F36-A8AE-C3D6D5253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087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53835-9BE5-E245-9552-F61719115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1"/>
              <a:t>Noun &amp; Verb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4B855-0E84-E748-9E79-B3F208D7C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noProof="1"/>
              <a:t>In a language like English, it is not always possible to tell from the shape of a word whether it is a </a:t>
            </a:r>
            <a:r>
              <a:rPr lang="en-GB" noProof="1">
                <a:solidFill>
                  <a:srgbClr val="FF0000"/>
                </a:solidFill>
              </a:rPr>
              <a:t>noun</a:t>
            </a:r>
            <a:r>
              <a:rPr lang="en-GB" noProof="1"/>
              <a:t> or a </a:t>
            </a:r>
            <a:r>
              <a:rPr lang="en-GB" noProof="1">
                <a:solidFill>
                  <a:srgbClr val="00B050"/>
                </a:solidFill>
              </a:rPr>
              <a:t>verb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swim</a:t>
            </a:r>
            <a:r>
              <a:rPr lang="en-GB" noProof="1"/>
              <a:t>/</a:t>
            </a:r>
            <a:r>
              <a:rPr lang="en-GB" noProof="1">
                <a:solidFill>
                  <a:srgbClr val="00B050"/>
                </a:solidFill>
              </a:rPr>
              <a:t>swim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dream</a:t>
            </a:r>
            <a:r>
              <a:rPr lang="en-GB" noProof="1"/>
              <a:t>/</a:t>
            </a:r>
            <a:r>
              <a:rPr lang="en-GB" noProof="1">
                <a:solidFill>
                  <a:srgbClr val="00B050"/>
                </a:solidFill>
              </a:rPr>
              <a:t>dream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love</a:t>
            </a:r>
            <a:r>
              <a:rPr lang="en-GB" noProof="1"/>
              <a:t>/</a:t>
            </a:r>
            <a:r>
              <a:rPr lang="en-GB" noProof="1">
                <a:solidFill>
                  <a:srgbClr val="00B050"/>
                </a:solidFill>
              </a:rPr>
              <a:t>love</a:t>
            </a:r>
          </a:p>
          <a:p>
            <a:r>
              <a:rPr lang="en-GB" noProof="1"/>
              <a:t>In some other languages, like Latin, </a:t>
            </a:r>
            <a:r>
              <a:rPr lang="en-GB" noProof="1">
                <a:solidFill>
                  <a:srgbClr val="FF0000"/>
                </a:solidFill>
              </a:rPr>
              <a:t>nouns</a:t>
            </a:r>
            <a:r>
              <a:rPr lang="en-GB" noProof="1"/>
              <a:t> and </a:t>
            </a:r>
            <a:r>
              <a:rPr lang="en-GB" noProof="1">
                <a:solidFill>
                  <a:srgbClr val="00B050"/>
                </a:solidFill>
              </a:rPr>
              <a:t>verbs</a:t>
            </a:r>
            <a:r>
              <a:rPr lang="en-GB" noProof="1"/>
              <a:t> usually have different forms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natatio</a:t>
            </a:r>
            <a:r>
              <a:rPr lang="en-GB" noProof="1"/>
              <a:t>/</a:t>
            </a:r>
            <a:r>
              <a:rPr lang="en-GB" noProof="1">
                <a:solidFill>
                  <a:srgbClr val="00B050"/>
                </a:solidFill>
              </a:rPr>
              <a:t>natare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somnium</a:t>
            </a:r>
            <a:r>
              <a:rPr lang="en-GB" noProof="1"/>
              <a:t>/</a:t>
            </a:r>
            <a:r>
              <a:rPr lang="en-GB" noProof="1">
                <a:solidFill>
                  <a:srgbClr val="00B050"/>
                </a:solidFill>
              </a:rPr>
              <a:t>somniare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amor</a:t>
            </a:r>
            <a:r>
              <a:rPr lang="en-GB" noProof="1"/>
              <a:t>/</a:t>
            </a:r>
            <a:r>
              <a:rPr lang="en-GB" noProof="1">
                <a:solidFill>
                  <a:srgbClr val="00B050"/>
                </a:solidFill>
              </a:rPr>
              <a:t>amare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BA50754-289B-4A1E-80B1-CDE90A9CEC7C}"/>
              </a:ext>
            </a:extLst>
          </p:cNvPr>
          <p:cNvGrpSpPr/>
          <p:nvPr/>
        </p:nvGrpSpPr>
        <p:grpSpPr>
          <a:xfrm>
            <a:off x="3103808" y="2846231"/>
            <a:ext cx="7431110" cy="3330732"/>
            <a:chOff x="3103808" y="2846231"/>
            <a:chExt cx="7431110" cy="3330732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B66D9772-0E3B-4FC7-B9DC-4CBDDFB8875D}"/>
                </a:ext>
              </a:extLst>
            </p:cNvPr>
            <p:cNvSpPr/>
            <p:nvPr/>
          </p:nvSpPr>
          <p:spPr>
            <a:xfrm>
              <a:off x="5988676" y="4901955"/>
              <a:ext cx="4546242" cy="127500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Each pair of words means the same thing in Latin and English</a:t>
              </a:r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7F56E81F-914B-4461-BEFD-2EC7184A1796}"/>
                </a:ext>
              </a:extLst>
            </p:cNvPr>
            <p:cNvCxnSpPr>
              <a:stCxn id="4" idx="2"/>
            </p:cNvCxnSpPr>
            <p:nvPr/>
          </p:nvCxnSpPr>
          <p:spPr>
            <a:xfrm flipH="1" flipV="1">
              <a:off x="3103808" y="2846231"/>
              <a:ext cx="2884868" cy="2693228"/>
            </a:xfrm>
            <a:prstGeom prst="straightConnector1">
              <a:avLst/>
            </a:prstGeom>
            <a:ln w="25400">
              <a:solidFill>
                <a:schemeClr val="accent1">
                  <a:lumMod val="50000"/>
                </a:schemeClr>
              </a:solidFill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F15F6E6D-0E36-434F-A59F-8CD1A55C496B}"/>
                </a:ext>
              </a:extLst>
            </p:cNvPr>
            <p:cNvCxnSpPr/>
            <p:nvPr/>
          </p:nvCxnSpPr>
          <p:spPr>
            <a:xfrm flipH="1" flipV="1">
              <a:off x="3554569" y="4901955"/>
              <a:ext cx="2434107" cy="637504"/>
            </a:xfrm>
            <a:prstGeom prst="straightConnector1">
              <a:avLst/>
            </a:prstGeom>
            <a:ln w="25400">
              <a:solidFill>
                <a:schemeClr val="accent1">
                  <a:lumMod val="50000"/>
                </a:schemeClr>
              </a:solidFill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28F7794-E719-4EEC-9C9F-7E733C3AA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14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6687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7A572-1191-E94E-8867-17B5996E2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1"/>
              <a:t>Noun &amp; Verb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74B85-68EB-3A44-A951-C3524974D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However, even in English it’s possible to tell whether something is a </a:t>
            </a:r>
            <a:r>
              <a:rPr lang="en-GB" noProof="1">
                <a:solidFill>
                  <a:srgbClr val="FF0000"/>
                </a:solidFill>
              </a:rPr>
              <a:t>noun</a:t>
            </a:r>
            <a:r>
              <a:rPr lang="en-GB" noProof="1"/>
              <a:t> or a </a:t>
            </a:r>
            <a:r>
              <a:rPr lang="en-GB" noProof="1">
                <a:solidFill>
                  <a:srgbClr val="00B050"/>
                </a:solidFill>
              </a:rPr>
              <a:t>verb</a:t>
            </a:r>
            <a:r>
              <a:rPr lang="en-GB" noProof="1"/>
              <a:t> by how it’s used</a:t>
            </a:r>
          </a:p>
          <a:p>
            <a:pPr marL="514350" indent="-514350">
              <a:buFont typeface="+mj-lt"/>
              <a:buAutoNum type="arabicPeriod" startAt="14"/>
            </a:pPr>
            <a:r>
              <a:rPr lang="en-GB" noProof="1"/>
              <a:t>one </a:t>
            </a:r>
            <a:r>
              <a:rPr lang="en-GB" noProof="1">
                <a:solidFill>
                  <a:srgbClr val="FF0000"/>
                </a:solidFill>
              </a:rPr>
              <a:t>dream</a:t>
            </a:r>
            <a:r>
              <a:rPr lang="en-GB" noProof="1"/>
              <a:t> → two </a:t>
            </a:r>
            <a:r>
              <a:rPr lang="en-GB" noProof="1">
                <a:solidFill>
                  <a:srgbClr val="FF0000"/>
                </a:solidFill>
              </a:rPr>
              <a:t>dream</a:t>
            </a:r>
            <a:r>
              <a:rPr lang="en-GB" b="1" u="sng" noProof="1">
                <a:solidFill>
                  <a:srgbClr val="FF0000"/>
                </a:solidFill>
              </a:rPr>
              <a:t>s</a:t>
            </a:r>
            <a:endParaRPr lang="en-GB" b="1" u="sng" noProof="1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514350" indent="-514350">
              <a:buFont typeface="+mj-lt"/>
              <a:buAutoNum type="arabicPeriod" startAt="14"/>
            </a:pPr>
            <a:r>
              <a:rPr lang="en-GB" noProof="1">
                <a:sym typeface="Wingdings" panose="05000000000000000000" pitchFamily="2" charset="2"/>
              </a:rPr>
              <a:t>I </a:t>
            </a:r>
            <a:r>
              <a:rPr lang="en-GB" noProof="1">
                <a:solidFill>
                  <a:srgbClr val="00B050"/>
                </a:solidFill>
                <a:sym typeface="Wingdings" panose="05000000000000000000" pitchFamily="2" charset="2"/>
              </a:rPr>
              <a:t>dream</a:t>
            </a:r>
            <a:r>
              <a:rPr lang="en-GB" noProof="1">
                <a:sym typeface="Wingdings" panose="05000000000000000000" pitchFamily="2" charset="2"/>
              </a:rPr>
              <a:t> → I </a:t>
            </a:r>
            <a:r>
              <a:rPr lang="en-GB" noProof="1">
                <a:solidFill>
                  <a:srgbClr val="00B050"/>
                </a:solidFill>
                <a:sym typeface="Wingdings" panose="05000000000000000000" pitchFamily="2" charset="2"/>
              </a:rPr>
              <a:t>dream</a:t>
            </a:r>
            <a:r>
              <a:rPr lang="en-GB" b="1" u="sng" noProof="1">
                <a:solidFill>
                  <a:srgbClr val="00B050"/>
                </a:solidFill>
                <a:sym typeface="Wingdings" panose="05000000000000000000" pitchFamily="2" charset="2"/>
              </a:rPr>
              <a:t>t</a:t>
            </a:r>
            <a:br>
              <a:rPr lang="en-GB" b="1" u="sng" noProof="1">
                <a:solidFill>
                  <a:srgbClr val="00B050"/>
                </a:solidFill>
                <a:sym typeface="Wingdings" panose="05000000000000000000" pitchFamily="2" charset="2"/>
              </a:rPr>
            </a:br>
            <a:br>
              <a:rPr lang="en-GB" b="1" u="sng" noProof="1">
                <a:solidFill>
                  <a:srgbClr val="00B050"/>
                </a:solidFill>
                <a:sym typeface="Wingdings" panose="05000000000000000000" pitchFamily="2" charset="2"/>
              </a:rPr>
            </a:br>
            <a:br>
              <a:rPr lang="en-GB" b="1" u="sng" noProof="1">
                <a:solidFill>
                  <a:srgbClr val="00B050"/>
                </a:solidFill>
                <a:sym typeface="Wingdings" panose="05000000000000000000" pitchFamily="2" charset="2"/>
              </a:rPr>
            </a:br>
            <a:br>
              <a:rPr lang="en-GB" b="1" u="sng" noProof="1">
                <a:solidFill>
                  <a:srgbClr val="00B050"/>
                </a:solidFill>
                <a:sym typeface="Wingdings" panose="05000000000000000000" pitchFamily="2" charset="2"/>
              </a:rPr>
            </a:br>
            <a:br>
              <a:rPr lang="en-GB" b="1" u="sng" noProof="1">
                <a:solidFill>
                  <a:srgbClr val="00B050"/>
                </a:solidFill>
                <a:sym typeface="Wingdings" panose="05000000000000000000" pitchFamily="2" charset="2"/>
              </a:rPr>
            </a:br>
            <a:endParaRPr lang="en-GB" b="1" u="sng" noProof="1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r>
              <a:rPr lang="en-GB" noProof="1">
                <a:sym typeface="Wingdings" panose="05000000000000000000" pitchFamily="2" charset="2"/>
              </a:rPr>
              <a:t>We will spend more time on number and tense later</a:t>
            </a:r>
            <a:endParaRPr lang="en-GB" noProof="1"/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347D4907-86BD-4146-B781-786A958B1647}"/>
              </a:ext>
            </a:extLst>
          </p:cNvPr>
          <p:cNvSpPr/>
          <p:nvPr/>
        </p:nvSpPr>
        <p:spPr>
          <a:xfrm>
            <a:off x="6709892" y="2842194"/>
            <a:ext cx="3644721" cy="1159099"/>
          </a:xfrm>
          <a:prstGeom prst="wedgeRoundRectCallout">
            <a:avLst>
              <a:gd name="adj1" fmla="val -80550"/>
              <a:gd name="adj2" fmla="val -35278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Nouns have </a:t>
            </a:r>
            <a:r>
              <a:rPr lang="en-GB" u="sng" dirty="0"/>
              <a:t>number</a:t>
            </a:r>
            <a:r>
              <a:rPr lang="en-GB" dirty="0"/>
              <a:t>: they can express quantity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89740D97-4DD4-45C0-99BD-C37B6EA051C6}"/>
              </a:ext>
            </a:extLst>
          </p:cNvPr>
          <p:cNvSpPr/>
          <p:nvPr/>
        </p:nvSpPr>
        <p:spPr>
          <a:xfrm>
            <a:off x="6709893" y="4284372"/>
            <a:ext cx="3644721" cy="1159099"/>
          </a:xfrm>
          <a:prstGeom prst="wedgeRoundRectCallout">
            <a:avLst>
              <a:gd name="adj1" fmla="val -108112"/>
              <a:gd name="adj2" fmla="val -10750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Verbs have </a:t>
            </a:r>
            <a:r>
              <a:rPr lang="en-GB" u="sng" dirty="0"/>
              <a:t>tense</a:t>
            </a:r>
            <a:r>
              <a:rPr lang="en-GB" dirty="0"/>
              <a:t>: they can express position in time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49B2F5-61E0-4462-8708-EEA87A49B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15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544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17CA6-9D7B-412D-BB24-EF9F07D19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and Thought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AF46D-5714-4496-A844-6243723A1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Nouns</a:t>
            </a:r>
            <a:r>
              <a:rPr lang="en-GB" dirty="0"/>
              <a:t> and </a:t>
            </a:r>
            <a:r>
              <a:rPr lang="en-GB" dirty="0">
                <a:solidFill>
                  <a:srgbClr val="00B050"/>
                </a:solidFill>
              </a:rPr>
              <a:t>verbs</a:t>
            </a:r>
            <a:r>
              <a:rPr lang="en-GB" dirty="0"/>
              <a:t> can provide different ways of expressing the same concept</a:t>
            </a:r>
          </a:p>
          <a:p>
            <a:r>
              <a:rPr lang="en-GB" dirty="0"/>
              <a:t>A concept like dreaming or swimming can be seen as a thing and expressed by a </a:t>
            </a:r>
            <a:r>
              <a:rPr lang="en-GB" dirty="0">
                <a:solidFill>
                  <a:srgbClr val="FF0000"/>
                </a:solidFill>
              </a:rPr>
              <a:t>noun</a:t>
            </a:r>
          </a:p>
          <a:p>
            <a:r>
              <a:rPr lang="en-GB" dirty="0"/>
              <a:t>The same concept can also be seen as a process and expressed by a </a:t>
            </a:r>
            <a:r>
              <a:rPr lang="en-GB" dirty="0">
                <a:solidFill>
                  <a:srgbClr val="00B050"/>
                </a:solidFill>
              </a:rPr>
              <a:t>verb</a:t>
            </a:r>
          </a:p>
          <a:p>
            <a:r>
              <a:rPr lang="en-GB" dirty="0"/>
              <a:t>There is no difference in what dreaming or swimming involves in the real world</a:t>
            </a:r>
          </a:p>
          <a:p>
            <a:r>
              <a:rPr lang="en-GB" dirty="0"/>
              <a:t>Instead, this is a distinction in language, about how we organise our sentences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C5F3F1-D461-4A6D-9922-B1E418EEB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16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8222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94232-A3A2-4508-9D13-62DC47E22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and Thought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8F288-958B-434E-AFEE-BF48940A3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16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Cows</a:t>
            </a:r>
            <a:r>
              <a:rPr lang="en-GB" dirty="0"/>
              <a:t> </a:t>
            </a:r>
            <a:r>
              <a:rPr lang="en-GB" dirty="0">
                <a:solidFill>
                  <a:srgbClr val="00B050"/>
                </a:solidFill>
              </a:rPr>
              <a:t>eat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grass</a:t>
            </a:r>
          </a:p>
          <a:p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Nouns</a:t>
            </a:r>
            <a:r>
              <a:rPr lang="en-GB" dirty="0"/>
              <a:t> are used for the </a:t>
            </a:r>
            <a:r>
              <a:rPr lang="en-GB" u="sng" dirty="0"/>
              <a:t>subject</a:t>
            </a:r>
            <a:r>
              <a:rPr lang="en-GB" dirty="0"/>
              <a:t> and </a:t>
            </a:r>
            <a:r>
              <a:rPr lang="en-GB" u="sng" dirty="0"/>
              <a:t>object</a:t>
            </a:r>
            <a:r>
              <a:rPr lang="en-GB" dirty="0"/>
              <a:t> of a sentence</a:t>
            </a:r>
          </a:p>
          <a:p>
            <a:r>
              <a:rPr lang="en-GB" dirty="0"/>
              <a:t>As we have seen, in English the subject and the object go on either side of the verb</a:t>
            </a:r>
          </a:p>
          <a:p>
            <a:r>
              <a:rPr lang="en-GB" dirty="0"/>
              <a:t>They refer to the </a:t>
            </a:r>
            <a:r>
              <a:rPr lang="en-GB" u="sng" dirty="0"/>
              <a:t>participants</a:t>
            </a:r>
            <a:r>
              <a:rPr lang="en-GB" dirty="0"/>
              <a:t> in an event (e.g. cows, grass)</a:t>
            </a:r>
          </a:p>
          <a:p>
            <a:r>
              <a:rPr lang="en-GB" dirty="0"/>
              <a:t>The </a:t>
            </a:r>
            <a:r>
              <a:rPr lang="en-GB" dirty="0">
                <a:solidFill>
                  <a:srgbClr val="00B050"/>
                </a:solidFill>
              </a:rPr>
              <a:t>verb</a:t>
            </a:r>
            <a:r>
              <a:rPr lang="en-GB" dirty="0"/>
              <a:t> is central to the sentence</a:t>
            </a:r>
          </a:p>
          <a:p>
            <a:r>
              <a:rPr lang="en-GB" dirty="0"/>
              <a:t>It </a:t>
            </a:r>
            <a:r>
              <a:rPr lang="en-GB" u="sng" dirty="0"/>
              <a:t>identifies the event</a:t>
            </a:r>
            <a:r>
              <a:rPr lang="en-GB" dirty="0"/>
              <a:t>, to say what is happening with the cows and the grass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646C13-25E2-4D9D-9122-9EA1869D6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17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33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57F30-20A1-E244-935C-8D61710D8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1"/>
              <a:t>Language and Thought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9115C-05C5-8E46-9C7C-2F8B2DED5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Language is a basic human feature</a:t>
            </a:r>
          </a:p>
          <a:p>
            <a:r>
              <a:rPr lang="en-GB" noProof="1"/>
              <a:t>All languages express thoughts, from abstract ideas to more concrete things</a:t>
            </a:r>
          </a:p>
          <a:p>
            <a:r>
              <a:rPr lang="en-GB" noProof="1"/>
              <a:t>Any thought can be expressed in more than one way</a:t>
            </a:r>
          </a:p>
          <a:p>
            <a:r>
              <a:rPr lang="en-GB" noProof="1"/>
              <a:t>Looking at </a:t>
            </a:r>
            <a:r>
              <a:rPr lang="en-GB" noProof="1">
                <a:solidFill>
                  <a:srgbClr val="FF0000"/>
                </a:solidFill>
              </a:rPr>
              <a:t>nouns</a:t>
            </a:r>
            <a:r>
              <a:rPr lang="en-GB" noProof="1"/>
              <a:t> and </a:t>
            </a:r>
            <a:r>
              <a:rPr lang="en-GB" noProof="1">
                <a:solidFill>
                  <a:srgbClr val="00B050"/>
                </a:solidFill>
              </a:rPr>
              <a:t>verbs</a:t>
            </a:r>
            <a:r>
              <a:rPr lang="en-GB" noProof="1"/>
              <a:t> can show us some of the different ways that thoughts can be expressed in language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55A421-A504-4C60-9DC8-4B4A9CB4B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18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2042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EEC0A-00FA-4AF1-8EFC-A4FFEA355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9A2EF-72A9-4538-BF93-541879206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Nouns</a:t>
            </a:r>
            <a:r>
              <a:rPr lang="en-GB" dirty="0"/>
              <a:t> and </a:t>
            </a:r>
            <a:r>
              <a:rPr lang="en-GB" dirty="0">
                <a:solidFill>
                  <a:srgbClr val="00B050"/>
                </a:solidFill>
              </a:rPr>
              <a:t>verbs</a:t>
            </a:r>
            <a:r>
              <a:rPr lang="en-GB" dirty="0"/>
              <a:t> are two of the most basic parts of speech</a:t>
            </a:r>
          </a:p>
          <a:p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Nouns</a:t>
            </a:r>
            <a:r>
              <a:rPr lang="en-GB" dirty="0"/>
              <a:t> are for whatever is ‘thing-like’, but not just for actual things</a:t>
            </a:r>
          </a:p>
          <a:p>
            <a:r>
              <a:rPr lang="en-GB" dirty="0"/>
              <a:t>​</a:t>
            </a:r>
            <a:r>
              <a:rPr lang="en-GB" dirty="0">
                <a:solidFill>
                  <a:srgbClr val="00B050"/>
                </a:solidFill>
              </a:rPr>
              <a:t>Verbs</a:t>
            </a:r>
            <a:r>
              <a:rPr lang="en-GB" dirty="0"/>
              <a:t> are for whatever is ‘action-like’, but not just for actual actions</a:t>
            </a:r>
          </a:p>
          <a:p>
            <a:r>
              <a:rPr lang="en-GB" dirty="0"/>
              <a:t>Often the same concept can be expressed both as a </a:t>
            </a:r>
            <a:r>
              <a:rPr lang="en-GB" dirty="0">
                <a:solidFill>
                  <a:srgbClr val="FF0000"/>
                </a:solidFill>
              </a:rPr>
              <a:t>noun</a:t>
            </a:r>
            <a:r>
              <a:rPr lang="en-GB" dirty="0"/>
              <a:t> and as a </a:t>
            </a:r>
            <a:r>
              <a:rPr lang="en-GB" dirty="0">
                <a:solidFill>
                  <a:srgbClr val="00B050"/>
                </a:solidFill>
              </a:rPr>
              <a:t>verb</a:t>
            </a:r>
          </a:p>
          <a:p>
            <a:r>
              <a:rPr lang="en-GB" dirty="0"/>
              <a:t>However, </a:t>
            </a:r>
            <a:r>
              <a:rPr lang="en-GB" dirty="0">
                <a:solidFill>
                  <a:srgbClr val="FF0000"/>
                </a:solidFill>
              </a:rPr>
              <a:t>nouns</a:t>
            </a:r>
            <a:r>
              <a:rPr lang="en-GB" dirty="0"/>
              <a:t> and </a:t>
            </a:r>
            <a:r>
              <a:rPr lang="en-GB" dirty="0">
                <a:solidFill>
                  <a:srgbClr val="00B050"/>
                </a:solidFill>
              </a:rPr>
              <a:t>verbs</a:t>
            </a:r>
            <a:r>
              <a:rPr lang="en-GB" dirty="0"/>
              <a:t> play different roles in a sentence</a:t>
            </a:r>
          </a:p>
          <a:p>
            <a:r>
              <a:rPr lang="en-GB" dirty="0"/>
              <a:t>The use of </a:t>
            </a:r>
            <a:r>
              <a:rPr lang="en-GB" dirty="0">
                <a:solidFill>
                  <a:srgbClr val="FF0000"/>
                </a:solidFill>
              </a:rPr>
              <a:t>nouns</a:t>
            </a:r>
            <a:r>
              <a:rPr lang="en-GB" dirty="0"/>
              <a:t> and </a:t>
            </a:r>
            <a:r>
              <a:rPr lang="en-GB" dirty="0">
                <a:solidFill>
                  <a:srgbClr val="00B050"/>
                </a:solidFill>
              </a:rPr>
              <a:t>verbs</a:t>
            </a:r>
            <a:r>
              <a:rPr lang="en-GB" dirty="0"/>
              <a:t> shows the freedom that people have in putting their thoughts into words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62EF0C-E31C-42CA-A4AF-2262853F0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106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B2789-AFC2-4A67-8B69-2E8D00D2D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Roadmap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12B5F-526B-4174-BFEE-DECE58596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You may have already learnt some things about parts of speech (e.g. nouns, verbs…)</a:t>
            </a:r>
          </a:p>
          <a:p>
            <a:r>
              <a:rPr lang="en-GB" dirty="0"/>
              <a:t>Every word in every language is a specific part of speech (grammatical category)</a:t>
            </a:r>
          </a:p>
          <a:p>
            <a:r>
              <a:rPr lang="en-GB" b="1" dirty="0"/>
              <a:t>If you know what that part of speech is, that tells you how the word can be used</a:t>
            </a:r>
          </a:p>
          <a:p>
            <a:r>
              <a:rPr lang="en-GB" dirty="0"/>
              <a:t>The parts of speech are different from each other, but each of them shows </a:t>
            </a:r>
            <a:r>
              <a:rPr lang="en-GB" b="1" dirty="0"/>
              <a:t>similar behaviours</a:t>
            </a:r>
            <a:r>
              <a:rPr lang="en-GB" dirty="0"/>
              <a:t> in </a:t>
            </a:r>
            <a:r>
              <a:rPr lang="en-GB" b="1" dirty="0"/>
              <a:t>all languages</a:t>
            </a:r>
          </a:p>
          <a:p>
            <a:r>
              <a:rPr lang="en-GB" dirty="0"/>
              <a:t>In the next three lessons, we will provide an overview of what the parts of speech are and of their relationships</a:t>
            </a:r>
          </a:p>
          <a:p>
            <a:r>
              <a:rPr lang="en-GB" dirty="0"/>
              <a:t>We can begin by looking at nouns and verbs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D43760-8B78-48A4-BCE6-B972DEF39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0734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9D8B5-5E24-4995-BB5C-CFCB4ACF6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Noun &amp; Verb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D7F92-6986-4750-841D-0406D6005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Nouns</a:t>
            </a:r>
            <a:r>
              <a:rPr lang="en-GB" dirty="0"/>
              <a:t> and </a:t>
            </a:r>
            <a:r>
              <a:rPr lang="en-GB" dirty="0">
                <a:solidFill>
                  <a:srgbClr val="00B050"/>
                </a:solidFill>
              </a:rPr>
              <a:t>verbs</a:t>
            </a:r>
            <a:r>
              <a:rPr lang="en-GB" dirty="0"/>
              <a:t> are perhaps the most fundamental parts of speech</a:t>
            </a:r>
          </a:p>
          <a:p>
            <a:r>
              <a:rPr lang="en-GB" dirty="0"/>
              <a:t>All languages have </a:t>
            </a:r>
            <a:r>
              <a:rPr lang="en-GB" dirty="0">
                <a:solidFill>
                  <a:srgbClr val="FF0000"/>
                </a:solidFill>
              </a:rPr>
              <a:t>nouns</a:t>
            </a:r>
            <a:r>
              <a:rPr lang="en-GB" dirty="0"/>
              <a:t> and </a:t>
            </a:r>
            <a:r>
              <a:rPr lang="en-GB" dirty="0">
                <a:solidFill>
                  <a:srgbClr val="00B050"/>
                </a:solidFill>
              </a:rPr>
              <a:t>verbs</a:t>
            </a:r>
          </a:p>
          <a:p>
            <a:r>
              <a:rPr lang="en-GB" dirty="0"/>
              <a:t>All languages use </a:t>
            </a:r>
            <a:r>
              <a:rPr lang="en-GB" dirty="0">
                <a:solidFill>
                  <a:srgbClr val="FF0000"/>
                </a:solidFill>
              </a:rPr>
              <a:t>nouns</a:t>
            </a:r>
            <a:r>
              <a:rPr lang="en-GB" dirty="0"/>
              <a:t> differently from </a:t>
            </a:r>
            <a:r>
              <a:rPr lang="en-GB" dirty="0">
                <a:solidFill>
                  <a:srgbClr val="00B050"/>
                </a:solidFill>
              </a:rPr>
              <a:t>verbs</a:t>
            </a:r>
            <a:r>
              <a:rPr lang="en-GB" dirty="0"/>
              <a:t>, and vice versa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6F25DF-1594-4CC3-B728-98C6832FE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3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91378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4E79F-1E85-4903-8E70-E2D552D23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Noun &amp; Verb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A3B73-B193-4E90-8A9E-C21C623E1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 are some sentences made only of </a:t>
            </a:r>
            <a:r>
              <a:rPr lang="en-GB" dirty="0">
                <a:solidFill>
                  <a:srgbClr val="FF0000"/>
                </a:solidFill>
              </a:rPr>
              <a:t>nouns</a:t>
            </a:r>
            <a:r>
              <a:rPr lang="en-GB" dirty="0"/>
              <a:t> and </a:t>
            </a:r>
            <a:r>
              <a:rPr lang="en-GB" dirty="0">
                <a:solidFill>
                  <a:srgbClr val="00B050"/>
                </a:solidFill>
              </a:rPr>
              <a:t>verbs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Fish</a:t>
            </a:r>
            <a:r>
              <a:rPr lang="en-GB" dirty="0"/>
              <a:t> </a:t>
            </a:r>
            <a:r>
              <a:rPr lang="en-GB" dirty="0">
                <a:solidFill>
                  <a:srgbClr val="00B050"/>
                </a:solidFill>
              </a:rPr>
              <a:t>swim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Cows</a:t>
            </a:r>
            <a:r>
              <a:rPr lang="en-GB" dirty="0"/>
              <a:t> </a:t>
            </a:r>
            <a:r>
              <a:rPr lang="en-GB" dirty="0">
                <a:solidFill>
                  <a:srgbClr val="00B050"/>
                </a:solidFill>
              </a:rPr>
              <a:t>eat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grass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D8AB49-0246-4B70-896C-4D14B583D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4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8414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4E79F-1E85-4903-8E70-E2D552D23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Noun &amp; Verb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A3B73-B193-4E90-8A9E-C21C623E1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People sometimes say that nouns are words for things (</a:t>
            </a:r>
            <a:r>
              <a:rPr lang="en-GB" i="1" dirty="0">
                <a:solidFill>
                  <a:srgbClr val="FF0000"/>
                </a:solidFill>
              </a:rPr>
              <a:t>stick</a:t>
            </a:r>
            <a:r>
              <a:rPr lang="en-GB" dirty="0"/>
              <a:t>, </a:t>
            </a:r>
            <a:r>
              <a:rPr lang="en-GB" i="1" dirty="0">
                <a:solidFill>
                  <a:srgbClr val="FF0000"/>
                </a:solidFill>
              </a:rPr>
              <a:t>stone</a:t>
            </a:r>
            <a:r>
              <a:rPr lang="en-GB" dirty="0"/>
              <a:t>, </a:t>
            </a:r>
            <a:r>
              <a:rPr lang="en-GB" i="1" dirty="0">
                <a:solidFill>
                  <a:srgbClr val="FF0000"/>
                </a:solidFill>
              </a:rPr>
              <a:t>tree</a:t>
            </a:r>
            <a:r>
              <a:rPr lang="en-GB" dirty="0"/>
              <a:t>) and verbs are words for actions (</a:t>
            </a:r>
            <a:r>
              <a:rPr lang="en-GB" i="1" dirty="0">
                <a:solidFill>
                  <a:srgbClr val="00B050"/>
                </a:solidFill>
              </a:rPr>
              <a:t>run</a:t>
            </a:r>
            <a:r>
              <a:rPr lang="en-GB" dirty="0"/>
              <a:t>, </a:t>
            </a:r>
            <a:r>
              <a:rPr lang="en-GB" i="1" dirty="0">
                <a:solidFill>
                  <a:srgbClr val="00B050"/>
                </a:solidFill>
              </a:rPr>
              <a:t>jump</a:t>
            </a:r>
            <a:r>
              <a:rPr lang="en-GB" dirty="0"/>
              <a:t>, </a:t>
            </a:r>
            <a:r>
              <a:rPr lang="en-GB" i="1" dirty="0">
                <a:solidFill>
                  <a:srgbClr val="00B050"/>
                </a:solidFill>
              </a:rPr>
              <a:t>kick</a:t>
            </a:r>
            <a:r>
              <a:rPr lang="en-GB" dirty="0"/>
              <a:t>)</a:t>
            </a:r>
          </a:p>
          <a:p>
            <a:r>
              <a:rPr lang="en-GB" dirty="0"/>
              <a:t>The full picture is a bit more complicated</a:t>
            </a:r>
          </a:p>
          <a:p>
            <a:r>
              <a:rPr lang="en-GB" dirty="0"/>
              <a:t>There are many nouns that refer to actions as well (a </a:t>
            </a:r>
            <a:r>
              <a:rPr lang="en-GB" i="1" dirty="0">
                <a:solidFill>
                  <a:srgbClr val="FF0000"/>
                </a:solidFill>
              </a:rPr>
              <a:t>jump</a:t>
            </a:r>
            <a:r>
              <a:rPr lang="en-GB" dirty="0"/>
              <a:t>, a </a:t>
            </a:r>
            <a:r>
              <a:rPr lang="en-GB" i="1" dirty="0">
                <a:solidFill>
                  <a:srgbClr val="FF0000"/>
                </a:solidFill>
              </a:rPr>
              <a:t>kick</a:t>
            </a:r>
            <a:r>
              <a:rPr lang="en-GB" dirty="0"/>
              <a:t>, an </a:t>
            </a:r>
            <a:r>
              <a:rPr lang="en-GB" i="1" dirty="0">
                <a:solidFill>
                  <a:srgbClr val="FF0000"/>
                </a:solidFill>
              </a:rPr>
              <a:t>action</a:t>
            </a:r>
            <a:r>
              <a:rPr lang="en-GB" dirty="0"/>
              <a:t>)</a:t>
            </a:r>
          </a:p>
          <a:p>
            <a:r>
              <a:rPr lang="en-GB" dirty="0"/>
              <a:t>There are many verbs that do not refer to actions at all (</a:t>
            </a:r>
            <a:r>
              <a:rPr lang="en-GB" i="1" dirty="0">
                <a:solidFill>
                  <a:srgbClr val="00B050"/>
                </a:solidFill>
              </a:rPr>
              <a:t>know</a:t>
            </a:r>
            <a:r>
              <a:rPr lang="en-GB" dirty="0"/>
              <a:t>, </a:t>
            </a:r>
            <a:r>
              <a:rPr lang="en-GB" i="1" dirty="0">
                <a:solidFill>
                  <a:srgbClr val="00B050"/>
                </a:solidFill>
              </a:rPr>
              <a:t>like</a:t>
            </a:r>
            <a:r>
              <a:rPr lang="en-GB" dirty="0"/>
              <a:t>, </a:t>
            </a:r>
            <a:r>
              <a:rPr lang="en-GB" i="1" dirty="0">
                <a:solidFill>
                  <a:srgbClr val="00B050"/>
                </a:solidFill>
              </a:rPr>
              <a:t>remain</a:t>
            </a:r>
            <a:r>
              <a:rPr lang="en-GB" dirty="0"/>
              <a:t>, </a:t>
            </a:r>
            <a:r>
              <a:rPr lang="en-GB" i="1" dirty="0">
                <a:solidFill>
                  <a:srgbClr val="00B050"/>
                </a:solidFill>
              </a:rPr>
              <a:t>forget</a:t>
            </a:r>
            <a:r>
              <a:rPr lang="en-GB" dirty="0"/>
              <a:t>)</a:t>
            </a:r>
          </a:p>
          <a:p>
            <a:r>
              <a:rPr lang="en-GB" dirty="0"/>
              <a:t>What a verb like </a:t>
            </a:r>
            <a:r>
              <a:rPr lang="en-GB" i="1" dirty="0">
                <a:solidFill>
                  <a:srgbClr val="00B050"/>
                </a:solidFill>
              </a:rPr>
              <a:t>forget</a:t>
            </a:r>
            <a:r>
              <a:rPr lang="en-GB" dirty="0"/>
              <a:t> refers to is neither a thing nor an action</a:t>
            </a:r>
          </a:p>
          <a:p>
            <a:r>
              <a:rPr lang="en-GB" dirty="0"/>
              <a:t>This is also true of a noun like </a:t>
            </a:r>
            <a:r>
              <a:rPr lang="en-GB" i="1" dirty="0">
                <a:solidFill>
                  <a:srgbClr val="FF0000"/>
                </a:solidFill>
              </a:rPr>
              <a:t>forgetfulness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10F1CC-A078-4FA5-A693-69B04F529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5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3329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CDBE5-374D-4D12-B2A9-ABFA4A296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BB750-9A2B-457A-B8BB-323A2E65A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Take some time to think of nouns and verbs other than the ones shown here</a:t>
            </a:r>
          </a:p>
          <a:p>
            <a:r>
              <a:rPr lang="en-GB" dirty="0"/>
              <a:t>Which ones refer to things?</a:t>
            </a:r>
          </a:p>
          <a:p>
            <a:r>
              <a:rPr lang="en-GB" dirty="0"/>
              <a:t>Which ones refer to actions?</a:t>
            </a:r>
          </a:p>
          <a:p>
            <a:r>
              <a:rPr lang="en-GB" dirty="0"/>
              <a:t>Which ones are harder to classify as things or actions?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48EEB0-091F-472C-855F-FFA88B1EC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128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4E79F-1E85-4903-8E70-E2D552D23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Noun &amp; Verb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A3B73-B193-4E90-8A9E-C21C623E1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Whether we refer to something using a </a:t>
            </a:r>
            <a:r>
              <a:rPr lang="en-GB" dirty="0">
                <a:solidFill>
                  <a:srgbClr val="FF0000"/>
                </a:solidFill>
              </a:rPr>
              <a:t>noun</a:t>
            </a:r>
            <a:r>
              <a:rPr lang="en-GB" dirty="0"/>
              <a:t> or a </a:t>
            </a:r>
            <a:r>
              <a:rPr lang="en-GB" dirty="0">
                <a:solidFill>
                  <a:srgbClr val="00B050"/>
                </a:solidFill>
              </a:rPr>
              <a:t>verb</a:t>
            </a:r>
            <a:r>
              <a:rPr lang="en-GB" dirty="0"/>
              <a:t> depends on how we want to use it in a sentence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GB" dirty="0"/>
              <a:t>I </a:t>
            </a:r>
            <a:r>
              <a:rPr lang="en-GB" dirty="0">
                <a:solidFill>
                  <a:srgbClr val="00B050"/>
                </a:solidFill>
              </a:rPr>
              <a:t>like</a:t>
            </a:r>
            <a:r>
              <a:rPr lang="en-GB" dirty="0"/>
              <a:t> </a:t>
            </a:r>
            <a:r>
              <a:rPr lang="en-GB" u="sng" dirty="0">
                <a:solidFill>
                  <a:srgbClr val="FF0000"/>
                </a:solidFill>
              </a:rPr>
              <a:t>bikes</a:t>
            </a:r>
            <a:br>
              <a:rPr lang="en-GB" dirty="0"/>
            </a:br>
            <a:r>
              <a:rPr lang="en-GB" dirty="0"/>
              <a:t>I </a:t>
            </a:r>
            <a:r>
              <a:rPr lang="en-GB" dirty="0">
                <a:solidFill>
                  <a:srgbClr val="00B050"/>
                </a:solidFill>
              </a:rPr>
              <a:t>like</a:t>
            </a:r>
            <a:r>
              <a:rPr lang="en-GB" dirty="0"/>
              <a:t> </a:t>
            </a:r>
            <a:r>
              <a:rPr lang="en-GB" u="sng" dirty="0">
                <a:solidFill>
                  <a:srgbClr val="FF0000"/>
                </a:solidFill>
              </a:rPr>
              <a:t>dreams</a:t>
            </a:r>
            <a:br>
              <a:rPr lang="en-GB" dirty="0"/>
            </a:br>
            <a:r>
              <a:rPr lang="en-GB" dirty="0"/>
              <a:t>I </a:t>
            </a:r>
            <a:r>
              <a:rPr lang="en-GB" dirty="0">
                <a:solidFill>
                  <a:srgbClr val="00B050"/>
                </a:solidFill>
              </a:rPr>
              <a:t>like</a:t>
            </a:r>
            <a:r>
              <a:rPr lang="en-GB" dirty="0"/>
              <a:t> </a:t>
            </a:r>
            <a:r>
              <a:rPr lang="en-GB" u="sng" dirty="0">
                <a:solidFill>
                  <a:srgbClr val="FF0000"/>
                </a:solidFill>
              </a:rPr>
              <a:t>running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GB" dirty="0"/>
              <a:t>Yesterday I </a:t>
            </a:r>
            <a:r>
              <a:rPr lang="en-GB" u="sng" dirty="0">
                <a:solidFill>
                  <a:srgbClr val="00B050"/>
                </a:solidFill>
              </a:rPr>
              <a:t>biked</a:t>
            </a:r>
            <a:br>
              <a:rPr lang="en-GB" dirty="0"/>
            </a:br>
            <a:r>
              <a:rPr lang="en-GB" dirty="0"/>
              <a:t>Yesterday I </a:t>
            </a:r>
            <a:r>
              <a:rPr lang="en-GB" u="sng" dirty="0">
                <a:solidFill>
                  <a:srgbClr val="00B050"/>
                </a:solidFill>
              </a:rPr>
              <a:t>dreamt</a:t>
            </a:r>
            <a:br>
              <a:rPr lang="en-GB" dirty="0"/>
            </a:br>
            <a:r>
              <a:rPr lang="en-GB" dirty="0"/>
              <a:t>Yesterday I </a:t>
            </a:r>
            <a:r>
              <a:rPr lang="en-GB" u="sng" dirty="0">
                <a:solidFill>
                  <a:srgbClr val="00B050"/>
                </a:solidFill>
              </a:rPr>
              <a:t>ran</a:t>
            </a:r>
          </a:p>
          <a:p>
            <a:r>
              <a:rPr lang="en-GB" dirty="0"/>
              <a:t>When we use </a:t>
            </a:r>
            <a:r>
              <a:rPr lang="en-GB" i="1" dirty="0">
                <a:solidFill>
                  <a:srgbClr val="FF0000"/>
                </a:solidFill>
              </a:rPr>
              <a:t>dream</a:t>
            </a:r>
            <a:r>
              <a:rPr lang="en-GB" dirty="0"/>
              <a:t> as a </a:t>
            </a:r>
            <a:r>
              <a:rPr lang="en-GB" dirty="0">
                <a:solidFill>
                  <a:srgbClr val="FF0000"/>
                </a:solidFill>
              </a:rPr>
              <a:t>noun</a:t>
            </a:r>
            <a:r>
              <a:rPr lang="en-GB" dirty="0"/>
              <a:t>, we are talking about an experience</a:t>
            </a:r>
          </a:p>
          <a:p>
            <a:r>
              <a:rPr lang="en-GB" dirty="0"/>
              <a:t>When we use </a:t>
            </a:r>
            <a:r>
              <a:rPr lang="en-GB" i="1" dirty="0">
                <a:solidFill>
                  <a:srgbClr val="00B050"/>
                </a:solidFill>
              </a:rPr>
              <a:t>dream</a:t>
            </a:r>
            <a:r>
              <a:rPr lang="en-GB" dirty="0"/>
              <a:t> as a </a:t>
            </a:r>
            <a:r>
              <a:rPr lang="en-GB" dirty="0">
                <a:solidFill>
                  <a:srgbClr val="00B050"/>
                </a:solidFill>
              </a:rPr>
              <a:t>verb</a:t>
            </a:r>
            <a:r>
              <a:rPr lang="en-GB" dirty="0"/>
              <a:t>, we are talking about the process of having this experience</a:t>
            </a:r>
            <a:endParaRPr lang="en-GB" u="sng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2DD8C4-3A34-48ED-94CF-0F51266AA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7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2912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4E79F-1E85-4903-8E70-E2D552D23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Noun &amp; Verb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A3B73-B193-4E90-8A9E-C21C623E1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Does this mean that there is no truth to the idea that </a:t>
            </a:r>
            <a:r>
              <a:rPr lang="en-GB" dirty="0">
                <a:solidFill>
                  <a:srgbClr val="FF0000"/>
                </a:solidFill>
              </a:rPr>
              <a:t>nouns</a:t>
            </a:r>
            <a:r>
              <a:rPr lang="en-GB" dirty="0"/>
              <a:t> are things and </a:t>
            </a:r>
            <a:r>
              <a:rPr lang="en-GB" dirty="0">
                <a:solidFill>
                  <a:srgbClr val="00B050"/>
                </a:solidFill>
              </a:rPr>
              <a:t>verbs</a:t>
            </a:r>
            <a:r>
              <a:rPr lang="en-GB" dirty="0"/>
              <a:t> are actions?</a:t>
            </a:r>
          </a:p>
          <a:p>
            <a:r>
              <a:rPr lang="en-GB" dirty="0"/>
              <a:t>Not necessarily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E280EC-B750-4171-A5B0-CE5EACC82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8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4312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4E79F-1E85-4903-8E70-E2D552D23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Noun &amp; Verb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A3B73-B193-4E90-8A9E-C21C623E1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most typical </a:t>
            </a:r>
            <a:r>
              <a:rPr lang="en-GB" dirty="0">
                <a:solidFill>
                  <a:srgbClr val="FF0000"/>
                </a:solidFill>
              </a:rPr>
              <a:t>nouns</a:t>
            </a:r>
            <a:r>
              <a:rPr lang="en-GB" dirty="0"/>
              <a:t> are words like </a:t>
            </a:r>
            <a:r>
              <a:rPr lang="en-GB" i="1" dirty="0">
                <a:solidFill>
                  <a:srgbClr val="FF0000"/>
                </a:solidFill>
              </a:rPr>
              <a:t>tree</a:t>
            </a:r>
            <a:r>
              <a:rPr lang="en-GB" dirty="0"/>
              <a:t>, referring to things</a:t>
            </a:r>
          </a:p>
          <a:p>
            <a:r>
              <a:rPr lang="en-GB" dirty="0"/>
              <a:t>The most typical </a:t>
            </a:r>
            <a:r>
              <a:rPr lang="en-GB" dirty="0">
                <a:solidFill>
                  <a:srgbClr val="00B050"/>
                </a:solidFill>
              </a:rPr>
              <a:t>verbs</a:t>
            </a:r>
            <a:r>
              <a:rPr lang="en-GB" dirty="0"/>
              <a:t> are words like </a:t>
            </a:r>
            <a:r>
              <a:rPr lang="en-GB" i="1" dirty="0">
                <a:solidFill>
                  <a:srgbClr val="00B050"/>
                </a:solidFill>
              </a:rPr>
              <a:t>run</a:t>
            </a:r>
            <a:r>
              <a:rPr lang="en-GB" dirty="0"/>
              <a:t>, referring to actions</a:t>
            </a:r>
          </a:p>
          <a:p>
            <a:r>
              <a:rPr lang="en-GB" dirty="0"/>
              <a:t>In a way, when we use a </a:t>
            </a:r>
            <a:r>
              <a:rPr lang="en-GB" dirty="0">
                <a:solidFill>
                  <a:srgbClr val="FF0000"/>
                </a:solidFill>
              </a:rPr>
              <a:t>noun</a:t>
            </a:r>
            <a:r>
              <a:rPr lang="en-GB" dirty="0"/>
              <a:t> to refer to something, we’re saying that it’s more like a thing</a:t>
            </a:r>
          </a:p>
          <a:p>
            <a:r>
              <a:rPr lang="en-GB" dirty="0"/>
              <a:t>When we use a </a:t>
            </a:r>
            <a:r>
              <a:rPr lang="en-GB" dirty="0">
                <a:solidFill>
                  <a:srgbClr val="00B050"/>
                </a:solidFill>
              </a:rPr>
              <a:t>verb</a:t>
            </a:r>
            <a:r>
              <a:rPr lang="en-GB" dirty="0"/>
              <a:t> to refer to something, we’re saying that it’s more like an action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99A3CD-0F5F-4C21-B44E-7B06FCCBF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9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4157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3|7.2|7.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|7.8|7.8|5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5|3.4|9.2|2.4|9.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6.6|6.8|5.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5.2|7.4|7.8|4.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6.8|5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4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4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5|5.1|9.6|10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1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7|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4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1|6.3|5.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1336</TotalTime>
  <Words>1068</Words>
  <Application>Microsoft Office PowerPoint</Application>
  <PresentationFormat>Widescreen</PresentationFormat>
  <Paragraphs>120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Office Theme</vt:lpstr>
      <vt:lpstr>Language Awareness for Key Stage 3</vt:lpstr>
      <vt:lpstr>Roadmap</vt:lpstr>
      <vt:lpstr>Noun &amp; Verb</vt:lpstr>
      <vt:lpstr>Noun &amp; Verb</vt:lpstr>
      <vt:lpstr>Noun &amp; Verb</vt:lpstr>
      <vt:lpstr>Activity</vt:lpstr>
      <vt:lpstr>Noun &amp; Verb</vt:lpstr>
      <vt:lpstr>Noun &amp; Verb</vt:lpstr>
      <vt:lpstr>Noun &amp; Verb</vt:lpstr>
      <vt:lpstr>Noun &amp; Verb</vt:lpstr>
      <vt:lpstr>Noun &amp; Verb</vt:lpstr>
      <vt:lpstr>Noun &amp; Verb</vt:lpstr>
      <vt:lpstr>Activity</vt:lpstr>
      <vt:lpstr>Noun &amp; Verb</vt:lpstr>
      <vt:lpstr>Noun &amp; Verb</vt:lpstr>
      <vt:lpstr>Language and Thought</vt:lpstr>
      <vt:lpstr>Language and Thought</vt:lpstr>
      <vt:lpstr>Language and Thought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Macleod, Morgan</dc:creator>
  <cp:lastModifiedBy>Macleod, Morgan</cp:lastModifiedBy>
  <cp:revision>109</cp:revision>
  <dcterms:created xsi:type="dcterms:W3CDTF">2020-12-01T13:59:57Z</dcterms:created>
  <dcterms:modified xsi:type="dcterms:W3CDTF">2025-01-11T12:21:49Z</dcterms:modified>
</cp:coreProperties>
</file>