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96" r:id="rId3"/>
    <p:sldId id="289" r:id="rId4"/>
    <p:sldId id="258" r:id="rId5"/>
    <p:sldId id="259" r:id="rId6"/>
    <p:sldId id="293" r:id="rId7"/>
    <p:sldId id="262" r:id="rId8"/>
    <p:sldId id="260" r:id="rId9"/>
    <p:sldId id="261" r:id="rId10"/>
    <p:sldId id="263" r:id="rId11"/>
    <p:sldId id="286" r:id="rId12"/>
    <p:sldId id="290" r:id="rId13"/>
    <p:sldId id="295" r:id="rId14"/>
    <p:sldId id="285" r:id="rId15"/>
    <p:sldId id="287" r:id="rId16"/>
    <p:sldId id="264" r:id="rId17"/>
    <p:sldId id="291" r:id="rId18"/>
    <p:sldId id="284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4000"/>
    <a:srgbClr val="FF00FF"/>
    <a:srgbClr val="BCB800"/>
    <a:srgbClr val="FF8000"/>
    <a:srgbClr val="81FFBA"/>
    <a:srgbClr val="FF8080"/>
    <a:srgbClr val="F6F6FC"/>
    <a:srgbClr val="ACACE4"/>
    <a:srgbClr val="C7C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AAA25-D240-41BB-AE98-71A60C5B9987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D34E-1C9C-4025-97C3-8467F5701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95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E92B-3731-42A3-8E80-44201C181258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BC06-6361-4586-85CB-5B2C88A75EFC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3516-ADD5-4B7A-AE51-36171DFB755B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1A6D-87BE-49E3-A2C3-D820862BBE43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7DE07-D09E-4DEE-9F56-9A85B7EF56DD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52210-A78F-4D59-8104-0B7FE12C8ECD}" type="datetime1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6986B-4AC8-4A6F-A8F2-47625333A1C4}" type="datetime1">
              <a:rPr lang="en-GB" smtClean="0"/>
              <a:t>04/02/2022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6C00-53A1-4428-BB0B-61E93174479A}" type="datetime1">
              <a:rPr lang="en-GB" smtClean="0"/>
              <a:t>04/02/2022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ED8B-11F9-4C8E-ADDD-D00BD882F928}" type="datetime1">
              <a:rPr lang="en-GB" smtClean="0"/>
              <a:t>04/02/2022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0456-2637-49B7-A5AD-D535BD1F1E83}" type="datetime1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87D8-EEF2-47B3-9349-863B05A36A2E}" type="datetime1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412B8-AB76-4EE5-AD7E-A14425E42868}" type="datetime1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4: Parts of Speech — Part I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25665-2416-4B86-B8F4-128A48CE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0B6BB-2EEF-4B2D-8299-6A28ADB3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Noun &amp; Verb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3BE925-A82C-4F79-B544-C9164F7E6AD0}"/>
              </a:ext>
            </a:extLst>
          </p:cNvPr>
          <p:cNvGrpSpPr/>
          <p:nvPr/>
        </p:nvGrpSpPr>
        <p:grpSpPr>
          <a:xfrm>
            <a:off x="2642250" y="1825625"/>
            <a:ext cx="6907500" cy="4351338"/>
            <a:chOff x="2642250" y="1825625"/>
            <a:chExt cx="6907500" cy="435133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5AE887D-270E-4D64-A58E-50CC9198F607}"/>
                </a:ext>
              </a:extLst>
            </p:cNvPr>
            <p:cNvSpPr/>
            <p:nvPr/>
          </p:nvSpPr>
          <p:spPr>
            <a:xfrm>
              <a:off x="2642250" y="1825625"/>
              <a:ext cx="4351338" cy="4351338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25000">
                  <a:srgbClr val="FF0000">
                    <a:alpha val="75000"/>
                  </a:srgbClr>
                </a:gs>
                <a:gs pos="75000">
                  <a:srgbClr val="FF0000">
                    <a:alpha val="25000"/>
                  </a:srgbClr>
                </a:gs>
                <a:gs pos="100000">
                  <a:srgbClr val="FF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8" name="Graphic 7" descr="Tree">
              <a:extLst>
                <a:ext uri="{FF2B5EF4-FFF2-40B4-BE49-F238E27FC236}">
                  <a16:creationId xmlns:a16="http://schemas.microsoft.com/office/drawing/2014/main" id="{D5377488-7DEC-4C7A-B5AC-3C44CA25D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0719" y="3544094"/>
              <a:ext cx="914400" cy="9144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C0B8E99-8BB1-45FB-AFDE-9FA8D3BB43F8}"/>
                </a:ext>
              </a:extLst>
            </p:cNvPr>
            <p:cNvSpPr/>
            <p:nvPr/>
          </p:nvSpPr>
          <p:spPr>
            <a:xfrm>
              <a:off x="5198412" y="1825625"/>
              <a:ext cx="4351338" cy="4351338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25000">
                  <a:srgbClr val="00B050">
                    <a:alpha val="75000"/>
                  </a:srgbClr>
                </a:gs>
                <a:gs pos="75000">
                  <a:srgbClr val="00B050">
                    <a:alpha val="25000"/>
                  </a:srgbClr>
                </a:gs>
                <a:gs pos="100000">
                  <a:srgbClr val="00B050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0" name="Graphic 9" descr="Run">
              <a:extLst>
                <a:ext uri="{FF2B5EF4-FFF2-40B4-BE49-F238E27FC236}">
                  <a16:creationId xmlns:a16="http://schemas.microsoft.com/office/drawing/2014/main" id="{13D09FB9-4FBA-4253-BA44-4737936D8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16881" y="3544094"/>
              <a:ext cx="914400" cy="914400"/>
            </a:xfrm>
            <a:prstGeom prst="rect">
              <a:avLst/>
            </a:prstGeom>
          </p:spPr>
        </p:pic>
        <p:pic>
          <p:nvPicPr>
            <p:cNvPr id="4" name="Graphic 3" descr="Dream">
              <a:extLst>
                <a:ext uri="{FF2B5EF4-FFF2-40B4-BE49-F238E27FC236}">
                  <a16:creationId xmlns:a16="http://schemas.microsoft.com/office/drawing/2014/main" id="{5AFE1DD1-DD25-4734-8CED-69879389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38800" y="3544094"/>
              <a:ext cx="914400" cy="91440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8D335-9C4A-4C74-BB25-91FA32EF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11587A4-8DEB-487D-B3FB-6F7765B61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7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08">
        <p:random/>
      </p:transition>
    </mc:Choice>
    <mc:Fallback xmlns="">
      <p:transition spd="slow" advTm="283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BAA9-B2C3-4E46-AB28-9C58422B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FBA04-7053-4241-BD6D-8E37647B3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1"/>
              <a:t>It’s possible to use </a:t>
            </a:r>
            <a:r>
              <a:rPr lang="en-GB" noProof="1">
                <a:solidFill>
                  <a:srgbClr val="FF0000"/>
                </a:solidFill>
              </a:rPr>
              <a:t>nouns</a:t>
            </a:r>
            <a:r>
              <a:rPr lang="en-GB" noProof="1"/>
              <a:t> to create </a:t>
            </a:r>
            <a:r>
              <a:rPr lang="en-GB" noProof="1">
                <a:solidFill>
                  <a:srgbClr val="00B050"/>
                </a:solidFill>
              </a:rPr>
              <a:t>verbs</a:t>
            </a:r>
          </a:p>
          <a:p>
            <a:r>
              <a:rPr lang="en-GB" noProof="1"/>
              <a:t>From the noun </a:t>
            </a:r>
            <a:r>
              <a:rPr lang="en-GB" i="1" noProof="1">
                <a:solidFill>
                  <a:srgbClr val="FF0000"/>
                </a:solidFill>
              </a:rPr>
              <a:t>bike</a:t>
            </a:r>
            <a:r>
              <a:rPr lang="en-GB" noProof="1"/>
              <a:t> we can create a verb </a:t>
            </a:r>
            <a:r>
              <a:rPr lang="en-GB" i="1" noProof="1">
                <a:solidFill>
                  <a:srgbClr val="00B050"/>
                </a:solidFill>
              </a:rPr>
              <a:t>to bike</a:t>
            </a:r>
            <a:r>
              <a:rPr lang="en-GB" noProof="1"/>
              <a:t>, meaning ‘ride a bike’</a:t>
            </a:r>
          </a:p>
          <a:p>
            <a:r>
              <a:rPr lang="en-GB" noProof="1"/>
              <a:t>However, this is not possible with all nouns</a:t>
            </a:r>
          </a:p>
          <a:p>
            <a:r>
              <a:rPr lang="en-GB" noProof="1"/>
              <a:t>There is no verb </a:t>
            </a:r>
            <a:r>
              <a:rPr lang="en-GB" i="1" noProof="1">
                <a:solidFill>
                  <a:srgbClr val="00B050"/>
                </a:solidFill>
              </a:rPr>
              <a:t>to car</a:t>
            </a:r>
            <a:r>
              <a:rPr lang="en-GB" noProof="1"/>
              <a:t>; instead, we have to say </a:t>
            </a:r>
            <a:r>
              <a:rPr lang="en-GB" i="1" noProof="1">
                <a:solidFill>
                  <a:srgbClr val="00B050"/>
                </a:solidFill>
              </a:rPr>
              <a:t>drive</a:t>
            </a:r>
            <a:r>
              <a:rPr lang="en-GB" i="1" noProof="1"/>
              <a:t>/</a:t>
            </a:r>
            <a:r>
              <a:rPr lang="en-GB" i="1" noProof="1">
                <a:solidFill>
                  <a:srgbClr val="00B050"/>
                </a:solidFill>
              </a:rPr>
              <a:t>ride in</a:t>
            </a:r>
            <a:r>
              <a:rPr lang="en-GB" i="1" noProof="1"/>
              <a:t> a </a:t>
            </a:r>
            <a:r>
              <a:rPr lang="en-GB" i="1" noProof="1">
                <a:solidFill>
                  <a:srgbClr val="FF0000"/>
                </a:solidFill>
              </a:rPr>
              <a:t>car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DD558-1E5E-4800-84C6-0CEEA7F1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F7AF9D-894C-474F-A82D-47C3905D85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17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38">
        <p:random/>
      </p:transition>
    </mc:Choice>
    <mc:Fallback xmlns="">
      <p:transition spd="slow" advTm="248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F9E09-2F82-4F2E-8764-D2317B2F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97555-4E8C-46EB-897C-F602723C0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It’s also possible to use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to create </a:t>
            </a:r>
            <a:r>
              <a:rPr lang="en-GB" dirty="0">
                <a:solidFill>
                  <a:srgbClr val="FF0000"/>
                </a:solidFill>
              </a:rPr>
              <a:t>nouns</a:t>
            </a:r>
          </a:p>
          <a:p>
            <a:r>
              <a:rPr lang="en-GB" dirty="0"/>
              <a:t>There are many different ways of doing this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​</a:t>
            </a:r>
            <a:r>
              <a:rPr lang="en-GB" dirty="0">
                <a:solidFill>
                  <a:srgbClr val="00B050"/>
                </a:solidFill>
              </a:rPr>
              <a:t>swim</a:t>
            </a:r>
            <a:r>
              <a:rPr lang="en-GB" dirty="0"/>
              <a:t> →</a:t>
            </a:r>
            <a:r>
              <a:rPr lang="en-GB" dirty="0">
                <a:sym typeface="Wingdings" panose="05000000000000000000" pitchFamily="2" charset="2"/>
              </a:rPr>
              <a:t> a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swim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>
                <a:sym typeface="Wingdings" panose="05000000000000000000" pitchFamily="2" charset="2"/>
              </a:rPr>
              <a:t>​</a:t>
            </a: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speak</a:t>
            </a:r>
            <a:r>
              <a:rPr lang="en-GB" dirty="0">
                <a:sym typeface="Wingdings" panose="05000000000000000000" pitchFamily="2" charset="2"/>
              </a:rPr>
              <a:t> → a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sp</a:t>
            </a:r>
            <a:r>
              <a:rPr lang="en-GB" u="sng" dirty="0">
                <a:solidFill>
                  <a:srgbClr val="FF0000"/>
                </a:solidFill>
                <a:sym typeface="Wingdings" panose="05000000000000000000" pitchFamily="2" charset="2"/>
              </a:rPr>
              <a:t>eech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>
                <a:sym typeface="Wingdings" panose="05000000000000000000" pitchFamily="2" charset="2"/>
              </a:rPr>
              <a:t>​</a:t>
            </a: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destroy</a:t>
            </a:r>
            <a:r>
              <a:rPr lang="en-GB" dirty="0">
                <a:sym typeface="Wingdings" panose="05000000000000000000" pitchFamily="2" charset="2"/>
              </a:rPr>
              <a:t> →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destr</a:t>
            </a:r>
            <a:r>
              <a:rPr lang="en-GB" u="sng" dirty="0">
                <a:solidFill>
                  <a:srgbClr val="FF0000"/>
                </a:solidFill>
                <a:sym typeface="Wingdings" panose="05000000000000000000" pitchFamily="2" charset="2"/>
              </a:rPr>
              <a:t>uction</a:t>
            </a:r>
            <a:endParaRPr lang="en-GB" u="sng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AF59F-A865-4253-B03F-726EF704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67C835-0306-4421-B0F7-9152D57BA1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03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93">
        <p:random/>
      </p:transition>
    </mc:Choice>
    <mc:Fallback xmlns="">
      <p:transition spd="slow" advTm="2509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B899-3079-48CD-A715-33476B2A8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4EF34-2CE4-49D1-AFA9-CBAEFD78E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to think of different nouns</a:t>
            </a:r>
          </a:p>
          <a:p>
            <a:r>
              <a:rPr lang="en-GB" dirty="0"/>
              <a:t>Can you turn them all into verbs?</a:t>
            </a:r>
          </a:p>
          <a:p>
            <a:r>
              <a:rPr lang="en-GB" dirty="0"/>
              <a:t>How many ways of doing this can you find?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A3711-4725-4F36-A8AE-C3D6D525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09C3A6B-D853-4706-BA38-393150B60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3835-9BE5-E245-9552-F61719115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4B855-0E84-E748-9E79-B3F208D7C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1"/>
              <a:t>In a language like English, it is not always possible to tell from the shape of a word whether it is a </a:t>
            </a:r>
            <a:r>
              <a:rPr lang="en-GB" noProof="1">
                <a:solidFill>
                  <a:srgbClr val="FF0000"/>
                </a:solidFill>
              </a:rPr>
              <a:t>noun</a:t>
            </a:r>
            <a:r>
              <a:rPr lang="en-GB" noProof="1"/>
              <a:t> or a </a:t>
            </a:r>
            <a:r>
              <a:rPr lang="en-GB" noProof="1">
                <a:solidFill>
                  <a:srgbClr val="00B050"/>
                </a:solidFill>
              </a:rPr>
              <a:t>verb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swim</a:t>
            </a:r>
            <a:r>
              <a:rPr lang="en-GB" noProof="1"/>
              <a:t>/</a:t>
            </a:r>
            <a:r>
              <a:rPr lang="en-GB" noProof="1">
                <a:solidFill>
                  <a:srgbClr val="00B050"/>
                </a:solidFill>
              </a:rPr>
              <a:t>swim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dream</a:t>
            </a:r>
            <a:r>
              <a:rPr lang="en-GB" noProof="1"/>
              <a:t>/</a:t>
            </a:r>
            <a:r>
              <a:rPr lang="en-GB" noProof="1">
                <a:solidFill>
                  <a:srgbClr val="00B050"/>
                </a:solidFill>
              </a:rPr>
              <a:t>dream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love</a:t>
            </a:r>
            <a:r>
              <a:rPr lang="en-GB" noProof="1"/>
              <a:t>/</a:t>
            </a:r>
            <a:r>
              <a:rPr lang="en-GB" noProof="1">
                <a:solidFill>
                  <a:srgbClr val="00B050"/>
                </a:solidFill>
              </a:rPr>
              <a:t>love</a:t>
            </a:r>
          </a:p>
          <a:p>
            <a:r>
              <a:rPr lang="en-GB" noProof="1"/>
              <a:t>In some other languages, like Latin, </a:t>
            </a:r>
            <a:r>
              <a:rPr lang="en-GB" noProof="1">
                <a:solidFill>
                  <a:srgbClr val="FF0000"/>
                </a:solidFill>
              </a:rPr>
              <a:t>nouns</a:t>
            </a:r>
            <a:r>
              <a:rPr lang="en-GB" noProof="1"/>
              <a:t> and </a:t>
            </a:r>
            <a:r>
              <a:rPr lang="en-GB" noProof="1">
                <a:solidFill>
                  <a:srgbClr val="00B050"/>
                </a:solidFill>
              </a:rPr>
              <a:t>verbs</a:t>
            </a:r>
            <a:r>
              <a:rPr lang="en-GB" noProof="1"/>
              <a:t> usually have different forms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natatio</a:t>
            </a:r>
            <a:r>
              <a:rPr lang="en-GB" noProof="1"/>
              <a:t>/</a:t>
            </a:r>
            <a:r>
              <a:rPr lang="en-GB" noProof="1">
                <a:solidFill>
                  <a:srgbClr val="00B050"/>
                </a:solidFill>
              </a:rPr>
              <a:t>natare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somnium</a:t>
            </a:r>
            <a:r>
              <a:rPr lang="en-GB" noProof="1"/>
              <a:t>/</a:t>
            </a:r>
            <a:r>
              <a:rPr lang="en-GB" noProof="1">
                <a:solidFill>
                  <a:srgbClr val="00B050"/>
                </a:solidFill>
              </a:rPr>
              <a:t>somniare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amor</a:t>
            </a:r>
            <a:r>
              <a:rPr lang="en-GB" noProof="1"/>
              <a:t>/</a:t>
            </a:r>
            <a:r>
              <a:rPr lang="en-GB" noProof="1">
                <a:solidFill>
                  <a:srgbClr val="00B050"/>
                </a:solidFill>
              </a:rPr>
              <a:t>amare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A50754-289B-4A1E-80B1-CDE90A9CEC7C}"/>
              </a:ext>
            </a:extLst>
          </p:cNvPr>
          <p:cNvGrpSpPr/>
          <p:nvPr/>
        </p:nvGrpSpPr>
        <p:grpSpPr>
          <a:xfrm>
            <a:off x="3103808" y="2846231"/>
            <a:ext cx="7431110" cy="3330732"/>
            <a:chOff x="3103808" y="2846231"/>
            <a:chExt cx="7431110" cy="33307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D9772-0E3B-4FC7-B9DC-4CBDDFB8875D}"/>
                </a:ext>
              </a:extLst>
            </p:cNvPr>
            <p:cNvSpPr/>
            <p:nvPr/>
          </p:nvSpPr>
          <p:spPr>
            <a:xfrm>
              <a:off x="5988676" y="4901955"/>
              <a:ext cx="4546242" cy="127500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Each pair of words means the same thing in Latin and English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F56E81F-914B-4461-BEFD-2EC7184A1796}"/>
                </a:ext>
              </a:extLst>
            </p:cNvPr>
            <p:cNvCxnSpPr>
              <a:stCxn id="4" idx="2"/>
            </p:cNvCxnSpPr>
            <p:nvPr/>
          </p:nvCxnSpPr>
          <p:spPr>
            <a:xfrm flipH="1" flipV="1">
              <a:off x="3103808" y="2846231"/>
              <a:ext cx="2884868" cy="2693228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15F6E6D-0E36-434F-A59F-8CD1A55C496B}"/>
                </a:ext>
              </a:extLst>
            </p:cNvPr>
            <p:cNvCxnSpPr/>
            <p:nvPr/>
          </p:nvCxnSpPr>
          <p:spPr>
            <a:xfrm flipH="1" flipV="1">
              <a:off x="3554569" y="4901955"/>
              <a:ext cx="2434107" cy="637504"/>
            </a:xfrm>
            <a:prstGeom prst="straightConnector1">
              <a:avLst/>
            </a:prstGeom>
            <a:ln w="25400">
              <a:solidFill>
                <a:schemeClr val="accent1">
                  <a:lumMod val="50000"/>
                </a:schemeClr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8F7794-E719-4EEC-9C9F-7E733C3A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EBE6070-08C6-41E4-954B-47BEF01411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66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240">
        <p:random/>
      </p:transition>
    </mc:Choice>
    <mc:Fallback xmlns="">
      <p:transition spd="slow" advTm="422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A572-1191-E94E-8867-17B5996E2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74B85-68EB-3A44-A951-C3524974D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However, even in English it’s possible to tell whether something is a </a:t>
            </a:r>
            <a:r>
              <a:rPr lang="en-GB" noProof="1">
                <a:solidFill>
                  <a:srgbClr val="FF0000"/>
                </a:solidFill>
              </a:rPr>
              <a:t>noun</a:t>
            </a:r>
            <a:r>
              <a:rPr lang="en-GB" noProof="1"/>
              <a:t> or a </a:t>
            </a:r>
            <a:r>
              <a:rPr lang="en-GB" noProof="1">
                <a:solidFill>
                  <a:srgbClr val="00B050"/>
                </a:solidFill>
              </a:rPr>
              <a:t>verb</a:t>
            </a:r>
            <a:r>
              <a:rPr lang="en-GB" noProof="1"/>
              <a:t> by how it’s used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one </a:t>
            </a:r>
            <a:r>
              <a:rPr lang="en-GB" noProof="1">
                <a:solidFill>
                  <a:srgbClr val="FF0000"/>
                </a:solidFill>
              </a:rPr>
              <a:t>dream</a:t>
            </a:r>
            <a:r>
              <a:rPr lang="en-GB" noProof="1"/>
              <a:t> → two </a:t>
            </a:r>
            <a:r>
              <a:rPr lang="en-GB" noProof="1">
                <a:solidFill>
                  <a:srgbClr val="FF0000"/>
                </a:solidFill>
              </a:rPr>
              <a:t>dream</a:t>
            </a:r>
            <a:r>
              <a:rPr lang="en-GB" b="1" u="sng" noProof="1">
                <a:solidFill>
                  <a:srgbClr val="FF0000"/>
                </a:solidFill>
              </a:rPr>
              <a:t>s</a:t>
            </a:r>
            <a:endParaRPr lang="en-GB" b="1" u="sng" noProof="1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 startAt="14"/>
            </a:pPr>
            <a:r>
              <a:rPr lang="en-GB" noProof="1">
                <a:sym typeface="Wingdings" panose="05000000000000000000" pitchFamily="2" charset="2"/>
              </a:rPr>
              <a:t>I </a:t>
            </a:r>
            <a:r>
              <a:rPr lang="en-GB" noProof="1">
                <a:solidFill>
                  <a:srgbClr val="00B050"/>
                </a:solidFill>
                <a:sym typeface="Wingdings" panose="05000000000000000000" pitchFamily="2" charset="2"/>
              </a:rPr>
              <a:t>dream</a:t>
            </a:r>
            <a:r>
              <a:rPr lang="en-GB" noProof="1">
                <a:sym typeface="Wingdings" panose="05000000000000000000" pitchFamily="2" charset="2"/>
              </a:rPr>
              <a:t> → I </a:t>
            </a:r>
            <a:r>
              <a:rPr lang="en-GB" noProof="1">
                <a:solidFill>
                  <a:srgbClr val="00B050"/>
                </a:solidFill>
                <a:sym typeface="Wingdings" panose="05000000000000000000" pitchFamily="2" charset="2"/>
              </a:rPr>
              <a:t>dream</a:t>
            </a:r>
            <a:r>
              <a:rPr lang="en-GB" b="1" u="sng" noProof="1">
                <a:solidFill>
                  <a:srgbClr val="00B050"/>
                </a:solidFill>
                <a:sym typeface="Wingdings" panose="05000000000000000000" pitchFamily="2" charset="2"/>
              </a:rPr>
              <a:t>t</a:t>
            </a:r>
            <a:br>
              <a:rPr lang="en-GB" b="1" u="sng" noProof="1">
                <a:solidFill>
                  <a:srgbClr val="00B050"/>
                </a:solidFill>
                <a:sym typeface="Wingdings" panose="05000000000000000000" pitchFamily="2" charset="2"/>
              </a:rPr>
            </a:br>
            <a:br>
              <a:rPr lang="en-GB" b="1" u="sng" noProof="1">
                <a:solidFill>
                  <a:srgbClr val="00B050"/>
                </a:solidFill>
                <a:sym typeface="Wingdings" panose="05000000000000000000" pitchFamily="2" charset="2"/>
              </a:rPr>
            </a:br>
            <a:br>
              <a:rPr lang="en-GB" b="1" u="sng" noProof="1">
                <a:solidFill>
                  <a:srgbClr val="00B050"/>
                </a:solidFill>
                <a:sym typeface="Wingdings" panose="05000000000000000000" pitchFamily="2" charset="2"/>
              </a:rPr>
            </a:br>
            <a:br>
              <a:rPr lang="en-GB" b="1" u="sng" noProof="1">
                <a:solidFill>
                  <a:srgbClr val="00B050"/>
                </a:solidFill>
                <a:sym typeface="Wingdings" panose="05000000000000000000" pitchFamily="2" charset="2"/>
              </a:rPr>
            </a:br>
            <a:br>
              <a:rPr lang="en-GB" b="1" u="sng" noProof="1">
                <a:solidFill>
                  <a:srgbClr val="00B050"/>
                </a:solidFill>
                <a:sym typeface="Wingdings" panose="05000000000000000000" pitchFamily="2" charset="2"/>
              </a:rPr>
            </a:br>
            <a:endParaRPr lang="en-GB" b="1" u="sng" noProof="1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r>
              <a:rPr lang="en-GB" noProof="1">
                <a:sym typeface="Wingdings" panose="05000000000000000000" pitchFamily="2" charset="2"/>
              </a:rPr>
              <a:t>We will spend more time on number and tense later</a:t>
            </a:r>
            <a:endParaRPr lang="en-GB" noProof="1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47D4907-86BD-4146-B781-786A958B1647}"/>
              </a:ext>
            </a:extLst>
          </p:cNvPr>
          <p:cNvSpPr/>
          <p:nvPr/>
        </p:nvSpPr>
        <p:spPr>
          <a:xfrm>
            <a:off x="6709892" y="2842194"/>
            <a:ext cx="3644721" cy="1159099"/>
          </a:xfrm>
          <a:prstGeom prst="wedgeRoundRectCallout">
            <a:avLst>
              <a:gd name="adj1" fmla="val -80550"/>
              <a:gd name="adj2" fmla="val -3527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Nouns have </a:t>
            </a:r>
            <a:r>
              <a:rPr lang="en-GB" u="sng" dirty="0"/>
              <a:t>number</a:t>
            </a:r>
            <a:r>
              <a:rPr lang="en-GB" dirty="0"/>
              <a:t>: they can express quantity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9740D97-4DD4-45C0-99BD-C37B6EA051C6}"/>
              </a:ext>
            </a:extLst>
          </p:cNvPr>
          <p:cNvSpPr/>
          <p:nvPr/>
        </p:nvSpPr>
        <p:spPr>
          <a:xfrm>
            <a:off x="6709893" y="4284372"/>
            <a:ext cx="3644721" cy="1159099"/>
          </a:xfrm>
          <a:prstGeom prst="wedgeRoundRectCallout">
            <a:avLst>
              <a:gd name="adj1" fmla="val -108112"/>
              <a:gd name="adj2" fmla="val -10750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Verbs have </a:t>
            </a:r>
            <a:r>
              <a:rPr lang="en-GB" u="sng" dirty="0"/>
              <a:t>tense</a:t>
            </a:r>
            <a:r>
              <a:rPr lang="en-GB" dirty="0"/>
              <a:t>: they can express position in time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9B2F5-61E0-4462-8708-EEA87A49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856590-ED7B-4257-B9BF-1E44F964E3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753">
        <p:random/>
      </p:transition>
    </mc:Choice>
    <mc:Fallback xmlns="">
      <p:transition spd="slow" advTm="4175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7CA6-9D7B-412D-BB24-EF9F07D1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and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AF46D-5714-4496-A844-6243723A1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can provide different ways of expressing the same concept</a:t>
            </a:r>
          </a:p>
          <a:p>
            <a:r>
              <a:rPr lang="en-GB" dirty="0"/>
              <a:t>A concept like dreaming or swimming can be seen as a thing and expressed by a </a:t>
            </a:r>
            <a:r>
              <a:rPr lang="en-GB" dirty="0">
                <a:solidFill>
                  <a:srgbClr val="FF0000"/>
                </a:solidFill>
              </a:rPr>
              <a:t>noun</a:t>
            </a:r>
          </a:p>
          <a:p>
            <a:r>
              <a:rPr lang="en-GB" dirty="0"/>
              <a:t>The same concept can also be seen as a process and expressed by a </a:t>
            </a:r>
            <a:r>
              <a:rPr lang="en-GB" dirty="0">
                <a:solidFill>
                  <a:srgbClr val="00B050"/>
                </a:solidFill>
              </a:rPr>
              <a:t>verb</a:t>
            </a:r>
          </a:p>
          <a:p>
            <a:r>
              <a:rPr lang="en-GB" dirty="0"/>
              <a:t>There is no difference in what dreaming or swimming involves in the real world</a:t>
            </a:r>
          </a:p>
          <a:p>
            <a:r>
              <a:rPr lang="en-GB" dirty="0"/>
              <a:t>Instead, this is a distinction in language, about how we organise our sentences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5F3F1-D461-4A6D-9922-B1E418EEB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73760B-BCFC-4CA5-9352-CEBF4E42D8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82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934">
        <p:random/>
      </p:transition>
    </mc:Choice>
    <mc:Fallback xmlns="">
      <p:transition spd="slow" advTm="329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4232-A3A2-4508-9D13-62DC47E2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and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8F288-958B-434E-AFEE-BF48940A3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16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Cows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eat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grass</a:t>
            </a:r>
          </a:p>
          <a:p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are used for the </a:t>
            </a:r>
            <a:r>
              <a:rPr lang="en-GB" u="sng" dirty="0"/>
              <a:t>subject</a:t>
            </a:r>
            <a:r>
              <a:rPr lang="en-GB" dirty="0"/>
              <a:t> and </a:t>
            </a:r>
            <a:r>
              <a:rPr lang="en-GB" u="sng" dirty="0"/>
              <a:t>object</a:t>
            </a:r>
            <a:r>
              <a:rPr lang="en-GB" dirty="0"/>
              <a:t> of a sentence</a:t>
            </a:r>
          </a:p>
          <a:p>
            <a:r>
              <a:rPr lang="en-GB" dirty="0"/>
              <a:t>As we have seen, in English the subject and the object go on either side of the verb</a:t>
            </a:r>
          </a:p>
          <a:p>
            <a:r>
              <a:rPr lang="en-GB" dirty="0"/>
              <a:t>They refer to the </a:t>
            </a:r>
            <a:r>
              <a:rPr lang="en-GB" u="sng" dirty="0"/>
              <a:t>participants</a:t>
            </a:r>
            <a:r>
              <a:rPr lang="en-GB" dirty="0"/>
              <a:t> in an event (e.g. cows, grass)</a:t>
            </a:r>
          </a:p>
          <a:p>
            <a:r>
              <a:rPr lang="en-GB" dirty="0"/>
              <a:t>The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is central to the sentence</a:t>
            </a:r>
          </a:p>
          <a:p>
            <a:r>
              <a:rPr lang="en-GB" dirty="0"/>
              <a:t>It </a:t>
            </a:r>
            <a:r>
              <a:rPr lang="en-GB" u="sng" dirty="0"/>
              <a:t>identifies the event</a:t>
            </a:r>
            <a:r>
              <a:rPr lang="en-GB" dirty="0"/>
              <a:t>, to say what is happening with the cows and the grass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46C13-25E2-4D9D-9122-9EA1869D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5731EA-D431-4BBF-9ECE-99F4AE7E56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782">
        <p:random/>
      </p:transition>
    </mc:Choice>
    <mc:Fallback xmlns="">
      <p:transition spd="slow" advTm="377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7F30-20A1-E244-935C-8D61710D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Language and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9115C-05C5-8E46-9C7C-2F8B2DED5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Language is a basic human feature</a:t>
            </a:r>
          </a:p>
          <a:p>
            <a:r>
              <a:rPr lang="en-GB" noProof="1"/>
              <a:t>All languages express thoughts, from abstract ideas to more concrete things</a:t>
            </a:r>
          </a:p>
          <a:p>
            <a:r>
              <a:rPr lang="en-GB" noProof="1"/>
              <a:t>Any thought can be expressed in more than one way</a:t>
            </a:r>
          </a:p>
          <a:p>
            <a:r>
              <a:rPr lang="en-GB" noProof="1"/>
              <a:t>Looking at </a:t>
            </a:r>
            <a:r>
              <a:rPr lang="en-GB" noProof="1">
                <a:solidFill>
                  <a:srgbClr val="FF0000"/>
                </a:solidFill>
              </a:rPr>
              <a:t>nouns</a:t>
            </a:r>
            <a:r>
              <a:rPr lang="en-GB" noProof="1"/>
              <a:t> and </a:t>
            </a:r>
            <a:r>
              <a:rPr lang="en-GB" noProof="1">
                <a:solidFill>
                  <a:srgbClr val="00B050"/>
                </a:solidFill>
              </a:rPr>
              <a:t>verbs</a:t>
            </a:r>
            <a:r>
              <a:rPr lang="en-GB" noProof="1"/>
              <a:t> can show us some of the different ways that thoughts can be expressed in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5A421-A504-4C60-9DC8-4B4A9CB4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1CB9E5-F401-48C1-AC00-D8B6739222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0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615">
        <p:random/>
      </p:transition>
    </mc:Choice>
    <mc:Fallback xmlns="">
      <p:transition spd="slow" advTm="256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EC0A-00FA-4AF1-8EFC-A4FFEA35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9A2EF-72A9-4538-BF93-541879206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are two of the most basic parts of speech</a:t>
            </a:r>
          </a:p>
          <a:p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are for whatever is ‘thing-like’, but not just for actual things</a:t>
            </a:r>
          </a:p>
          <a:p>
            <a:r>
              <a:rPr lang="en-GB" dirty="0"/>
              <a:t>​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are for whatever is ‘action-like’, but not just for actual actions</a:t>
            </a:r>
          </a:p>
          <a:p>
            <a:r>
              <a:rPr lang="en-GB" dirty="0"/>
              <a:t>Often the same concept can be expressed both as a </a:t>
            </a:r>
            <a:r>
              <a:rPr lang="en-GB" dirty="0">
                <a:solidFill>
                  <a:srgbClr val="FF0000"/>
                </a:solidFill>
              </a:rPr>
              <a:t>noun</a:t>
            </a:r>
            <a:r>
              <a:rPr lang="en-GB" dirty="0"/>
              <a:t> and as a </a:t>
            </a:r>
            <a:r>
              <a:rPr lang="en-GB" dirty="0">
                <a:solidFill>
                  <a:srgbClr val="00B050"/>
                </a:solidFill>
              </a:rPr>
              <a:t>verb</a:t>
            </a:r>
          </a:p>
          <a:p>
            <a:r>
              <a:rPr lang="en-GB" dirty="0"/>
              <a:t>However, 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play different roles in a sentence</a:t>
            </a:r>
          </a:p>
          <a:p>
            <a:r>
              <a:rPr lang="en-GB" dirty="0"/>
              <a:t>The use of 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shows the freedom that people have in putting their thoughts into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2EF0C-E31C-42CA-A4AF-2262853F0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8F4D9EA-8EE1-4D12-AEB5-83E59F0E5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789-AFC2-4A67-8B69-2E8D00D2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2B5F-526B-4174-BFEE-DECE5859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You may have already learnt some things about parts of speech (e.g. nouns, verbs…)</a:t>
            </a:r>
          </a:p>
          <a:p>
            <a:r>
              <a:rPr lang="en-GB" dirty="0"/>
              <a:t>Every word in every language is a specific part of speech (grammatical category)</a:t>
            </a:r>
          </a:p>
          <a:p>
            <a:r>
              <a:rPr lang="en-GB" b="1" dirty="0"/>
              <a:t>If you know what that part of speech is, that tells you how the word can be used</a:t>
            </a:r>
          </a:p>
          <a:p>
            <a:r>
              <a:rPr lang="en-GB" dirty="0"/>
              <a:t>The parts of speech are different from each other, but each of them shows </a:t>
            </a:r>
            <a:r>
              <a:rPr lang="en-GB" b="1" dirty="0"/>
              <a:t>similar behaviours</a:t>
            </a:r>
            <a:r>
              <a:rPr lang="en-GB" dirty="0"/>
              <a:t> in </a:t>
            </a:r>
            <a:r>
              <a:rPr lang="en-GB" b="1" dirty="0"/>
              <a:t>all languages</a:t>
            </a:r>
          </a:p>
          <a:p>
            <a:r>
              <a:rPr lang="en-GB" dirty="0"/>
              <a:t>In the next three lessons, we will provide an overview of what the parts of speech are and of their relationships</a:t>
            </a:r>
          </a:p>
          <a:p>
            <a:r>
              <a:rPr lang="en-GB" dirty="0"/>
              <a:t>We can begin by looking at nouns and verbs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43760-8B78-48A4-BCE6-B972DEF3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6EF1A3-D30B-47CA-8F7D-B4E76FC188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734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97"/>
    </mc:Choice>
    <mc:Fallback>
      <p:transition spd="slow" advTm="4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D8B5-5E24-4995-BB5C-CFCB4ACF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D7F92-6986-4750-841D-0406D6005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are perhaps the most fundamental parts of speech</a:t>
            </a:r>
          </a:p>
          <a:p>
            <a:r>
              <a:rPr lang="en-GB" dirty="0"/>
              <a:t>All languages have 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verbs</a:t>
            </a:r>
          </a:p>
          <a:p>
            <a:r>
              <a:rPr lang="en-GB" dirty="0"/>
              <a:t>All languages use 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differently from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, and vice versa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F25DF-1594-4CC3-B728-98C6832FE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0380ED-8F37-4414-8579-A8561E88D4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3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415">
        <p:random/>
      </p:transition>
    </mc:Choice>
    <mc:Fallback xmlns="">
      <p:transition spd="slow" advTm="194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E79F-1E85-4903-8E70-E2D552D2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A3B73-B193-4E90-8A9E-C21C623E1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some sentences made only of 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verbs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Fish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swim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Cows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eat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grass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8AB49-0246-4B70-896C-4D14B583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E75C88-461F-4829-ACFC-923F6F9CE6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4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909">
        <p:random/>
      </p:transition>
    </mc:Choice>
    <mc:Fallback xmlns="">
      <p:transition spd="slow" advTm="1590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E79F-1E85-4903-8E70-E2D552D2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A3B73-B193-4E90-8A9E-C21C623E1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People sometimes say that nouns are words for things (</a:t>
            </a:r>
            <a:r>
              <a:rPr lang="en-GB" i="1" dirty="0">
                <a:solidFill>
                  <a:srgbClr val="FF0000"/>
                </a:solidFill>
              </a:rPr>
              <a:t>stick</a:t>
            </a:r>
            <a:r>
              <a:rPr lang="en-GB" dirty="0"/>
              <a:t>, </a:t>
            </a:r>
            <a:r>
              <a:rPr lang="en-GB" i="1" dirty="0">
                <a:solidFill>
                  <a:srgbClr val="FF0000"/>
                </a:solidFill>
              </a:rPr>
              <a:t>stone</a:t>
            </a:r>
            <a:r>
              <a:rPr lang="en-GB" dirty="0"/>
              <a:t>, </a:t>
            </a:r>
            <a:r>
              <a:rPr lang="en-GB" i="1" dirty="0">
                <a:solidFill>
                  <a:srgbClr val="FF0000"/>
                </a:solidFill>
              </a:rPr>
              <a:t>tree</a:t>
            </a:r>
            <a:r>
              <a:rPr lang="en-GB" dirty="0"/>
              <a:t>) and verbs are words for actions (</a:t>
            </a:r>
            <a:r>
              <a:rPr lang="en-GB" i="1" dirty="0">
                <a:solidFill>
                  <a:srgbClr val="00B050"/>
                </a:solidFill>
              </a:rPr>
              <a:t>run</a:t>
            </a:r>
            <a:r>
              <a:rPr lang="en-GB" dirty="0"/>
              <a:t>, </a:t>
            </a:r>
            <a:r>
              <a:rPr lang="en-GB" i="1" dirty="0">
                <a:solidFill>
                  <a:srgbClr val="00B050"/>
                </a:solidFill>
              </a:rPr>
              <a:t>jump</a:t>
            </a:r>
            <a:r>
              <a:rPr lang="en-GB" dirty="0"/>
              <a:t>, </a:t>
            </a:r>
            <a:r>
              <a:rPr lang="en-GB" i="1" dirty="0">
                <a:solidFill>
                  <a:srgbClr val="00B050"/>
                </a:solidFill>
              </a:rPr>
              <a:t>kick</a:t>
            </a:r>
            <a:r>
              <a:rPr lang="en-GB" dirty="0"/>
              <a:t>)</a:t>
            </a:r>
          </a:p>
          <a:p>
            <a:r>
              <a:rPr lang="en-GB" dirty="0"/>
              <a:t>The full picture is a bit more complicated</a:t>
            </a:r>
          </a:p>
          <a:p>
            <a:r>
              <a:rPr lang="en-GB" dirty="0"/>
              <a:t>There are many nouns that refer to actions as well (a </a:t>
            </a:r>
            <a:r>
              <a:rPr lang="en-GB" i="1" dirty="0">
                <a:solidFill>
                  <a:srgbClr val="FF0000"/>
                </a:solidFill>
              </a:rPr>
              <a:t>jump</a:t>
            </a:r>
            <a:r>
              <a:rPr lang="en-GB" dirty="0"/>
              <a:t>, a </a:t>
            </a:r>
            <a:r>
              <a:rPr lang="en-GB" i="1" dirty="0">
                <a:solidFill>
                  <a:srgbClr val="FF0000"/>
                </a:solidFill>
              </a:rPr>
              <a:t>kick</a:t>
            </a:r>
            <a:r>
              <a:rPr lang="en-GB" dirty="0"/>
              <a:t>, an </a:t>
            </a:r>
            <a:r>
              <a:rPr lang="en-GB" i="1" dirty="0">
                <a:solidFill>
                  <a:srgbClr val="FF0000"/>
                </a:solidFill>
              </a:rPr>
              <a:t>action</a:t>
            </a:r>
            <a:r>
              <a:rPr lang="en-GB" dirty="0"/>
              <a:t>)</a:t>
            </a:r>
          </a:p>
          <a:p>
            <a:r>
              <a:rPr lang="en-GB" dirty="0"/>
              <a:t>There are many verbs that do not refer to actions at all (</a:t>
            </a:r>
            <a:r>
              <a:rPr lang="en-GB" i="1" dirty="0">
                <a:solidFill>
                  <a:srgbClr val="00B050"/>
                </a:solidFill>
              </a:rPr>
              <a:t>know</a:t>
            </a:r>
            <a:r>
              <a:rPr lang="en-GB" dirty="0"/>
              <a:t>, </a:t>
            </a:r>
            <a:r>
              <a:rPr lang="en-GB" i="1" dirty="0">
                <a:solidFill>
                  <a:srgbClr val="00B050"/>
                </a:solidFill>
              </a:rPr>
              <a:t>like</a:t>
            </a:r>
            <a:r>
              <a:rPr lang="en-GB" dirty="0"/>
              <a:t>, </a:t>
            </a:r>
            <a:r>
              <a:rPr lang="en-GB" i="1" dirty="0">
                <a:solidFill>
                  <a:srgbClr val="00B050"/>
                </a:solidFill>
              </a:rPr>
              <a:t>remain</a:t>
            </a:r>
            <a:r>
              <a:rPr lang="en-GB" dirty="0"/>
              <a:t>, </a:t>
            </a:r>
            <a:r>
              <a:rPr lang="en-GB" i="1" dirty="0">
                <a:solidFill>
                  <a:srgbClr val="00B050"/>
                </a:solidFill>
              </a:rPr>
              <a:t>forget</a:t>
            </a:r>
            <a:r>
              <a:rPr lang="en-GB" dirty="0"/>
              <a:t>)</a:t>
            </a:r>
          </a:p>
          <a:p>
            <a:r>
              <a:rPr lang="en-GB" dirty="0"/>
              <a:t>What a verb like </a:t>
            </a:r>
            <a:r>
              <a:rPr lang="en-GB" i="1" dirty="0">
                <a:solidFill>
                  <a:srgbClr val="00B050"/>
                </a:solidFill>
              </a:rPr>
              <a:t>forget</a:t>
            </a:r>
            <a:r>
              <a:rPr lang="en-GB" dirty="0"/>
              <a:t> refers to is neither a thing nor an action</a:t>
            </a:r>
          </a:p>
          <a:p>
            <a:r>
              <a:rPr lang="en-GB" dirty="0"/>
              <a:t>This is also true of a noun like </a:t>
            </a:r>
            <a:r>
              <a:rPr lang="en-GB" i="1" dirty="0">
                <a:solidFill>
                  <a:srgbClr val="FF0000"/>
                </a:solidFill>
              </a:rPr>
              <a:t>forgetfulness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0F1CC-A078-4FA5-A693-69B04F52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50A122-758F-4378-AE78-CBD20B628F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32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503">
        <p:random/>
      </p:transition>
    </mc:Choice>
    <mc:Fallback xmlns="">
      <p:transition spd="slow" advTm="545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DBE5-374D-4D12-B2A9-ABFA4A29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BB750-9A2B-457A-B8BB-323A2E65A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to think of nouns and verbs other than the ones shown here</a:t>
            </a:r>
          </a:p>
          <a:p>
            <a:r>
              <a:rPr lang="en-GB" dirty="0"/>
              <a:t>Which ones refer to things?</a:t>
            </a:r>
          </a:p>
          <a:p>
            <a:r>
              <a:rPr lang="en-GB" dirty="0"/>
              <a:t>Which ones refer to actions?</a:t>
            </a:r>
          </a:p>
          <a:p>
            <a:r>
              <a:rPr lang="en-GB" dirty="0"/>
              <a:t>Which ones are harder to classify as things or actions?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8EEB0-091F-472C-855F-FFA88B1EC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34B011-E008-4DAF-A371-328ED7B51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E79F-1E85-4903-8E70-E2D552D2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A3B73-B193-4E90-8A9E-C21C623E1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Whether we refer to something using a </a:t>
            </a:r>
            <a:r>
              <a:rPr lang="en-GB" dirty="0">
                <a:solidFill>
                  <a:srgbClr val="FF0000"/>
                </a:solidFill>
              </a:rPr>
              <a:t>noun</a:t>
            </a:r>
            <a:r>
              <a:rPr lang="en-GB" dirty="0"/>
              <a:t> or a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depends on how we want to use it in a sentence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I </a:t>
            </a:r>
            <a:r>
              <a:rPr lang="en-GB" dirty="0">
                <a:solidFill>
                  <a:srgbClr val="00B050"/>
                </a:solidFill>
              </a:rPr>
              <a:t>like</a:t>
            </a:r>
            <a:r>
              <a:rPr lang="en-GB" dirty="0"/>
              <a:t> </a:t>
            </a:r>
            <a:r>
              <a:rPr lang="en-GB" u="sng" dirty="0">
                <a:solidFill>
                  <a:srgbClr val="FF0000"/>
                </a:solidFill>
              </a:rPr>
              <a:t>bikes</a:t>
            </a:r>
            <a:br>
              <a:rPr lang="en-GB" dirty="0"/>
            </a:br>
            <a:r>
              <a:rPr lang="en-GB" dirty="0"/>
              <a:t>I </a:t>
            </a:r>
            <a:r>
              <a:rPr lang="en-GB" dirty="0">
                <a:solidFill>
                  <a:srgbClr val="00B050"/>
                </a:solidFill>
              </a:rPr>
              <a:t>like</a:t>
            </a:r>
            <a:r>
              <a:rPr lang="en-GB" dirty="0"/>
              <a:t> </a:t>
            </a:r>
            <a:r>
              <a:rPr lang="en-GB" u="sng" dirty="0">
                <a:solidFill>
                  <a:srgbClr val="FF0000"/>
                </a:solidFill>
              </a:rPr>
              <a:t>dreams</a:t>
            </a:r>
            <a:br>
              <a:rPr lang="en-GB" dirty="0"/>
            </a:br>
            <a:r>
              <a:rPr lang="en-GB" dirty="0"/>
              <a:t>I </a:t>
            </a:r>
            <a:r>
              <a:rPr lang="en-GB" dirty="0">
                <a:solidFill>
                  <a:srgbClr val="00B050"/>
                </a:solidFill>
              </a:rPr>
              <a:t>like</a:t>
            </a:r>
            <a:r>
              <a:rPr lang="en-GB" dirty="0"/>
              <a:t> </a:t>
            </a:r>
            <a:r>
              <a:rPr lang="en-GB" u="sng" dirty="0">
                <a:solidFill>
                  <a:srgbClr val="FF0000"/>
                </a:solidFill>
              </a:rPr>
              <a:t>running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Yesterday I </a:t>
            </a:r>
            <a:r>
              <a:rPr lang="en-GB" u="sng" dirty="0">
                <a:solidFill>
                  <a:srgbClr val="00B050"/>
                </a:solidFill>
              </a:rPr>
              <a:t>biked</a:t>
            </a:r>
            <a:br>
              <a:rPr lang="en-GB" dirty="0"/>
            </a:br>
            <a:r>
              <a:rPr lang="en-GB" dirty="0"/>
              <a:t>Yesterday I </a:t>
            </a:r>
            <a:r>
              <a:rPr lang="en-GB" u="sng" dirty="0">
                <a:solidFill>
                  <a:srgbClr val="00B050"/>
                </a:solidFill>
              </a:rPr>
              <a:t>dreamt</a:t>
            </a:r>
            <a:br>
              <a:rPr lang="en-GB" dirty="0"/>
            </a:br>
            <a:r>
              <a:rPr lang="en-GB" dirty="0"/>
              <a:t>Yesterday I </a:t>
            </a:r>
            <a:r>
              <a:rPr lang="en-GB" u="sng" dirty="0">
                <a:solidFill>
                  <a:srgbClr val="00B050"/>
                </a:solidFill>
              </a:rPr>
              <a:t>ran</a:t>
            </a:r>
          </a:p>
          <a:p>
            <a:r>
              <a:rPr lang="en-GB" dirty="0"/>
              <a:t>When we use </a:t>
            </a:r>
            <a:r>
              <a:rPr lang="en-GB" i="1" dirty="0">
                <a:solidFill>
                  <a:srgbClr val="FF0000"/>
                </a:solidFill>
              </a:rPr>
              <a:t>dream</a:t>
            </a:r>
            <a:r>
              <a:rPr lang="en-GB" dirty="0"/>
              <a:t> as a </a:t>
            </a:r>
            <a:r>
              <a:rPr lang="en-GB" dirty="0">
                <a:solidFill>
                  <a:srgbClr val="FF0000"/>
                </a:solidFill>
              </a:rPr>
              <a:t>noun</a:t>
            </a:r>
            <a:r>
              <a:rPr lang="en-GB" dirty="0"/>
              <a:t>, we are talking about an experience</a:t>
            </a:r>
          </a:p>
          <a:p>
            <a:r>
              <a:rPr lang="en-GB" dirty="0"/>
              <a:t>When we use </a:t>
            </a:r>
            <a:r>
              <a:rPr lang="en-GB" i="1" dirty="0">
                <a:solidFill>
                  <a:srgbClr val="00B050"/>
                </a:solidFill>
              </a:rPr>
              <a:t>dream</a:t>
            </a:r>
            <a:r>
              <a:rPr lang="en-GB" dirty="0"/>
              <a:t> as a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, we are talking about the process of having this experience</a:t>
            </a:r>
            <a:endParaRPr lang="en-GB" u="sng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DD8C4-3A34-48ED-94CF-0F51266A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D338ABA-8BD4-4349-ABEC-1AD0BE2AA3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9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036">
        <p:random/>
      </p:transition>
    </mc:Choice>
    <mc:Fallback xmlns="">
      <p:transition spd="slow" advTm="390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E79F-1E85-4903-8E70-E2D552D2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A3B73-B193-4E90-8A9E-C21C623E1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Does this mean that there is no truth to the idea that 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are things and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are actions?</a:t>
            </a:r>
          </a:p>
          <a:p>
            <a:r>
              <a:rPr lang="en-GB" dirty="0"/>
              <a:t>Not necessarily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280EC-B750-4171-A5B0-CE5EACC8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BA218C9-2C93-4A7F-B5AD-B11ACFAA2A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3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124">
        <p:random/>
      </p:transition>
    </mc:Choice>
    <mc:Fallback xmlns="">
      <p:transition spd="slow" advTm="1212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E79F-1E85-4903-8E70-E2D552D2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Noun &amp; Verb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A3B73-B193-4E90-8A9E-C21C623E1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most typical </a:t>
            </a:r>
            <a:r>
              <a:rPr lang="en-GB" dirty="0">
                <a:solidFill>
                  <a:srgbClr val="FF0000"/>
                </a:solidFill>
              </a:rPr>
              <a:t>nouns</a:t>
            </a:r>
            <a:r>
              <a:rPr lang="en-GB" dirty="0"/>
              <a:t> are words like </a:t>
            </a:r>
            <a:r>
              <a:rPr lang="en-GB" i="1" dirty="0">
                <a:solidFill>
                  <a:srgbClr val="FF0000"/>
                </a:solidFill>
              </a:rPr>
              <a:t>tree</a:t>
            </a:r>
            <a:r>
              <a:rPr lang="en-GB" dirty="0"/>
              <a:t>, referring to things</a:t>
            </a:r>
          </a:p>
          <a:p>
            <a:r>
              <a:rPr lang="en-GB" dirty="0"/>
              <a:t>The most typical </a:t>
            </a:r>
            <a:r>
              <a:rPr lang="en-GB" dirty="0">
                <a:solidFill>
                  <a:srgbClr val="00B050"/>
                </a:solidFill>
              </a:rPr>
              <a:t>verbs</a:t>
            </a:r>
            <a:r>
              <a:rPr lang="en-GB" dirty="0"/>
              <a:t> are words like </a:t>
            </a:r>
            <a:r>
              <a:rPr lang="en-GB" i="1" dirty="0">
                <a:solidFill>
                  <a:srgbClr val="00B050"/>
                </a:solidFill>
              </a:rPr>
              <a:t>run</a:t>
            </a:r>
            <a:r>
              <a:rPr lang="en-GB" dirty="0"/>
              <a:t>, referring to actions</a:t>
            </a:r>
          </a:p>
          <a:p>
            <a:r>
              <a:rPr lang="en-GB" dirty="0"/>
              <a:t>In a way, when we use a </a:t>
            </a:r>
            <a:r>
              <a:rPr lang="en-GB" dirty="0">
                <a:solidFill>
                  <a:srgbClr val="FF0000"/>
                </a:solidFill>
              </a:rPr>
              <a:t>noun</a:t>
            </a:r>
            <a:r>
              <a:rPr lang="en-GB" dirty="0"/>
              <a:t> to refer to something, we’re saying that it’s more like a thing</a:t>
            </a:r>
          </a:p>
          <a:p>
            <a:r>
              <a:rPr lang="en-GB" dirty="0"/>
              <a:t>When we use a </a:t>
            </a:r>
            <a:r>
              <a:rPr lang="en-GB" dirty="0">
                <a:solidFill>
                  <a:srgbClr val="00B050"/>
                </a:solidFill>
              </a:rPr>
              <a:t>verb</a:t>
            </a:r>
            <a:r>
              <a:rPr lang="en-GB" dirty="0"/>
              <a:t> to refer to something, we’re saying that it’s more like an action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9A3CD-0F5F-4C21-B44E-7B06FCCB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624CD1-8EF7-459B-98D7-6E7265C651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1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940">
        <p:random/>
      </p:transition>
    </mc:Choice>
    <mc:Fallback xmlns="">
      <p:transition spd="slow" advTm="259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7.2|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7.8|7.8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4|9.2|2.4|9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.6|6.8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.2|7.4|7.8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8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5.1|9.6|1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3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1068</Words>
  <Application>Microsoft Office PowerPoint</Application>
  <PresentationFormat>Widescreen</PresentationFormat>
  <Paragraphs>120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Language Awareness for Key Stage 3</vt:lpstr>
      <vt:lpstr>Roadmap</vt:lpstr>
      <vt:lpstr>Noun &amp; Verb</vt:lpstr>
      <vt:lpstr>Noun &amp; Verb</vt:lpstr>
      <vt:lpstr>Noun &amp; Verb</vt:lpstr>
      <vt:lpstr>Activity</vt:lpstr>
      <vt:lpstr>Noun &amp; Verb</vt:lpstr>
      <vt:lpstr>Noun &amp; Verb</vt:lpstr>
      <vt:lpstr>Noun &amp; Verb</vt:lpstr>
      <vt:lpstr>Noun &amp; Verb</vt:lpstr>
      <vt:lpstr>Noun &amp; Verb</vt:lpstr>
      <vt:lpstr>Noun &amp; Verb</vt:lpstr>
      <vt:lpstr>Activity</vt:lpstr>
      <vt:lpstr>Noun &amp; Verb</vt:lpstr>
      <vt:lpstr>Noun &amp; Verb</vt:lpstr>
      <vt:lpstr>Language and Thought</vt:lpstr>
      <vt:lpstr>Language and Thought</vt:lpstr>
      <vt:lpstr>Language and Thought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Morgan Macleod</cp:lastModifiedBy>
  <cp:revision>108</cp:revision>
  <dcterms:created xsi:type="dcterms:W3CDTF">2020-12-01T13:59:57Z</dcterms:created>
  <dcterms:modified xsi:type="dcterms:W3CDTF">2022-02-04T13:51:23Z</dcterms:modified>
</cp:coreProperties>
</file>