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313" r:id="rId3"/>
    <p:sldId id="265" r:id="rId4"/>
    <p:sldId id="266" r:id="rId5"/>
    <p:sldId id="295" r:id="rId6"/>
    <p:sldId id="289" r:id="rId7"/>
    <p:sldId id="303" r:id="rId8"/>
    <p:sldId id="306" r:id="rId9"/>
    <p:sldId id="307" r:id="rId10"/>
    <p:sldId id="267" r:id="rId11"/>
    <p:sldId id="268" r:id="rId12"/>
    <p:sldId id="290" r:id="rId13"/>
    <p:sldId id="296" r:id="rId14"/>
    <p:sldId id="269" r:id="rId15"/>
    <p:sldId id="311" r:id="rId16"/>
    <p:sldId id="270" r:id="rId17"/>
    <p:sldId id="278" r:id="rId18"/>
    <p:sldId id="304" r:id="rId19"/>
    <p:sldId id="308" r:id="rId20"/>
    <p:sldId id="297" r:id="rId21"/>
    <p:sldId id="298" r:id="rId22"/>
    <p:sldId id="299" r:id="rId23"/>
    <p:sldId id="300" r:id="rId24"/>
    <p:sldId id="305" r:id="rId25"/>
    <p:sldId id="309" r:id="rId26"/>
    <p:sldId id="310" r:id="rId27"/>
    <p:sldId id="312" r:id="rId28"/>
    <p:sldId id="30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4000"/>
    <a:srgbClr val="FF00FF"/>
    <a:srgbClr val="FF8000"/>
    <a:srgbClr val="0000FF"/>
    <a:srgbClr val="BCB800"/>
    <a:srgbClr val="81FFBA"/>
    <a:srgbClr val="FF8080"/>
    <a:srgbClr val="F6F6FC"/>
    <a:srgbClr val="ACACE4"/>
    <a:srgbClr val="C7C7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07" d="100"/>
          <a:sy n="107" d="100"/>
        </p:scale>
        <p:origin x="3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653B3D-5CFD-4B7C-885B-79AF68FC46C2}" type="datetimeFigureOut">
              <a:rPr lang="en-GB" smtClean="0"/>
              <a:t>11/01/2025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A622BD-7C41-4219-9690-9CD615CB88E1}" type="slidenum">
              <a:rPr lang="en-GB" smtClean="0"/>
              <a:t>‹#›</a:t>
            </a:fld>
            <a:endParaRPr lang="en-GB"/>
          </a:p>
        </p:txBody>
      </p:sp>
    </p:spTree>
    <p:extLst>
      <p:ext uri="{BB962C8B-B14F-4D97-AF65-F5344CB8AC3E}">
        <p14:creationId xmlns:p14="http://schemas.microsoft.com/office/powerpoint/2010/main" val="207786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47D83-180E-4BA7-A226-C46FD0974E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7B2EF56-E1C7-4B65-8598-EA861037C0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DC8F43C-81C4-49E3-9D52-8BD6D538999A}"/>
              </a:ext>
            </a:extLst>
          </p:cNvPr>
          <p:cNvSpPr>
            <a:spLocks noGrp="1"/>
          </p:cNvSpPr>
          <p:nvPr>
            <p:ph type="dt" sz="half" idx="10"/>
          </p:nvPr>
        </p:nvSpPr>
        <p:spPr/>
        <p:txBody>
          <a:bodyPr/>
          <a:lstStyle/>
          <a:p>
            <a:fld id="{922C2DA0-5BF0-4528-83DB-925F3B01146F}" type="datetime1">
              <a:rPr lang="en-GB" smtClean="0"/>
              <a:t>11/01/2025</a:t>
            </a:fld>
            <a:endParaRPr lang="en-GB"/>
          </a:p>
        </p:txBody>
      </p:sp>
      <p:sp>
        <p:nvSpPr>
          <p:cNvPr id="5" name="Footer Placeholder 4">
            <a:extLst>
              <a:ext uri="{FF2B5EF4-FFF2-40B4-BE49-F238E27FC236}">
                <a16:creationId xmlns:a16="http://schemas.microsoft.com/office/drawing/2014/main" id="{1EEC8589-0886-44BB-8AFC-CB76EF7A85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A8B1D5-AFC3-40B3-8DB6-4CA1FC3DC9D6}"/>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2975047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B98D-B690-456E-AE2A-061835D391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C01CB3-9843-4DD5-B91C-6358A045B5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B6239D-4117-4896-AD75-67A28380D13E}"/>
              </a:ext>
            </a:extLst>
          </p:cNvPr>
          <p:cNvSpPr>
            <a:spLocks noGrp="1"/>
          </p:cNvSpPr>
          <p:nvPr>
            <p:ph type="dt" sz="half" idx="10"/>
          </p:nvPr>
        </p:nvSpPr>
        <p:spPr/>
        <p:txBody>
          <a:bodyPr/>
          <a:lstStyle/>
          <a:p>
            <a:fld id="{6B5709DE-EAD0-4DA7-A870-1C12F6C1F15B}" type="datetime1">
              <a:rPr lang="en-GB" smtClean="0"/>
              <a:t>11/01/2025</a:t>
            </a:fld>
            <a:endParaRPr lang="en-GB"/>
          </a:p>
        </p:txBody>
      </p:sp>
      <p:sp>
        <p:nvSpPr>
          <p:cNvPr id="5" name="Footer Placeholder 4">
            <a:extLst>
              <a:ext uri="{FF2B5EF4-FFF2-40B4-BE49-F238E27FC236}">
                <a16:creationId xmlns:a16="http://schemas.microsoft.com/office/drawing/2014/main" id="{E395300C-7107-4EAE-A4D1-244EA4DD01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472982-1BB4-4136-AC78-1F930FDC98FA}"/>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856473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16A7F-8786-4F53-A28F-7F48A65B91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EB4D66-5A7F-4905-B8CE-D3DC0E0C20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66317D-968A-4E7F-A778-0EA4328A3274}"/>
              </a:ext>
            </a:extLst>
          </p:cNvPr>
          <p:cNvSpPr>
            <a:spLocks noGrp="1"/>
          </p:cNvSpPr>
          <p:nvPr>
            <p:ph type="dt" sz="half" idx="10"/>
          </p:nvPr>
        </p:nvSpPr>
        <p:spPr/>
        <p:txBody>
          <a:bodyPr/>
          <a:lstStyle/>
          <a:p>
            <a:fld id="{F099D630-B74A-4B2B-9203-D8421A484752}" type="datetime1">
              <a:rPr lang="en-GB" smtClean="0"/>
              <a:t>11/01/2025</a:t>
            </a:fld>
            <a:endParaRPr lang="en-GB"/>
          </a:p>
        </p:txBody>
      </p:sp>
      <p:sp>
        <p:nvSpPr>
          <p:cNvPr id="5" name="Footer Placeholder 4">
            <a:extLst>
              <a:ext uri="{FF2B5EF4-FFF2-40B4-BE49-F238E27FC236}">
                <a16:creationId xmlns:a16="http://schemas.microsoft.com/office/drawing/2014/main" id="{A2E1C0FD-2EE1-4D8D-A404-53B05139B1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333455-891A-416C-9DF4-857301DA80A0}"/>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3127186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C0B1-EB1A-4975-8C36-FD01E931C4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1CE1A3-58AA-43E5-B66C-1898DC4034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43836E-2189-42EB-B02E-72E51524DE28}"/>
              </a:ext>
            </a:extLst>
          </p:cNvPr>
          <p:cNvSpPr>
            <a:spLocks noGrp="1"/>
          </p:cNvSpPr>
          <p:nvPr>
            <p:ph type="dt" sz="half" idx="10"/>
          </p:nvPr>
        </p:nvSpPr>
        <p:spPr/>
        <p:txBody>
          <a:bodyPr/>
          <a:lstStyle/>
          <a:p>
            <a:fld id="{388357F8-DD49-41CC-8EC1-E8BF418DC2BA}" type="datetime1">
              <a:rPr lang="en-GB" smtClean="0"/>
              <a:t>11/01/2025</a:t>
            </a:fld>
            <a:endParaRPr lang="en-GB"/>
          </a:p>
        </p:txBody>
      </p:sp>
      <p:sp>
        <p:nvSpPr>
          <p:cNvPr id="5" name="Footer Placeholder 4">
            <a:extLst>
              <a:ext uri="{FF2B5EF4-FFF2-40B4-BE49-F238E27FC236}">
                <a16:creationId xmlns:a16="http://schemas.microsoft.com/office/drawing/2014/main" id="{D956D0B5-A683-4B92-B393-4FB9967AAC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0B508A-69A1-4913-A7C7-AA4A62AFE890}"/>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161621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9360D-D686-496C-AFBD-D75421B1CD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0D10D9-D880-413C-9D3F-F699826BB7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E4445C-2FB0-482E-9E93-8ED27D9CBB85}"/>
              </a:ext>
            </a:extLst>
          </p:cNvPr>
          <p:cNvSpPr>
            <a:spLocks noGrp="1"/>
          </p:cNvSpPr>
          <p:nvPr>
            <p:ph type="dt" sz="half" idx="10"/>
          </p:nvPr>
        </p:nvSpPr>
        <p:spPr/>
        <p:txBody>
          <a:bodyPr/>
          <a:lstStyle/>
          <a:p>
            <a:fld id="{A4D7C16E-95D9-44C8-AA73-5EEA6587E4EF}" type="datetime1">
              <a:rPr lang="en-GB" smtClean="0"/>
              <a:t>11/01/2025</a:t>
            </a:fld>
            <a:endParaRPr lang="en-GB"/>
          </a:p>
        </p:txBody>
      </p:sp>
      <p:sp>
        <p:nvSpPr>
          <p:cNvPr id="5" name="Footer Placeholder 4">
            <a:extLst>
              <a:ext uri="{FF2B5EF4-FFF2-40B4-BE49-F238E27FC236}">
                <a16:creationId xmlns:a16="http://schemas.microsoft.com/office/drawing/2014/main" id="{99BC6E69-434E-4B13-837A-AD81D0BBA2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613131-18A9-4045-9570-1860532D9CEE}"/>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2600925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9E4F5-AEEE-4EE7-B044-75297AFB8C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D2F3DF-4FF6-4A60-BD31-954901A504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E90410-6933-4443-AD57-BABF4D5FED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9467AA6-1279-4199-A368-572B48467D1A}"/>
              </a:ext>
            </a:extLst>
          </p:cNvPr>
          <p:cNvSpPr>
            <a:spLocks noGrp="1"/>
          </p:cNvSpPr>
          <p:nvPr>
            <p:ph type="dt" sz="half" idx="10"/>
          </p:nvPr>
        </p:nvSpPr>
        <p:spPr/>
        <p:txBody>
          <a:bodyPr/>
          <a:lstStyle/>
          <a:p>
            <a:fld id="{696EE1B4-3CB7-4584-AF71-9AEAD9552E1A}" type="datetime1">
              <a:rPr lang="en-GB" smtClean="0"/>
              <a:t>11/01/2025</a:t>
            </a:fld>
            <a:endParaRPr lang="en-GB"/>
          </a:p>
        </p:txBody>
      </p:sp>
      <p:sp>
        <p:nvSpPr>
          <p:cNvPr id="6" name="Footer Placeholder 5">
            <a:extLst>
              <a:ext uri="{FF2B5EF4-FFF2-40B4-BE49-F238E27FC236}">
                <a16:creationId xmlns:a16="http://schemas.microsoft.com/office/drawing/2014/main" id="{4CC51E57-7D6F-4600-9C16-3241146956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7FF197-C6E5-4091-BF31-B5E47F2483AC}"/>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406159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0783-943D-43A1-8E66-49F312A04C0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CAD6EBD-210E-4C9B-9895-5E254309D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E2AB77-B906-4CBC-BE1F-192BF963F8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F06E434-B7BB-4EFE-BFCF-3F9A38A9B2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5C4CF2-7DDF-4ABA-A367-4708E4FEEF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3E5AF7D-9A7C-4ABE-AC7B-EC3DA10164EA}"/>
              </a:ext>
            </a:extLst>
          </p:cNvPr>
          <p:cNvSpPr>
            <a:spLocks noGrp="1"/>
          </p:cNvSpPr>
          <p:nvPr>
            <p:ph type="dt" sz="half" idx="10"/>
          </p:nvPr>
        </p:nvSpPr>
        <p:spPr/>
        <p:txBody>
          <a:bodyPr/>
          <a:lstStyle/>
          <a:p>
            <a:fld id="{363ADBB5-D806-4FFF-92B2-91407582A0A7}" type="datetime1">
              <a:rPr lang="en-GB" smtClean="0"/>
              <a:t>11/01/2025</a:t>
            </a:fld>
            <a:endParaRPr lang="en-GB"/>
          </a:p>
        </p:txBody>
      </p:sp>
      <p:sp>
        <p:nvSpPr>
          <p:cNvPr id="8" name="Footer Placeholder 7">
            <a:extLst>
              <a:ext uri="{FF2B5EF4-FFF2-40B4-BE49-F238E27FC236}">
                <a16:creationId xmlns:a16="http://schemas.microsoft.com/office/drawing/2014/main" id="{128DE21E-66D0-48EB-B361-4978B395A42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B4BB0D-4CD3-4ABA-AD4D-90BF9DFF20D4}"/>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697235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659D8-C5D9-4893-A283-12CFF38A30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37756F-97D1-4161-B598-DF70BCB8C605}"/>
              </a:ext>
            </a:extLst>
          </p:cNvPr>
          <p:cNvSpPr>
            <a:spLocks noGrp="1"/>
          </p:cNvSpPr>
          <p:nvPr>
            <p:ph type="dt" sz="half" idx="10"/>
          </p:nvPr>
        </p:nvSpPr>
        <p:spPr/>
        <p:txBody>
          <a:bodyPr/>
          <a:lstStyle/>
          <a:p>
            <a:fld id="{0B6866B3-FD58-4D80-83F4-B2138F120494}" type="datetime1">
              <a:rPr lang="en-GB" smtClean="0"/>
              <a:t>11/01/2025</a:t>
            </a:fld>
            <a:endParaRPr lang="en-GB"/>
          </a:p>
        </p:txBody>
      </p:sp>
      <p:sp>
        <p:nvSpPr>
          <p:cNvPr id="4" name="Footer Placeholder 3">
            <a:extLst>
              <a:ext uri="{FF2B5EF4-FFF2-40B4-BE49-F238E27FC236}">
                <a16:creationId xmlns:a16="http://schemas.microsoft.com/office/drawing/2014/main" id="{84EE312A-47AF-4E8D-84CA-12E9E2BBB8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320FCC2-9A24-428B-B867-26ED9B9A2BBE}"/>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262900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F7DB8D-332A-4FB8-8C30-07ACD3D9175D}"/>
              </a:ext>
            </a:extLst>
          </p:cNvPr>
          <p:cNvSpPr>
            <a:spLocks noGrp="1"/>
          </p:cNvSpPr>
          <p:nvPr>
            <p:ph type="dt" sz="half" idx="10"/>
          </p:nvPr>
        </p:nvSpPr>
        <p:spPr/>
        <p:txBody>
          <a:bodyPr/>
          <a:lstStyle/>
          <a:p>
            <a:fld id="{9DB68B42-C8D3-46F4-AF1C-0243F1041573}" type="datetime1">
              <a:rPr lang="en-GB" smtClean="0"/>
              <a:t>11/01/2025</a:t>
            </a:fld>
            <a:endParaRPr lang="en-GB"/>
          </a:p>
        </p:txBody>
      </p:sp>
      <p:sp>
        <p:nvSpPr>
          <p:cNvPr id="3" name="Footer Placeholder 2">
            <a:extLst>
              <a:ext uri="{FF2B5EF4-FFF2-40B4-BE49-F238E27FC236}">
                <a16:creationId xmlns:a16="http://schemas.microsoft.com/office/drawing/2014/main" id="{66BC2145-C5A2-41F5-8640-6F8C409AB2E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3B69E2-DCF9-4098-9305-72AF1C0900FB}"/>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76849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5A9AB-4039-4D5F-9943-BA4F6F8093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2656565-1DEA-4FEE-A926-0441EA0569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104D6E-B908-4668-8680-56FB0ABB97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19AC7F-2F3A-4DD3-A02F-94E3EA20D202}"/>
              </a:ext>
            </a:extLst>
          </p:cNvPr>
          <p:cNvSpPr>
            <a:spLocks noGrp="1"/>
          </p:cNvSpPr>
          <p:nvPr>
            <p:ph type="dt" sz="half" idx="10"/>
          </p:nvPr>
        </p:nvSpPr>
        <p:spPr/>
        <p:txBody>
          <a:bodyPr/>
          <a:lstStyle/>
          <a:p>
            <a:fld id="{7E987CEA-34FB-426B-B7AA-1155C3A25B7D}" type="datetime1">
              <a:rPr lang="en-GB" smtClean="0"/>
              <a:t>11/01/2025</a:t>
            </a:fld>
            <a:endParaRPr lang="en-GB"/>
          </a:p>
        </p:txBody>
      </p:sp>
      <p:sp>
        <p:nvSpPr>
          <p:cNvPr id="6" name="Footer Placeholder 5">
            <a:extLst>
              <a:ext uri="{FF2B5EF4-FFF2-40B4-BE49-F238E27FC236}">
                <a16:creationId xmlns:a16="http://schemas.microsoft.com/office/drawing/2014/main" id="{1C673327-101D-4E3D-9835-05EE1BD834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AA6385-99B1-4CDA-BE14-B6F15BD9A1D5}"/>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103063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78296-5110-48C1-AE2B-10B10E3EE2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62A577-88BF-455F-8DE8-3374E7DA33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07DD13E-B094-4823-B0C8-245A457FB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85A87-12AC-45E3-B646-932A6D65F11C}"/>
              </a:ext>
            </a:extLst>
          </p:cNvPr>
          <p:cNvSpPr>
            <a:spLocks noGrp="1"/>
          </p:cNvSpPr>
          <p:nvPr>
            <p:ph type="dt" sz="half" idx="10"/>
          </p:nvPr>
        </p:nvSpPr>
        <p:spPr/>
        <p:txBody>
          <a:bodyPr/>
          <a:lstStyle/>
          <a:p>
            <a:fld id="{85F1FAA7-0BD7-42E4-A6C0-7591D6899F22}" type="datetime1">
              <a:rPr lang="en-GB" smtClean="0"/>
              <a:t>11/01/2025</a:t>
            </a:fld>
            <a:endParaRPr lang="en-GB"/>
          </a:p>
        </p:txBody>
      </p:sp>
      <p:sp>
        <p:nvSpPr>
          <p:cNvPr id="6" name="Footer Placeholder 5">
            <a:extLst>
              <a:ext uri="{FF2B5EF4-FFF2-40B4-BE49-F238E27FC236}">
                <a16:creationId xmlns:a16="http://schemas.microsoft.com/office/drawing/2014/main" id="{8A889CD6-2EA0-4FC8-A802-DA391FAFDC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A6A8FE-07C4-41A2-A3CD-F155875485D8}"/>
              </a:ext>
            </a:extLst>
          </p:cNvPr>
          <p:cNvSpPr>
            <a:spLocks noGrp="1"/>
          </p:cNvSpPr>
          <p:nvPr>
            <p:ph type="sldNum" sz="quarter" idx="12"/>
          </p:nvPr>
        </p:nvSpPr>
        <p:spPr/>
        <p:txBody>
          <a:bodyPr/>
          <a:lstStyle/>
          <a:p>
            <a:fld id="{9960E1B9-AAC5-487E-8B5E-D8D93827E7BF}" type="slidenum">
              <a:rPr lang="en-GB" smtClean="0"/>
              <a:t>‹#›</a:t>
            </a:fld>
            <a:endParaRPr lang="en-GB"/>
          </a:p>
        </p:txBody>
      </p:sp>
    </p:spTree>
    <p:extLst>
      <p:ext uri="{BB962C8B-B14F-4D97-AF65-F5344CB8AC3E}">
        <p14:creationId xmlns:p14="http://schemas.microsoft.com/office/powerpoint/2010/main" val="11005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6F6FC"/>
            </a:gs>
            <a:gs pos="74000">
              <a:srgbClr val="ACACE4"/>
            </a:gs>
            <a:gs pos="83000">
              <a:srgbClr val="ACACE4"/>
            </a:gs>
            <a:gs pos="100000">
              <a:srgbClr val="C7C7ED"/>
            </a:gs>
          </a:gsLst>
          <a:lin ang="27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B22C4E-AE50-42E9-9228-E22ACB09D6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3EE353-7DE0-4C10-8E4F-E73832FFDD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9DBA40-92EF-4202-8CF4-3D7FF118D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AAE4C-8F57-4F6B-991F-F1B0861DCC28}" type="datetime1">
              <a:rPr lang="en-GB" smtClean="0"/>
              <a:t>11/01/2025</a:t>
            </a:fld>
            <a:endParaRPr lang="en-GB"/>
          </a:p>
        </p:txBody>
      </p:sp>
      <p:sp>
        <p:nvSpPr>
          <p:cNvPr id="5" name="Footer Placeholder 4">
            <a:extLst>
              <a:ext uri="{FF2B5EF4-FFF2-40B4-BE49-F238E27FC236}">
                <a16:creationId xmlns:a16="http://schemas.microsoft.com/office/drawing/2014/main" id="{0A642811-5ECC-49DE-98B7-57DCDD729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EE8692B-A532-420E-BCAF-3D393EE53D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9960E1B9-AAC5-487E-8B5E-D8D93827E7BF}" type="slidenum">
              <a:rPr lang="en-GB" smtClean="0"/>
              <a:pPr/>
              <a:t>‹#›</a:t>
            </a:fld>
            <a:endParaRPr lang="en-GB" dirty="0"/>
          </a:p>
        </p:txBody>
      </p:sp>
    </p:spTree>
    <p:extLst>
      <p:ext uri="{BB962C8B-B14F-4D97-AF65-F5344CB8AC3E}">
        <p14:creationId xmlns:p14="http://schemas.microsoft.com/office/powerpoint/2010/main" val="3226932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3D229-E930-40D8-B95D-EDD2DC0FC2CF}"/>
              </a:ext>
            </a:extLst>
          </p:cNvPr>
          <p:cNvSpPr>
            <a:spLocks noGrp="1"/>
          </p:cNvSpPr>
          <p:nvPr>
            <p:ph type="ctrTitle"/>
          </p:nvPr>
        </p:nvSpPr>
        <p:spPr/>
        <p:txBody>
          <a:bodyPr/>
          <a:lstStyle/>
          <a:p>
            <a:r>
              <a:rPr lang="en-GB" dirty="0"/>
              <a:t>Language Awareness for Key Stage 3</a:t>
            </a:r>
          </a:p>
        </p:txBody>
      </p:sp>
      <p:sp>
        <p:nvSpPr>
          <p:cNvPr id="3" name="Subtitle 2">
            <a:extLst>
              <a:ext uri="{FF2B5EF4-FFF2-40B4-BE49-F238E27FC236}">
                <a16:creationId xmlns:a16="http://schemas.microsoft.com/office/drawing/2014/main" id="{56CF689B-8D89-4369-9A43-1C5D2874E731}"/>
              </a:ext>
            </a:extLst>
          </p:cNvPr>
          <p:cNvSpPr>
            <a:spLocks noGrp="1"/>
          </p:cNvSpPr>
          <p:nvPr>
            <p:ph type="subTitle" idx="1"/>
          </p:nvPr>
        </p:nvSpPr>
        <p:spPr/>
        <p:txBody>
          <a:bodyPr>
            <a:normAutofit/>
          </a:bodyPr>
          <a:lstStyle/>
          <a:p>
            <a:r>
              <a:rPr lang="en-GB" sz="4000" dirty="0"/>
              <a:t>5: Parts of Speech — Part II</a:t>
            </a:r>
          </a:p>
        </p:txBody>
      </p:sp>
      <p:pic>
        <p:nvPicPr>
          <p:cNvPr id="5" name="Picture 4" descr="Ulster University">
            <a:extLst>
              <a:ext uri="{FF2B5EF4-FFF2-40B4-BE49-F238E27FC236}">
                <a16:creationId xmlns:a16="http://schemas.microsoft.com/office/drawing/2014/main" id="{84B66651-4E74-48D1-92BB-B3F1E139575F}"/>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0530" y="5043798"/>
            <a:ext cx="1974941" cy="1383678"/>
          </a:xfrm>
          <a:prstGeom prst="rect">
            <a:avLst/>
          </a:prstGeom>
        </p:spPr>
      </p:pic>
      <p:pic>
        <p:nvPicPr>
          <p:cNvPr id="7" name="Picture 6" descr="A picture containing logo&#10;&#10;Description automatically generated">
            <a:extLst>
              <a:ext uri="{FF2B5EF4-FFF2-40B4-BE49-F238E27FC236}">
                <a16:creationId xmlns:a16="http://schemas.microsoft.com/office/drawing/2014/main" id="{7E24F074-F508-4D31-8113-F577490F87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1742" y="5259387"/>
            <a:ext cx="3744516" cy="952500"/>
          </a:xfrm>
          <a:prstGeom prst="rect">
            <a:avLst/>
          </a:prstGeom>
        </p:spPr>
      </p:pic>
      <p:sp>
        <p:nvSpPr>
          <p:cNvPr id="4" name="Slide Number Placeholder 3">
            <a:extLst>
              <a:ext uri="{FF2B5EF4-FFF2-40B4-BE49-F238E27FC236}">
                <a16:creationId xmlns:a16="http://schemas.microsoft.com/office/drawing/2014/main" id="{F392E81E-B772-4699-BCF2-901FA823D4D5}"/>
              </a:ext>
            </a:extLst>
          </p:cNvPr>
          <p:cNvSpPr>
            <a:spLocks noGrp="1"/>
          </p:cNvSpPr>
          <p:nvPr>
            <p:ph type="sldNum" sz="quarter" idx="12"/>
          </p:nvPr>
        </p:nvSpPr>
        <p:spPr/>
        <p:txBody>
          <a:bodyPr/>
          <a:lstStyle/>
          <a:p>
            <a:fld id="{9960E1B9-AAC5-487E-8B5E-D8D93827E7BF}" type="slidenum">
              <a:rPr lang="en-GB" smtClean="0"/>
              <a:t>1</a:t>
            </a:fld>
            <a:endParaRPr lang="en-GB"/>
          </a:p>
        </p:txBody>
      </p:sp>
    </p:spTree>
    <p:extLst>
      <p:ext uri="{BB962C8B-B14F-4D97-AF65-F5344CB8AC3E}">
        <p14:creationId xmlns:p14="http://schemas.microsoft.com/office/powerpoint/2010/main" val="189004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70EA4-AD6A-4906-A4A8-B44F4A6F43D4}"/>
              </a:ext>
            </a:extLst>
          </p:cNvPr>
          <p:cNvSpPr>
            <a:spLocks noGrp="1"/>
          </p:cNvSpPr>
          <p:nvPr>
            <p:ph type="title"/>
          </p:nvPr>
        </p:nvSpPr>
        <p:spPr/>
        <p:txBody>
          <a:bodyPr/>
          <a:lstStyle/>
          <a:p>
            <a:r>
              <a:rPr lang="en-GB" dirty="0"/>
              <a:t>Adjectives</a:t>
            </a:r>
          </a:p>
        </p:txBody>
      </p:sp>
      <p:sp>
        <p:nvSpPr>
          <p:cNvPr id="3" name="Content Placeholder 2">
            <a:extLst>
              <a:ext uri="{FF2B5EF4-FFF2-40B4-BE49-F238E27FC236}">
                <a16:creationId xmlns:a16="http://schemas.microsoft.com/office/drawing/2014/main" id="{AD758DA6-C232-4900-9954-B06FF9BA5EB6}"/>
              </a:ext>
            </a:extLst>
          </p:cNvPr>
          <p:cNvSpPr>
            <a:spLocks noGrp="1"/>
          </p:cNvSpPr>
          <p:nvPr>
            <p:ph idx="1"/>
          </p:nvPr>
        </p:nvSpPr>
        <p:spPr/>
        <p:txBody>
          <a:bodyPr/>
          <a:lstStyle/>
          <a:p>
            <a:r>
              <a:rPr lang="en-GB" dirty="0"/>
              <a:t>​</a:t>
            </a:r>
            <a:r>
              <a:rPr lang="en-GB" dirty="0">
                <a:solidFill>
                  <a:srgbClr val="0000FF"/>
                </a:solidFill>
              </a:rPr>
              <a:t>Adjectives</a:t>
            </a:r>
            <a:r>
              <a:rPr lang="en-GB" dirty="0"/>
              <a:t> are another part of speech</a:t>
            </a:r>
          </a:p>
          <a:p>
            <a:r>
              <a:rPr lang="en-GB" dirty="0"/>
              <a:t>​</a:t>
            </a:r>
            <a:r>
              <a:rPr lang="en-GB" dirty="0">
                <a:solidFill>
                  <a:srgbClr val="0000FF"/>
                </a:solidFill>
              </a:rPr>
              <a:t>Adjectives</a:t>
            </a:r>
            <a:r>
              <a:rPr lang="en-GB" dirty="0"/>
              <a:t> modify </a:t>
            </a:r>
            <a:r>
              <a:rPr lang="en-GB" dirty="0">
                <a:solidFill>
                  <a:srgbClr val="FF0000"/>
                </a:solidFill>
              </a:rPr>
              <a:t>nouns</a:t>
            </a:r>
            <a:r>
              <a:rPr lang="en-GB" dirty="0"/>
              <a:t> and </a:t>
            </a:r>
            <a:r>
              <a:rPr lang="en-GB" dirty="0">
                <a:solidFill>
                  <a:srgbClr val="FF8000"/>
                </a:solidFill>
              </a:rPr>
              <a:t>pronouns</a:t>
            </a:r>
          </a:p>
          <a:p>
            <a:pPr marL="514350" indent="-514350">
              <a:buFont typeface="+mj-lt"/>
              <a:buAutoNum type="arabicPeriod" startAt="5"/>
            </a:pPr>
            <a:r>
              <a:rPr lang="en-GB" dirty="0"/>
              <a:t>A </a:t>
            </a:r>
            <a:r>
              <a:rPr lang="en-GB" u="sng" dirty="0">
                <a:solidFill>
                  <a:srgbClr val="0000FF"/>
                </a:solidFill>
              </a:rPr>
              <a:t>tall</a:t>
            </a:r>
            <a:r>
              <a:rPr lang="en-GB" dirty="0"/>
              <a:t> </a:t>
            </a:r>
            <a:r>
              <a:rPr lang="en-GB" dirty="0">
                <a:solidFill>
                  <a:srgbClr val="FF0000"/>
                </a:solidFill>
              </a:rPr>
              <a:t>tree</a:t>
            </a:r>
          </a:p>
          <a:p>
            <a:pPr marL="514350" indent="-514350">
              <a:buFont typeface="+mj-lt"/>
              <a:buAutoNum type="arabicPeriod" startAt="5"/>
            </a:pPr>
            <a:r>
              <a:rPr lang="en-GB" dirty="0"/>
              <a:t>A </a:t>
            </a:r>
            <a:r>
              <a:rPr lang="en-GB" u="sng" dirty="0">
                <a:solidFill>
                  <a:srgbClr val="0000FF"/>
                </a:solidFill>
              </a:rPr>
              <a:t>fast</a:t>
            </a:r>
            <a:r>
              <a:rPr lang="en-GB" dirty="0"/>
              <a:t> </a:t>
            </a:r>
            <a:r>
              <a:rPr lang="en-GB" dirty="0">
                <a:solidFill>
                  <a:srgbClr val="FF0000"/>
                </a:solidFill>
              </a:rPr>
              <a:t>bike</a:t>
            </a:r>
          </a:p>
          <a:p>
            <a:pPr marL="514350" indent="-514350">
              <a:buFont typeface="+mj-lt"/>
              <a:buAutoNum type="arabicPeriod" startAt="5"/>
            </a:pPr>
            <a:r>
              <a:rPr lang="en-GB" dirty="0"/>
              <a:t>​</a:t>
            </a:r>
            <a:r>
              <a:rPr lang="en-GB" u="sng" dirty="0">
                <a:solidFill>
                  <a:srgbClr val="0000FF"/>
                </a:solidFill>
              </a:rPr>
              <a:t>Poor</a:t>
            </a:r>
            <a:r>
              <a:rPr lang="en-GB" dirty="0"/>
              <a:t> </a:t>
            </a:r>
            <a:r>
              <a:rPr lang="en-GB" dirty="0">
                <a:solidFill>
                  <a:srgbClr val="FF8000"/>
                </a:solidFill>
              </a:rPr>
              <a:t>you</a:t>
            </a:r>
            <a:r>
              <a:rPr lang="en-GB" dirty="0"/>
              <a:t>!</a:t>
            </a:r>
          </a:p>
        </p:txBody>
      </p:sp>
      <p:sp>
        <p:nvSpPr>
          <p:cNvPr id="4" name="Slide Number Placeholder 3">
            <a:extLst>
              <a:ext uri="{FF2B5EF4-FFF2-40B4-BE49-F238E27FC236}">
                <a16:creationId xmlns:a16="http://schemas.microsoft.com/office/drawing/2014/main" id="{076D7A2E-7A27-4813-8CF2-42EAF151FB01}"/>
              </a:ext>
            </a:extLst>
          </p:cNvPr>
          <p:cNvSpPr>
            <a:spLocks noGrp="1"/>
          </p:cNvSpPr>
          <p:nvPr>
            <p:ph type="sldNum" sz="quarter" idx="12"/>
          </p:nvPr>
        </p:nvSpPr>
        <p:spPr/>
        <p:txBody>
          <a:bodyPr/>
          <a:lstStyle/>
          <a:p>
            <a:fld id="{9960E1B9-AAC5-487E-8B5E-D8D93827E7BF}" type="slidenum">
              <a:rPr lang="en-GB" smtClean="0"/>
              <a:t>10</a:t>
            </a:fld>
            <a:endParaRPr lang="en-GB"/>
          </a:p>
        </p:txBody>
      </p:sp>
    </p:spTree>
    <p:custDataLst>
      <p:tags r:id="rId1"/>
    </p:custDataLst>
    <p:extLst>
      <p:ext uri="{BB962C8B-B14F-4D97-AF65-F5344CB8AC3E}">
        <p14:creationId xmlns:p14="http://schemas.microsoft.com/office/powerpoint/2010/main" val="202040196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anim calcmode="lin" valueType="num">
                                      <p:cBhvr>
                                        <p:cTn id="1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80">
                                          <p:stCondLst>
                                            <p:cond delay="0"/>
                                          </p:stCondLst>
                                        </p:cTn>
                                        <p:tgtEl>
                                          <p:spTgt spid="3">
                                            <p:txEl>
                                              <p:pRg st="2" end="2"/>
                                            </p:txEl>
                                          </p:spTgt>
                                        </p:tgtEl>
                                      </p:cBhvr>
                                    </p:animEffect>
                                    <p:anim calcmode="lin" valueType="num">
                                      <p:cBhvr>
                                        <p:cTn id="1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xEl>
                                              <p:pRg st="2" end="2"/>
                                            </p:txEl>
                                          </p:spTgt>
                                        </p:tgtEl>
                                      </p:cBhvr>
                                      <p:to x="100000" y="60000"/>
                                    </p:animScale>
                                    <p:animScale>
                                      <p:cBhvr>
                                        <p:cTn id="25" dur="166" decel="50000">
                                          <p:stCondLst>
                                            <p:cond delay="676"/>
                                          </p:stCondLst>
                                        </p:cTn>
                                        <p:tgtEl>
                                          <p:spTgt spid="3">
                                            <p:txEl>
                                              <p:pRg st="2" end="2"/>
                                            </p:txEl>
                                          </p:spTgt>
                                        </p:tgtEl>
                                      </p:cBhvr>
                                      <p:to x="100000" y="100000"/>
                                    </p:animScale>
                                    <p:animScale>
                                      <p:cBhvr>
                                        <p:cTn id="26" dur="26">
                                          <p:stCondLst>
                                            <p:cond delay="1312"/>
                                          </p:stCondLst>
                                        </p:cTn>
                                        <p:tgtEl>
                                          <p:spTgt spid="3">
                                            <p:txEl>
                                              <p:pRg st="2" end="2"/>
                                            </p:txEl>
                                          </p:spTgt>
                                        </p:tgtEl>
                                      </p:cBhvr>
                                      <p:to x="100000" y="80000"/>
                                    </p:animScale>
                                    <p:animScale>
                                      <p:cBhvr>
                                        <p:cTn id="27" dur="166" decel="50000">
                                          <p:stCondLst>
                                            <p:cond delay="1338"/>
                                          </p:stCondLst>
                                        </p:cTn>
                                        <p:tgtEl>
                                          <p:spTgt spid="3">
                                            <p:txEl>
                                              <p:pRg st="2" end="2"/>
                                            </p:txEl>
                                          </p:spTgt>
                                        </p:tgtEl>
                                      </p:cBhvr>
                                      <p:to x="100000" y="100000"/>
                                    </p:animScale>
                                    <p:animScale>
                                      <p:cBhvr>
                                        <p:cTn id="28" dur="26">
                                          <p:stCondLst>
                                            <p:cond delay="1642"/>
                                          </p:stCondLst>
                                        </p:cTn>
                                        <p:tgtEl>
                                          <p:spTgt spid="3">
                                            <p:txEl>
                                              <p:pRg st="2" end="2"/>
                                            </p:txEl>
                                          </p:spTgt>
                                        </p:tgtEl>
                                      </p:cBhvr>
                                      <p:to x="100000" y="90000"/>
                                    </p:animScale>
                                    <p:animScale>
                                      <p:cBhvr>
                                        <p:cTn id="29" dur="166" decel="50000">
                                          <p:stCondLst>
                                            <p:cond delay="1668"/>
                                          </p:stCondLst>
                                        </p:cTn>
                                        <p:tgtEl>
                                          <p:spTgt spid="3">
                                            <p:txEl>
                                              <p:pRg st="2" end="2"/>
                                            </p:txEl>
                                          </p:spTgt>
                                        </p:tgtEl>
                                      </p:cBhvr>
                                      <p:to x="100000" y="100000"/>
                                    </p:animScale>
                                    <p:animScale>
                                      <p:cBhvr>
                                        <p:cTn id="30" dur="26">
                                          <p:stCondLst>
                                            <p:cond delay="1808"/>
                                          </p:stCondLst>
                                        </p:cTn>
                                        <p:tgtEl>
                                          <p:spTgt spid="3">
                                            <p:txEl>
                                              <p:pRg st="2" end="2"/>
                                            </p:txEl>
                                          </p:spTgt>
                                        </p:tgtEl>
                                      </p:cBhvr>
                                      <p:to x="100000" y="95000"/>
                                    </p:animScale>
                                    <p:animScale>
                                      <p:cBhvr>
                                        <p:cTn id="31" dur="166" decel="50000">
                                          <p:stCondLst>
                                            <p:cond delay="1834"/>
                                          </p:stCondLst>
                                        </p:cTn>
                                        <p:tgtEl>
                                          <p:spTgt spid="3">
                                            <p:txEl>
                                              <p:pRg st="2" end="2"/>
                                            </p:txEl>
                                          </p:spTgt>
                                        </p:tgtEl>
                                      </p:cBhvr>
                                      <p:to x="100000" y="100000"/>
                                    </p:animScale>
                                  </p:childTnLst>
                                </p:cTn>
                              </p:par>
                              <p:par>
                                <p:cTn id="32" presetID="26"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down)">
                                      <p:cBhvr>
                                        <p:cTn id="34" dur="580">
                                          <p:stCondLst>
                                            <p:cond delay="0"/>
                                          </p:stCondLst>
                                        </p:cTn>
                                        <p:tgtEl>
                                          <p:spTgt spid="3">
                                            <p:txEl>
                                              <p:pRg st="3" end="3"/>
                                            </p:txEl>
                                          </p:spTgt>
                                        </p:tgtEl>
                                      </p:cBhvr>
                                    </p:animEffect>
                                    <p:anim calcmode="lin" valueType="num">
                                      <p:cBhvr>
                                        <p:cTn id="3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0" dur="26">
                                          <p:stCondLst>
                                            <p:cond delay="650"/>
                                          </p:stCondLst>
                                        </p:cTn>
                                        <p:tgtEl>
                                          <p:spTgt spid="3">
                                            <p:txEl>
                                              <p:pRg st="3" end="3"/>
                                            </p:txEl>
                                          </p:spTgt>
                                        </p:tgtEl>
                                      </p:cBhvr>
                                      <p:to x="100000" y="60000"/>
                                    </p:animScale>
                                    <p:animScale>
                                      <p:cBhvr>
                                        <p:cTn id="41" dur="166" decel="50000">
                                          <p:stCondLst>
                                            <p:cond delay="676"/>
                                          </p:stCondLst>
                                        </p:cTn>
                                        <p:tgtEl>
                                          <p:spTgt spid="3">
                                            <p:txEl>
                                              <p:pRg st="3" end="3"/>
                                            </p:txEl>
                                          </p:spTgt>
                                        </p:tgtEl>
                                      </p:cBhvr>
                                      <p:to x="100000" y="100000"/>
                                    </p:animScale>
                                    <p:animScale>
                                      <p:cBhvr>
                                        <p:cTn id="42" dur="26">
                                          <p:stCondLst>
                                            <p:cond delay="1312"/>
                                          </p:stCondLst>
                                        </p:cTn>
                                        <p:tgtEl>
                                          <p:spTgt spid="3">
                                            <p:txEl>
                                              <p:pRg st="3" end="3"/>
                                            </p:txEl>
                                          </p:spTgt>
                                        </p:tgtEl>
                                      </p:cBhvr>
                                      <p:to x="100000" y="80000"/>
                                    </p:animScale>
                                    <p:animScale>
                                      <p:cBhvr>
                                        <p:cTn id="43" dur="166" decel="50000">
                                          <p:stCondLst>
                                            <p:cond delay="1338"/>
                                          </p:stCondLst>
                                        </p:cTn>
                                        <p:tgtEl>
                                          <p:spTgt spid="3">
                                            <p:txEl>
                                              <p:pRg st="3" end="3"/>
                                            </p:txEl>
                                          </p:spTgt>
                                        </p:tgtEl>
                                      </p:cBhvr>
                                      <p:to x="100000" y="100000"/>
                                    </p:animScale>
                                    <p:animScale>
                                      <p:cBhvr>
                                        <p:cTn id="44" dur="26">
                                          <p:stCondLst>
                                            <p:cond delay="1642"/>
                                          </p:stCondLst>
                                        </p:cTn>
                                        <p:tgtEl>
                                          <p:spTgt spid="3">
                                            <p:txEl>
                                              <p:pRg st="3" end="3"/>
                                            </p:txEl>
                                          </p:spTgt>
                                        </p:tgtEl>
                                      </p:cBhvr>
                                      <p:to x="100000" y="90000"/>
                                    </p:animScale>
                                    <p:animScale>
                                      <p:cBhvr>
                                        <p:cTn id="45" dur="166" decel="50000">
                                          <p:stCondLst>
                                            <p:cond delay="1668"/>
                                          </p:stCondLst>
                                        </p:cTn>
                                        <p:tgtEl>
                                          <p:spTgt spid="3">
                                            <p:txEl>
                                              <p:pRg st="3" end="3"/>
                                            </p:txEl>
                                          </p:spTgt>
                                        </p:tgtEl>
                                      </p:cBhvr>
                                      <p:to x="100000" y="100000"/>
                                    </p:animScale>
                                    <p:animScale>
                                      <p:cBhvr>
                                        <p:cTn id="46" dur="26">
                                          <p:stCondLst>
                                            <p:cond delay="1808"/>
                                          </p:stCondLst>
                                        </p:cTn>
                                        <p:tgtEl>
                                          <p:spTgt spid="3">
                                            <p:txEl>
                                              <p:pRg st="3" end="3"/>
                                            </p:txEl>
                                          </p:spTgt>
                                        </p:tgtEl>
                                      </p:cBhvr>
                                      <p:to x="100000" y="95000"/>
                                    </p:animScale>
                                    <p:animScale>
                                      <p:cBhvr>
                                        <p:cTn id="47" dur="166" decel="50000">
                                          <p:stCondLst>
                                            <p:cond delay="1834"/>
                                          </p:stCondLst>
                                        </p:cTn>
                                        <p:tgtEl>
                                          <p:spTgt spid="3">
                                            <p:txEl>
                                              <p:pRg st="3" end="3"/>
                                            </p:txEl>
                                          </p:spTgt>
                                        </p:tgtEl>
                                      </p:cBhvr>
                                      <p:to x="100000" y="100000"/>
                                    </p:animScale>
                                  </p:childTnLst>
                                </p:cTn>
                              </p:par>
                              <p:par>
                                <p:cTn id="48" presetID="26" presetClass="entr" presetSubtype="0" fill="hold" grpId="0" nodeType="with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wipe(down)">
                                      <p:cBhvr>
                                        <p:cTn id="50" dur="580">
                                          <p:stCondLst>
                                            <p:cond delay="0"/>
                                          </p:stCondLst>
                                        </p:cTn>
                                        <p:tgtEl>
                                          <p:spTgt spid="3">
                                            <p:txEl>
                                              <p:pRg st="4" end="4"/>
                                            </p:txEl>
                                          </p:spTgt>
                                        </p:tgtEl>
                                      </p:cBhvr>
                                    </p:animEffect>
                                    <p:anim calcmode="lin" valueType="num">
                                      <p:cBhvr>
                                        <p:cTn id="5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4" end="4"/>
                                            </p:txEl>
                                          </p:spTgt>
                                        </p:tgtEl>
                                      </p:cBhvr>
                                      <p:to x="100000" y="60000"/>
                                    </p:animScale>
                                    <p:animScale>
                                      <p:cBhvr>
                                        <p:cTn id="57" dur="166" decel="50000">
                                          <p:stCondLst>
                                            <p:cond delay="676"/>
                                          </p:stCondLst>
                                        </p:cTn>
                                        <p:tgtEl>
                                          <p:spTgt spid="3">
                                            <p:txEl>
                                              <p:pRg st="4" end="4"/>
                                            </p:txEl>
                                          </p:spTgt>
                                        </p:tgtEl>
                                      </p:cBhvr>
                                      <p:to x="100000" y="100000"/>
                                    </p:animScale>
                                    <p:animScale>
                                      <p:cBhvr>
                                        <p:cTn id="58" dur="26">
                                          <p:stCondLst>
                                            <p:cond delay="1312"/>
                                          </p:stCondLst>
                                        </p:cTn>
                                        <p:tgtEl>
                                          <p:spTgt spid="3">
                                            <p:txEl>
                                              <p:pRg st="4" end="4"/>
                                            </p:txEl>
                                          </p:spTgt>
                                        </p:tgtEl>
                                      </p:cBhvr>
                                      <p:to x="100000" y="80000"/>
                                    </p:animScale>
                                    <p:animScale>
                                      <p:cBhvr>
                                        <p:cTn id="59" dur="166" decel="50000">
                                          <p:stCondLst>
                                            <p:cond delay="1338"/>
                                          </p:stCondLst>
                                        </p:cTn>
                                        <p:tgtEl>
                                          <p:spTgt spid="3">
                                            <p:txEl>
                                              <p:pRg st="4" end="4"/>
                                            </p:txEl>
                                          </p:spTgt>
                                        </p:tgtEl>
                                      </p:cBhvr>
                                      <p:to x="100000" y="100000"/>
                                    </p:animScale>
                                    <p:animScale>
                                      <p:cBhvr>
                                        <p:cTn id="60" dur="26">
                                          <p:stCondLst>
                                            <p:cond delay="1642"/>
                                          </p:stCondLst>
                                        </p:cTn>
                                        <p:tgtEl>
                                          <p:spTgt spid="3">
                                            <p:txEl>
                                              <p:pRg st="4" end="4"/>
                                            </p:txEl>
                                          </p:spTgt>
                                        </p:tgtEl>
                                      </p:cBhvr>
                                      <p:to x="100000" y="90000"/>
                                    </p:animScale>
                                    <p:animScale>
                                      <p:cBhvr>
                                        <p:cTn id="61" dur="166" decel="50000">
                                          <p:stCondLst>
                                            <p:cond delay="1668"/>
                                          </p:stCondLst>
                                        </p:cTn>
                                        <p:tgtEl>
                                          <p:spTgt spid="3">
                                            <p:txEl>
                                              <p:pRg st="4" end="4"/>
                                            </p:txEl>
                                          </p:spTgt>
                                        </p:tgtEl>
                                      </p:cBhvr>
                                      <p:to x="100000" y="100000"/>
                                    </p:animScale>
                                    <p:animScale>
                                      <p:cBhvr>
                                        <p:cTn id="62" dur="26">
                                          <p:stCondLst>
                                            <p:cond delay="1808"/>
                                          </p:stCondLst>
                                        </p:cTn>
                                        <p:tgtEl>
                                          <p:spTgt spid="3">
                                            <p:txEl>
                                              <p:pRg st="4" end="4"/>
                                            </p:txEl>
                                          </p:spTgt>
                                        </p:tgtEl>
                                      </p:cBhvr>
                                      <p:to x="100000" y="95000"/>
                                    </p:animScale>
                                    <p:animScale>
                                      <p:cBhvr>
                                        <p:cTn id="63"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2500A-22DE-4546-A52F-4CBC354B9AFE}"/>
              </a:ext>
            </a:extLst>
          </p:cNvPr>
          <p:cNvSpPr>
            <a:spLocks noGrp="1"/>
          </p:cNvSpPr>
          <p:nvPr>
            <p:ph type="title"/>
          </p:nvPr>
        </p:nvSpPr>
        <p:spPr/>
        <p:txBody>
          <a:bodyPr/>
          <a:lstStyle/>
          <a:p>
            <a:r>
              <a:rPr lang="en-GB" dirty="0"/>
              <a:t>Adjectives</a:t>
            </a:r>
          </a:p>
        </p:txBody>
      </p:sp>
      <p:sp>
        <p:nvSpPr>
          <p:cNvPr id="3" name="Content Placeholder 2">
            <a:extLst>
              <a:ext uri="{FF2B5EF4-FFF2-40B4-BE49-F238E27FC236}">
                <a16:creationId xmlns:a16="http://schemas.microsoft.com/office/drawing/2014/main" id="{F06CF666-8501-411B-865B-9FFD908A8D75}"/>
              </a:ext>
            </a:extLst>
          </p:cNvPr>
          <p:cNvSpPr>
            <a:spLocks noGrp="1"/>
          </p:cNvSpPr>
          <p:nvPr>
            <p:ph idx="1"/>
          </p:nvPr>
        </p:nvSpPr>
        <p:spPr/>
        <p:txBody>
          <a:bodyPr/>
          <a:lstStyle/>
          <a:p>
            <a:r>
              <a:rPr lang="en-GB" noProof="1"/>
              <a:t>As you will see, adjectives have many of the same properties as nouns</a:t>
            </a:r>
          </a:p>
          <a:p>
            <a:r>
              <a:rPr lang="en-GB" noProof="1"/>
              <a:t>In many languages, including French, there are </a:t>
            </a:r>
            <a:r>
              <a:rPr lang="en-GB" u="sng" noProof="1"/>
              <a:t>singular</a:t>
            </a:r>
            <a:r>
              <a:rPr lang="en-GB" noProof="1"/>
              <a:t> and </a:t>
            </a:r>
            <a:r>
              <a:rPr lang="en-GB" u="sng" noProof="1"/>
              <a:t>plural</a:t>
            </a:r>
            <a:r>
              <a:rPr lang="en-GB" noProof="1"/>
              <a:t> adjectives in the same way that there are </a:t>
            </a:r>
            <a:r>
              <a:rPr lang="en-GB" u="sng" noProof="1"/>
              <a:t>singular</a:t>
            </a:r>
            <a:r>
              <a:rPr lang="en-GB" noProof="1"/>
              <a:t> and </a:t>
            </a:r>
            <a:r>
              <a:rPr lang="en-GB" u="sng" noProof="1"/>
              <a:t>plural</a:t>
            </a:r>
            <a:r>
              <a:rPr lang="en-GB" noProof="1"/>
              <a:t> nouns</a:t>
            </a:r>
          </a:p>
          <a:p>
            <a:pPr marL="514350" indent="-514350">
              <a:buFont typeface="+mj-lt"/>
              <a:buAutoNum type="arabicPeriod" startAt="8"/>
            </a:pPr>
            <a:r>
              <a:rPr lang="en-GB" noProof="1"/>
              <a:t>One </a:t>
            </a:r>
            <a:r>
              <a:rPr lang="en-GB" noProof="1">
                <a:solidFill>
                  <a:srgbClr val="0000FF"/>
                </a:solidFill>
              </a:rPr>
              <a:t>good</a:t>
            </a:r>
            <a:r>
              <a:rPr lang="en-GB" noProof="1"/>
              <a:t> </a:t>
            </a:r>
            <a:r>
              <a:rPr lang="en-GB" noProof="1">
                <a:solidFill>
                  <a:srgbClr val="FF0000"/>
                </a:solidFill>
              </a:rPr>
              <a:t>book</a:t>
            </a:r>
          </a:p>
          <a:p>
            <a:pPr marL="514350" indent="-514350">
              <a:buFont typeface="+mj-lt"/>
              <a:buAutoNum type="arabicPeriod" startAt="8"/>
            </a:pPr>
            <a:r>
              <a:rPr lang="en-GB" noProof="1"/>
              <a:t>Un </a:t>
            </a:r>
            <a:r>
              <a:rPr lang="en-GB" noProof="1">
                <a:solidFill>
                  <a:srgbClr val="0000FF"/>
                </a:solidFill>
              </a:rPr>
              <a:t>bon</a:t>
            </a:r>
            <a:r>
              <a:rPr lang="en-GB" noProof="1"/>
              <a:t> </a:t>
            </a:r>
            <a:r>
              <a:rPr lang="en-GB" noProof="1">
                <a:solidFill>
                  <a:srgbClr val="FF0000"/>
                </a:solidFill>
              </a:rPr>
              <a:t>livre</a:t>
            </a:r>
          </a:p>
          <a:p>
            <a:pPr marL="514350" indent="-514350">
              <a:buFont typeface="+mj-lt"/>
              <a:buAutoNum type="arabicPeriod" startAt="8"/>
            </a:pPr>
            <a:r>
              <a:rPr lang="en-GB" noProof="1"/>
              <a:t>Two </a:t>
            </a:r>
            <a:r>
              <a:rPr lang="en-GB" noProof="1">
                <a:solidFill>
                  <a:srgbClr val="0000FF"/>
                </a:solidFill>
              </a:rPr>
              <a:t>good</a:t>
            </a:r>
            <a:r>
              <a:rPr lang="en-GB" noProof="1"/>
              <a:t> </a:t>
            </a:r>
            <a:r>
              <a:rPr lang="en-GB" noProof="1">
                <a:solidFill>
                  <a:srgbClr val="FF0000"/>
                </a:solidFill>
              </a:rPr>
              <a:t>book</a:t>
            </a:r>
            <a:r>
              <a:rPr lang="en-GB" u="sng" noProof="1">
                <a:solidFill>
                  <a:srgbClr val="FF0000"/>
                </a:solidFill>
              </a:rPr>
              <a:t>s</a:t>
            </a:r>
          </a:p>
          <a:p>
            <a:pPr marL="514350" indent="-514350">
              <a:buFont typeface="+mj-lt"/>
              <a:buAutoNum type="arabicPeriod" startAt="8"/>
            </a:pPr>
            <a:r>
              <a:rPr lang="en-GB" noProof="1"/>
              <a:t>Deux </a:t>
            </a:r>
            <a:r>
              <a:rPr lang="en-GB" noProof="1">
                <a:solidFill>
                  <a:srgbClr val="0000FF"/>
                </a:solidFill>
              </a:rPr>
              <a:t>bon</a:t>
            </a:r>
            <a:r>
              <a:rPr lang="en-GB" u="sng" noProof="1">
                <a:solidFill>
                  <a:srgbClr val="0000FF"/>
                </a:solidFill>
              </a:rPr>
              <a:t>s</a:t>
            </a:r>
            <a:r>
              <a:rPr lang="en-GB" noProof="1"/>
              <a:t> </a:t>
            </a:r>
            <a:r>
              <a:rPr lang="en-GB" noProof="1">
                <a:solidFill>
                  <a:srgbClr val="FF0000"/>
                </a:solidFill>
              </a:rPr>
              <a:t>livre</a:t>
            </a:r>
            <a:r>
              <a:rPr lang="en-GB" u="sng" noProof="1">
                <a:solidFill>
                  <a:srgbClr val="FF0000"/>
                </a:solidFill>
              </a:rPr>
              <a:t>s</a:t>
            </a:r>
          </a:p>
        </p:txBody>
      </p:sp>
      <p:sp>
        <p:nvSpPr>
          <p:cNvPr id="4" name="Slide Number Placeholder 3">
            <a:extLst>
              <a:ext uri="{FF2B5EF4-FFF2-40B4-BE49-F238E27FC236}">
                <a16:creationId xmlns:a16="http://schemas.microsoft.com/office/drawing/2014/main" id="{B8851EAF-7DFE-479E-8653-F81D02ED0E81}"/>
              </a:ext>
            </a:extLst>
          </p:cNvPr>
          <p:cNvSpPr>
            <a:spLocks noGrp="1"/>
          </p:cNvSpPr>
          <p:nvPr>
            <p:ph type="sldNum" sz="quarter" idx="12"/>
          </p:nvPr>
        </p:nvSpPr>
        <p:spPr/>
        <p:txBody>
          <a:bodyPr/>
          <a:lstStyle/>
          <a:p>
            <a:fld id="{9960E1B9-AAC5-487E-8B5E-D8D93827E7BF}" type="slidenum">
              <a:rPr lang="en-GB" smtClean="0"/>
              <a:t>11</a:t>
            </a:fld>
            <a:endParaRPr lang="en-GB"/>
          </a:p>
        </p:txBody>
      </p:sp>
    </p:spTree>
    <p:custDataLst>
      <p:tags r:id="rId1"/>
    </p:custDataLst>
    <p:extLst>
      <p:ext uri="{BB962C8B-B14F-4D97-AF65-F5344CB8AC3E}">
        <p14:creationId xmlns:p14="http://schemas.microsoft.com/office/powerpoint/2010/main" val="84252461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anim calcmode="lin" valueType="num">
                                      <p:cBhvr>
                                        <p:cTn id="1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80">
                                          <p:stCondLst>
                                            <p:cond delay="0"/>
                                          </p:stCondLst>
                                        </p:cTn>
                                        <p:tgtEl>
                                          <p:spTgt spid="3">
                                            <p:txEl>
                                              <p:pRg st="2" end="2"/>
                                            </p:txEl>
                                          </p:spTgt>
                                        </p:tgtEl>
                                      </p:cBhvr>
                                    </p:animEffect>
                                    <p:anim calcmode="lin" valueType="num">
                                      <p:cBhvr>
                                        <p:cTn id="1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xEl>
                                              <p:pRg st="2" end="2"/>
                                            </p:txEl>
                                          </p:spTgt>
                                        </p:tgtEl>
                                      </p:cBhvr>
                                      <p:to x="100000" y="60000"/>
                                    </p:animScale>
                                    <p:animScale>
                                      <p:cBhvr>
                                        <p:cTn id="25" dur="166" decel="50000">
                                          <p:stCondLst>
                                            <p:cond delay="676"/>
                                          </p:stCondLst>
                                        </p:cTn>
                                        <p:tgtEl>
                                          <p:spTgt spid="3">
                                            <p:txEl>
                                              <p:pRg st="2" end="2"/>
                                            </p:txEl>
                                          </p:spTgt>
                                        </p:tgtEl>
                                      </p:cBhvr>
                                      <p:to x="100000" y="100000"/>
                                    </p:animScale>
                                    <p:animScale>
                                      <p:cBhvr>
                                        <p:cTn id="26" dur="26">
                                          <p:stCondLst>
                                            <p:cond delay="1312"/>
                                          </p:stCondLst>
                                        </p:cTn>
                                        <p:tgtEl>
                                          <p:spTgt spid="3">
                                            <p:txEl>
                                              <p:pRg st="2" end="2"/>
                                            </p:txEl>
                                          </p:spTgt>
                                        </p:tgtEl>
                                      </p:cBhvr>
                                      <p:to x="100000" y="80000"/>
                                    </p:animScale>
                                    <p:animScale>
                                      <p:cBhvr>
                                        <p:cTn id="27" dur="166" decel="50000">
                                          <p:stCondLst>
                                            <p:cond delay="1338"/>
                                          </p:stCondLst>
                                        </p:cTn>
                                        <p:tgtEl>
                                          <p:spTgt spid="3">
                                            <p:txEl>
                                              <p:pRg st="2" end="2"/>
                                            </p:txEl>
                                          </p:spTgt>
                                        </p:tgtEl>
                                      </p:cBhvr>
                                      <p:to x="100000" y="100000"/>
                                    </p:animScale>
                                    <p:animScale>
                                      <p:cBhvr>
                                        <p:cTn id="28" dur="26">
                                          <p:stCondLst>
                                            <p:cond delay="1642"/>
                                          </p:stCondLst>
                                        </p:cTn>
                                        <p:tgtEl>
                                          <p:spTgt spid="3">
                                            <p:txEl>
                                              <p:pRg st="2" end="2"/>
                                            </p:txEl>
                                          </p:spTgt>
                                        </p:tgtEl>
                                      </p:cBhvr>
                                      <p:to x="100000" y="90000"/>
                                    </p:animScale>
                                    <p:animScale>
                                      <p:cBhvr>
                                        <p:cTn id="29" dur="166" decel="50000">
                                          <p:stCondLst>
                                            <p:cond delay="1668"/>
                                          </p:stCondLst>
                                        </p:cTn>
                                        <p:tgtEl>
                                          <p:spTgt spid="3">
                                            <p:txEl>
                                              <p:pRg st="2" end="2"/>
                                            </p:txEl>
                                          </p:spTgt>
                                        </p:tgtEl>
                                      </p:cBhvr>
                                      <p:to x="100000" y="100000"/>
                                    </p:animScale>
                                    <p:animScale>
                                      <p:cBhvr>
                                        <p:cTn id="30" dur="26">
                                          <p:stCondLst>
                                            <p:cond delay="1808"/>
                                          </p:stCondLst>
                                        </p:cTn>
                                        <p:tgtEl>
                                          <p:spTgt spid="3">
                                            <p:txEl>
                                              <p:pRg st="2" end="2"/>
                                            </p:txEl>
                                          </p:spTgt>
                                        </p:tgtEl>
                                      </p:cBhvr>
                                      <p:to x="100000" y="95000"/>
                                    </p:animScale>
                                    <p:animScale>
                                      <p:cBhvr>
                                        <p:cTn id="31" dur="166" decel="50000">
                                          <p:stCondLst>
                                            <p:cond delay="1834"/>
                                          </p:stCondLst>
                                        </p:cTn>
                                        <p:tgtEl>
                                          <p:spTgt spid="3">
                                            <p:txEl>
                                              <p:pRg st="2" end="2"/>
                                            </p:txEl>
                                          </p:spTgt>
                                        </p:tgtEl>
                                      </p:cBhvr>
                                      <p:to x="100000" y="100000"/>
                                    </p:animScale>
                                  </p:childTnLst>
                                </p:cTn>
                              </p:par>
                              <p:par>
                                <p:cTn id="32" presetID="26"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down)">
                                      <p:cBhvr>
                                        <p:cTn id="34" dur="580">
                                          <p:stCondLst>
                                            <p:cond delay="0"/>
                                          </p:stCondLst>
                                        </p:cTn>
                                        <p:tgtEl>
                                          <p:spTgt spid="3">
                                            <p:txEl>
                                              <p:pRg st="3" end="3"/>
                                            </p:txEl>
                                          </p:spTgt>
                                        </p:tgtEl>
                                      </p:cBhvr>
                                    </p:animEffect>
                                    <p:anim calcmode="lin" valueType="num">
                                      <p:cBhvr>
                                        <p:cTn id="3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0" dur="26">
                                          <p:stCondLst>
                                            <p:cond delay="650"/>
                                          </p:stCondLst>
                                        </p:cTn>
                                        <p:tgtEl>
                                          <p:spTgt spid="3">
                                            <p:txEl>
                                              <p:pRg st="3" end="3"/>
                                            </p:txEl>
                                          </p:spTgt>
                                        </p:tgtEl>
                                      </p:cBhvr>
                                      <p:to x="100000" y="60000"/>
                                    </p:animScale>
                                    <p:animScale>
                                      <p:cBhvr>
                                        <p:cTn id="41" dur="166" decel="50000">
                                          <p:stCondLst>
                                            <p:cond delay="676"/>
                                          </p:stCondLst>
                                        </p:cTn>
                                        <p:tgtEl>
                                          <p:spTgt spid="3">
                                            <p:txEl>
                                              <p:pRg st="3" end="3"/>
                                            </p:txEl>
                                          </p:spTgt>
                                        </p:tgtEl>
                                      </p:cBhvr>
                                      <p:to x="100000" y="100000"/>
                                    </p:animScale>
                                    <p:animScale>
                                      <p:cBhvr>
                                        <p:cTn id="42" dur="26">
                                          <p:stCondLst>
                                            <p:cond delay="1312"/>
                                          </p:stCondLst>
                                        </p:cTn>
                                        <p:tgtEl>
                                          <p:spTgt spid="3">
                                            <p:txEl>
                                              <p:pRg st="3" end="3"/>
                                            </p:txEl>
                                          </p:spTgt>
                                        </p:tgtEl>
                                      </p:cBhvr>
                                      <p:to x="100000" y="80000"/>
                                    </p:animScale>
                                    <p:animScale>
                                      <p:cBhvr>
                                        <p:cTn id="43" dur="166" decel="50000">
                                          <p:stCondLst>
                                            <p:cond delay="1338"/>
                                          </p:stCondLst>
                                        </p:cTn>
                                        <p:tgtEl>
                                          <p:spTgt spid="3">
                                            <p:txEl>
                                              <p:pRg st="3" end="3"/>
                                            </p:txEl>
                                          </p:spTgt>
                                        </p:tgtEl>
                                      </p:cBhvr>
                                      <p:to x="100000" y="100000"/>
                                    </p:animScale>
                                    <p:animScale>
                                      <p:cBhvr>
                                        <p:cTn id="44" dur="26">
                                          <p:stCondLst>
                                            <p:cond delay="1642"/>
                                          </p:stCondLst>
                                        </p:cTn>
                                        <p:tgtEl>
                                          <p:spTgt spid="3">
                                            <p:txEl>
                                              <p:pRg st="3" end="3"/>
                                            </p:txEl>
                                          </p:spTgt>
                                        </p:tgtEl>
                                      </p:cBhvr>
                                      <p:to x="100000" y="90000"/>
                                    </p:animScale>
                                    <p:animScale>
                                      <p:cBhvr>
                                        <p:cTn id="45" dur="166" decel="50000">
                                          <p:stCondLst>
                                            <p:cond delay="1668"/>
                                          </p:stCondLst>
                                        </p:cTn>
                                        <p:tgtEl>
                                          <p:spTgt spid="3">
                                            <p:txEl>
                                              <p:pRg st="3" end="3"/>
                                            </p:txEl>
                                          </p:spTgt>
                                        </p:tgtEl>
                                      </p:cBhvr>
                                      <p:to x="100000" y="100000"/>
                                    </p:animScale>
                                    <p:animScale>
                                      <p:cBhvr>
                                        <p:cTn id="46" dur="26">
                                          <p:stCondLst>
                                            <p:cond delay="1808"/>
                                          </p:stCondLst>
                                        </p:cTn>
                                        <p:tgtEl>
                                          <p:spTgt spid="3">
                                            <p:txEl>
                                              <p:pRg st="3" end="3"/>
                                            </p:txEl>
                                          </p:spTgt>
                                        </p:tgtEl>
                                      </p:cBhvr>
                                      <p:to x="100000" y="95000"/>
                                    </p:animScale>
                                    <p:animScale>
                                      <p:cBhvr>
                                        <p:cTn id="47" dur="166" decel="50000">
                                          <p:stCondLst>
                                            <p:cond delay="1834"/>
                                          </p:stCondLst>
                                        </p:cTn>
                                        <p:tgtEl>
                                          <p:spTgt spid="3">
                                            <p:txEl>
                                              <p:pRg st="3" end="3"/>
                                            </p:txEl>
                                          </p:spTgt>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wipe(down)">
                                      <p:cBhvr>
                                        <p:cTn id="52" dur="580">
                                          <p:stCondLst>
                                            <p:cond delay="0"/>
                                          </p:stCondLst>
                                        </p:cTn>
                                        <p:tgtEl>
                                          <p:spTgt spid="3">
                                            <p:txEl>
                                              <p:pRg st="4" end="4"/>
                                            </p:txEl>
                                          </p:spTgt>
                                        </p:tgtEl>
                                      </p:cBhvr>
                                    </p:animEffect>
                                    <p:anim calcmode="lin" valueType="num">
                                      <p:cBhvr>
                                        <p:cTn id="5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58" dur="26">
                                          <p:stCondLst>
                                            <p:cond delay="650"/>
                                          </p:stCondLst>
                                        </p:cTn>
                                        <p:tgtEl>
                                          <p:spTgt spid="3">
                                            <p:txEl>
                                              <p:pRg st="4" end="4"/>
                                            </p:txEl>
                                          </p:spTgt>
                                        </p:tgtEl>
                                      </p:cBhvr>
                                      <p:to x="100000" y="60000"/>
                                    </p:animScale>
                                    <p:animScale>
                                      <p:cBhvr>
                                        <p:cTn id="59" dur="166" decel="50000">
                                          <p:stCondLst>
                                            <p:cond delay="676"/>
                                          </p:stCondLst>
                                        </p:cTn>
                                        <p:tgtEl>
                                          <p:spTgt spid="3">
                                            <p:txEl>
                                              <p:pRg st="4" end="4"/>
                                            </p:txEl>
                                          </p:spTgt>
                                        </p:tgtEl>
                                      </p:cBhvr>
                                      <p:to x="100000" y="100000"/>
                                    </p:animScale>
                                    <p:animScale>
                                      <p:cBhvr>
                                        <p:cTn id="60" dur="26">
                                          <p:stCondLst>
                                            <p:cond delay="1312"/>
                                          </p:stCondLst>
                                        </p:cTn>
                                        <p:tgtEl>
                                          <p:spTgt spid="3">
                                            <p:txEl>
                                              <p:pRg st="4" end="4"/>
                                            </p:txEl>
                                          </p:spTgt>
                                        </p:tgtEl>
                                      </p:cBhvr>
                                      <p:to x="100000" y="80000"/>
                                    </p:animScale>
                                    <p:animScale>
                                      <p:cBhvr>
                                        <p:cTn id="61" dur="166" decel="50000">
                                          <p:stCondLst>
                                            <p:cond delay="1338"/>
                                          </p:stCondLst>
                                        </p:cTn>
                                        <p:tgtEl>
                                          <p:spTgt spid="3">
                                            <p:txEl>
                                              <p:pRg st="4" end="4"/>
                                            </p:txEl>
                                          </p:spTgt>
                                        </p:tgtEl>
                                      </p:cBhvr>
                                      <p:to x="100000" y="100000"/>
                                    </p:animScale>
                                    <p:animScale>
                                      <p:cBhvr>
                                        <p:cTn id="62" dur="26">
                                          <p:stCondLst>
                                            <p:cond delay="1642"/>
                                          </p:stCondLst>
                                        </p:cTn>
                                        <p:tgtEl>
                                          <p:spTgt spid="3">
                                            <p:txEl>
                                              <p:pRg st="4" end="4"/>
                                            </p:txEl>
                                          </p:spTgt>
                                        </p:tgtEl>
                                      </p:cBhvr>
                                      <p:to x="100000" y="90000"/>
                                    </p:animScale>
                                    <p:animScale>
                                      <p:cBhvr>
                                        <p:cTn id="63" dur="166" decel="50000">
                                          <p:stCondLst>
                                            <p:cond delay="1668"/>
                                          </p:stCondLst>
                                        </p:cTn>
                                        <p:tgtEl>
                                          <p:spTgt spid="3">
                                            <p:txEl>
                                              <p:pRg st="4" end="4"/>
                                            </p:txEl>
                                          </p:spTgt>
                                        </p:tgtEl>
                                      </p:cBhvr>
                                      <p:to x="100000" y="100000"/>
                                    </p:animScale>
                                    <p:animScale>
                                      <p:cBhvr>
                                        <p:cTn id="64" dur="26">
                                          <p:stCondLst>
                                            <p:cond delay="1808"/>
                                          </p:stCondLst>
                                        </p:cTn>
                                        <p:tgtEl>
                                          <p:spTgt spid="3">
                                            <p:txEl>
                                              <p:pRg st="4" end="4"/>
                                            </p:txEl>
                                          </p:spTgt>
                                        </p:tgtEl>
                                      </p:cBhvr>
                                      <p:to x="100000" y="95000"/>
                                    </p:animScale>
                                    <p:animScale>
                                      <p:cBhvr>
                                        <p:cTn id="65" dur="166" decel="50000">
                                          <p:stCondLst>
                                            <p:cond delay="1834"/>
                                          </p:stCondLst>
                                        </p:cTn>
                                        <p:tgtEl>
                                          <p:spTgt spid="3">
                                            <p:txEl>
                                              <p:pRg st="4" end="4"/>
                                            </p:txEl>
                                          </p:spTgt>
                                        </p:tgtEl>
                                      </p:cBhvr>
                                      <p:to x="100000" y="100000"/>
                                    </p:animScale>
                                  </p:childTnLst>
                                </p:cTn>
                              </p:par>
                              <p:par>
                                <p:cTn id="66" presetID="26" presetClass="entr" presetSubtype="0" fill="hold" grpId="0" nodeType="withEffect">
                                  <p:stCondLst>
                                    <p:cond delay="0"/>
                                  </p:stCondLst>
                                  <p:childTnLst>
                                    <p:set>
                                      <p:cBhvr>
                                        <p:cTn id="67" dur="1" fill="hold">
                                          <p:stCondLst>
                                            <p:cond delay="0"/>
                                          </p:stCondLst>
                                        </p:cTn>
                                        <p:tgtEl>
                                          <p:spTgt spid="3">
                                            <p:txEl>
                                              <p:pRg st="5" end="5"/>
                                            </p:txEl>
                                          </p:spTgt>
                                        </p:tgtEl>
                                        <p:attrNameLst>
                                          <p:attrName>style.visibility</p:attrName>
                                        </p:attrNameLst>
                                      </p:cBhvr>
                                      <p:to>
                                        <p:strVal val="visible"/>
                                      </p:to>
                                    </p:set>
                                    <p:animEffect transition="in" filter="wipe(down)">
                                      <p:cBhvr>
                                        <p:cTn id="68" dur="580">
                                          <p:stCondLst>
                                            <p:cond delay="0"/>
                                          </p:stCondLst>
                                        </p:cTn>
                                        <p:tgtEl>
                                          <p:spTgt spid="3">
                                            <p:txEl>
                                              <p:pRg st="5" end="5"/>
                                            </p:txEl>
                                          </p:spTgt>
                                        </p:tgtEl>
                                      </p:cBhvr>
                                    </p:animEffect>
                                    <p:anim calcmode="lin" valueType="num">
                                      <p:cBhvr>
                                        <p:cTn id="69"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5" end="5"/>
                                            </p:txEl>
                                          </p:spTgt>
                                        </p:tgtEl>
                                      </p:cBhvr>
                                      <p:to x="100000" y="60000"/>
                                    </p:animScale>
                                    <p:animScale>
                                      <p:cBhvr>
                                        <p:cTn id="75" dur="166" decel="50000">
                                          <p:stCondLst>
                                            <p:cond delay="676"/>
                                          </p:stCondLst>
                                        </p:cTn>
                                        <p:tgtEl>
                                          <p:spTgt spid="3">
                                            <p:txEl>
                                              <p:pRg st="5" end="5"/>
                                            </p:txEl>
                                          </p:spTgt>
                                        </p:tgtEl>
                                      </p:cBhvr>
                                      <p:to x="100000" y="100000"/>
                                    </p:animScale>
                                    <p:animScale>
                                      <p:cBhvr>
                                        <p:cTn id="76" dur="26">
                                          <p:stCondLst>
                                            <p:cond delay="1312"/>
                                          </p:stCondLst>
                                        </p:cTn>
                                        <p:tgtEl>
                                          <p:spTgt spid="3">
                                            <p:txEl>
                                              <p:pRg st="5" end="5"/>
                                            </p:txEl>
                                          </p:spTgt>
                                        </p:tgtEl>
                                      </p:cBhvr>
                                      <p:to x="100000" y="80000"/>
                                    </p:animScale>
                                    <p:animScale>
                                      <p:cBhvr>
                                        <p:cTn id="77" dur="166" decel="50000">
                                          <p:stCondLst>
                                            <p:cond delay="1338"/>
                                          </p:stCondLst>
                                        </p:cTn>
                                        <p:tgtEl>
                                          <p:spTgt spid="3">
                                            <p:txEl>
                                              <p:pRg st="5" end="5"/>
                                            </p:txEl>
                                          </p:spTgt>
                                        </p:tgtEl>
                                      </p:cBhvr>
                                      <p:to x="100000" y="100000"/>
                                    </p:animScale>
                                    <p:animScale>
                                      <p:cBhvr>
                                        <p:cTn id="78" dur="26">
                                          <p:stCondLst>
                                            <p:cond delay="1642"/>
                                          </p:stCondLst>
                                        </p:cTn>
                                        <p:tgtEl>
                                          <p:spTgt spid="3">
                                            <p:txEl>
                                              <p:pRg st="5" end="5"/>
                                            </p:txEl>
                                          </p:spTgt>
                                        </p:tgtEl>
                                      </p:cBhvr>
                                      <p:to x="100000" y="90000"/>
                                    </p:animScale>
                                    <p:animScale>
                                      <p:cBhvr>
                                        <p:cTn id="79" dur="166" decel="50000">
                                          <p:stCondLst>
                                            <p:cond delay="1668"/>
                                          </p:stCondLst>
                                        </p:cTn>
                                        <p:tgtEl>
                                          <p:spTgt spid="3">
                                            <p:txEl>
                                              <p:pRg st="5" end="5"/>
                                            </p:txEl>
                                          </p:spTgt>
                                        </p:tgtEl>
                                      </p:cBhvr>
                                      <p:to x="100000" y="100000"/>
                                    </p:animScale>
                                    <p:animScale>
                                      <p:cBhvr>
                                        <p:cTn id="80" dur="26">
                                          <p:stCondLst>
                                            <p:cond delay="1808"/>
                                          </p:stCondLst>
                                        </p:cTn>
                                        <p:tgtEl>
                                          <p:spTgt spid="3">
                                            <p:txEl>
                                              <p:pRg st="5" end="5"/>
                                            </p:txEl>
                                          </p:spTgt>
                                        </p:tgtEl>
                                      </p:cBhvr>
                                      <p:to x="100000" y="95000"/>
                                    </p:animScale>
                                    <p:animScale>
                                      <p:cBhvr>
                                        <p:cTn id="81"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882F-B9A7-E245-98BB-1F8C0F38C481}"/>
              </a:ext>
            </a:extLst>
          </p:cNvPr>
          <p:cNvSpPr>
            <a:spLocks noGrp="1"/>
          </p:cNvSpPr>
          <p:nvPr>
            <p:ph type="title"/>
          </p:nvPr>
        </p:nvSpPr>
        <p:spPr/>
        <p:txBody>
          <a:bodyPr/>
          <a:lstStyle/>
          <a:p>
            <a:r>
              <a:rPr lang="en-GB" noProof="1"/>
              <a:t>Adjectives</a:t>
            </a:r>
          </a:p>
        </p:txBody>
      </p:sp>
      <p:sp>
        <p:nvSpPr>
          <p:cNvPr id="3" name="Content Placeholder 2">
            <a:extLst>
              <a:ext uri="{FF2B5EF4-FFF2-40B4-BE49-F238E27FC236}">
                <a16:creationId xmlns:a16="http://schemas.microsoft.com/office/drawing/2014/main" id="{D24FC28F-3362-E94C-B383-1EA87638F912}"/>
              </a:ext>
            </a:extLst>
          </p:cNvPr>
          <p:cNvSpPr>
            <a:spLocks noGrp="1"/>
          </p:cNvSpPr>
          <p:nvPr>
            <p:ph idx="1"/>
          </p:nvPr>
        </p:nvSpPr>
        <p:spPr/>
        <p:txBody>
          <a:bodyPr/>
          <a:lstStyle/>
          <a:p>
            <a:r>
              <a:rPr lang="en-GB" noProof="1"/>
              <a:t>In English, the adjective almost always comes before the noun</a:t>
            </a:r>
          </a:p>
          <a:p>
            <a:pPr marL="514350" indent="-514350">
              <a:buFont typeface="+mj-lt"/>
              <a:buAutoNum type="arabicPeriod" startAt="12"/>
            </a:pPr>
            <a:r>
              <a:rPr lang="en-GB" noProof="1"/>
              <a:t>​</a:t>
            </a:r>
            <a:r>
              <a:rPr lang="en-GB" noProof="1">
                <a:solidFill>
                  <a:srgbClr val="0000FF"/>
                </a:solidFill>
              </a:rPr>
              <a:t>black</a:t>
            </a:r>
            <a:r>
              <a:rPr lang="en-GB" noProof="1"/>
              <a:t> </a:t>
            </a:r>
            <a:r>
              <a:rPr lang="en-GB" noProof="1">
                <a:solidFill>
                  <a:srgbClr val="FF0000"/>
                </a:solidFill>
              </a:rPr>
              <a:t>cat</a:t>
            </a:r>
          </a:p>
          <a:p>
            <a:r>
              <a:rPr lang="en-GB" noProof="1"/>
              <a:t>There are some languages, such as Polish and Japanese, that use the same order as English</a:t>
            </a:r>
          </a:p>
          <a:p>
            <a:pPr marL="514350" indent="-514350">
              <a:buFont typeface="+mj-lt"/>
              <a:buAutoNum type="arabicPeriod" startAt="13"/>
            </a:pPr>
            <a:r>
              <a:rPr lang="en-GB" noProof="1"/>
              <a:t>​</a:t>
            </a:r>
            <a:r>
              <a:rPr lang="en-GB" noProof="1">
                <a:solidFill>
                  <a:srgbClr val="0000FF"/>
                </a:solidFill>
              </a:rPr>
              <a:t>czarny</a:t>
            </a:r>
            <a:r>
              <a:rPr lang="en-GB" noProof="1"/>
              <a:t> </a:t>
            </a:r>
            <a:r>
              <a:rPr lang="en-GB" noProof="1">
                <a:solidFill>
                  <a:srgbClr val="FF0000"/>
                </a:solidFill>
              </a:rPr>
              <a:t>kot</a:t>
            </a:r>
          </a:p>
          <a:p>
            <a:pPr marL="514350" indent="-514350">
              <a:buFont typeface="+mj-lt"/>
              <a:buAutoNum type="arabicPeriod" startAt="13"/>
            </a:pPr>
            <a:r>
              <a:rPr lang="en-GB" noProof="1"/>
              <a:t>​</a:t>
            </a:r>
            <a:r>
              <a:rPr lang="en-GB" noProof="1">
                <a:solidFill>
                  <a:srgbClr val="0000FF"/>
                </a:solidFill>
              </a:rPr>
              <a:t>kuroi</a:t>
            </a:r>
            <a:r>
              <a:rPr lang="en-GB" noProof="1"/>
              <a:t> </a:t>
            </a:r>
            <a:r>
              <a:rPr lang="en-GB" noProof="1">
                <a:solidFill>
                  <a:srgbClr val="FF0000"/>
                </a:solidFill>
              </a:rPr>
              <a:t>neko</a:t>
            </a:r>
          </a:p>
          <a:p>
            <a:r>
              <a:rPr lang="en-GB" noProof="1"/>
              <a:t>However, there are also languages where the noun normally comes first, such as Irish</a:t>
            </a:r>
          </a:p>
          <a:p>
            <a:pPr marL="514350" indent="-514350">
              <a:buFont typeface="+mj-lt"/>
              <a:buAutoNum type="arabicPeriod" startAt="15"/>
            </a:pPr>
            <a:r>
              <a:rPr lang="en-GB" noProof="1"/>
              <a:t>​</a:t>
            </a:r>
            <a:r>
              <a:rPr lang="en-GB" noProof="1">
                <a:solidFill>
                  <a:srgbClr val="FF0000"/>
                </a:solidFill>
              </a:rPr>
              <a:t>cat</a:t>
            </a:r>
            <a:r>
              <a:rPr lang="en-GB" noProof="1"/>
              <a:t> </a:t>
            </a:r>
            <a:r>
              <a:rPr lang="en-GB" noProof="1">
                <a:solidFill>
                  <a:srgbClr val="0000FF"/>
                </a:solidFill>
              </a:rPr>
              <a:t>dubh</a:t>
            </a:r>
          </a:p>
          <a:p>
            <a:pPr marL="514350" indent="-514350">
              <a:buFont typeface="+mj-lt"/>
              <a:buAutoNum type="arabicPeriod" startAt="15"/>
            </a:pPr>
            <a:endParaRPr lang="en-GB" noProof="1"/>
          </a:p>
        </p:txBody>
      </p:sp>
      <p:sp>
        <p:nvSpPr>
          <p:cNvPr id="4" name="Slide Number Placeholder 3">
            <a:extLst>
              <a:ext uri="{FF2B5EF4-FFF2-40B4-BE49-F238E27FC236}">
                <a16:creationId xmlns:a16="http://schemas.microsoft.com/office/drawing/2014/main" id="{D3864397-77AB-473A-A0F9-FF3F8E302B87}"/>
              </a:ext>
            </a:extLst>
          </p:cNvPr>
          <p:cNvSpPr>
            <a:spLocks noGrp="1"/>
          </p:cNvSpPr>
          <p:nvPr>
            <p:ph type="sldNum" sz="quarter" idx="12"/>
          </p:nvPr>
        </p:nvSpPr>
        <p:spPr/>
        <p:txBody>
          <a:bodyPr/>
          <a:lstStyle/>
          <a:p>
            <a:fld id="{9960E1B9-AAC5-487E-8B5E-D8D93827E7BF}" type="slidenum">
              <a:rPr lang="en-GB" smtClean="0"/>
              <a:t>12</a:t>
            </a:fld>
            <a:endParaRPr lang="en-GB"/>
          </a:p>
        </p:txBody>
      </p:sp>
    </p:spTree>
    <p:custDataLst>
      <p:tags r:id="rId1"/>
    </p:custDataLst>
    <p:extLst>
      <p:ext uri="{BB962C8B-B14F-4D97-AF65-F5344CB8AC3E}">
        <p14:creationId xmlns:p14="http://schemas.microsoft.com/office/powerpoint/2010/main" val="349488890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2000"/>
                                        <p:tgtEl>
                                          <p:spTgt spid="3">
                                            <p:txEl>
                                              <p:pRg st="2" end="2"/>
                                            </p:txEl>
                                          </p:spTgt>
                                        </p:tgtEl>
                                      </p:cBhvr>
                                    </p:animEffect>
                                    <p:anim calcmode="lin" valueType="num">
                                      <p:cBhvr>
                                        <p:cTn id="3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1" dur="2000" fill="hold"/>
                                        <p:tgtEl>
                                          <p:spTgt spid="3">
                                            <p:txEl>
                                              <p:pRg st="2" end="2"/>
                                            </p:txEl>
                                          </p:spTgt>
                                        </p:tgtEl>
                                        <p:attrNameLst>
                                          <p:attrName>ppt_h</p:attrName>
                                        </p:attrNameLst>
                                      </p:cBhvr>
                                      <p:tavLst>
                                        <p:tav tm="0">
                                          <p:val>
                                            <p:strVal val="#ppt_h"/>
                                          </p:val>
                                        </p:tav>
                                        <p:tav tm="100000">
                                          <p:val>
                                            <p:strVal val="#ppt_h"/>
                                          </p:val>
                                        </p:tav>
                                      </p:tavLst>
                                    </p:anim>
                                  </p:childTnLst>
                                </p:cTn>
                              </p:par>
                              <p:par>
                                <p:cTn id="32" presetID="26"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down)">
                                      <p:cBhvr>
                                        <p:cTn id="34" dur="580">
                                          <p:stCondLst>
                                            <p:cond delay="0"/>
                                          </p:stCondLst>
                                        </p:cTn>
                                        <p:tgtEl>
                                          <p:spTgt spid="3">
                                            <p:txEl>
                                              <p:pRg st="3" end="3"/>
                                            </p:txEl>
                                          </p:spTgt>
                                        </p:tgtEl>
                                      </p:cBhvr>
                                    </p:animEffect>
                                    <p:anim calcmode="lin" valueType="num">
                                      <p:cBhvr>
                                        <p:cTn id="3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0" dur="26">
                                          <p:stCondLst>
                                            <p:cond delay="650"/>
                                          </p:stCondLst>
                                        </p:cTn>
                                        <p:tgtEl>
                                          <p:spTgt spid="3">
                                            <p:txEl>
                                              <p:pRg st="3" end="3"/>
                                            </p:txEl>
                                          </p:spTgt>
                                        </p:tgtEl>
                                      </p:cBhvr>
                                      <p:to x="100000" y="60000"/>
                                    </p:animScale>
                                    <p:animScale>
                                      <p:cBhvr>
                                        <p:cTn id="41" dur="166" decel="50000">
                                          <p:stCondLst>
                                            <p:cond delay="676"/>
                                          </p:stCondLst>
                                        </p:cTn>
                                        <p:tgtEl>
                                          <p:spTgt spid="3">
                                            <p:txEl>
                                              <p:pRg st="3" end="3"/>
                                            </p:txEl>
                                          </p:spTgt>
                                        </p:tgtEl>
                                      </p:cBhvr>
                                      <p:to x="100000" y="100000"/>
                                    </p:animScale>
                                    <p:animScale>
                                      <p:cBhvr>
                                        <p:cTn id="42" dur="26">
                                          <p:stCondLst>
                                            <p:cond delay="1312"/>
                                          </p:stCondLst>
                                        </p:cTn>
                                        <p:tgtEl>
                                          <p:spTgt spid="3">
                                            <p:txEl>
                                              <p:pRg st="3" end="3"/>
                                            </p:txEl>
                                          </p:spTgt>
                                        </p:tgtEl>
                                      </p:cBhvr>
                                      <p:to x="100000" y="80000"/>
                                    </p:animScale>
                                    <p:animScale>
                                      <p:cBhvr>
                                        <p:cTn id="43" dur="166" decel="50000">
                                          <p:stCondLst>
                                            <p:cond delay="1338"/>
                                          </p:stCondLst>
                                        </p:cTn>
                                        <p:tgtEl>
                                          <p:spTgt spid="3">
                                            <p:txEl>
                                              <p:pRg st="3" end="3"/>
                                            </p:txEl>
                                          </p:spTgt>
                                        </p:tgtEl>
                                      </p:cBhvr>
                                      <p:to x="100000" y="100000"/>
                                    </p:animScale>
                                    <p:animScale>
                                      <p:cBhvr>
                                        <p:cTn id="44" dur="26">
                                          <p:stCondLst>
                                            <p:cond delay="1642"/>
                                          </p:stCondLst>
                                        </p:cTn>
                                        <p:tgtEl>
                                          <p:spTgt spid="3">
                                            <p:txEl>
                                              <p:pRg st="3" end="3"/>
                                            </p:txEl>
                                          </p:spTgt>
                                        </p:tgtEl>
                                      </p:cBhvr>
                                      <p:to x="100000" y="90000"/>
                                    </p:animScale>
                                    <p:animScale>
                                      <p:cBhvr>
                                        <p:cTn id="45" dur="166" decel="50000">
                                          <p:stCondLst>
                                            <p:cond delay="1668"/>
                                          </p:stCondLst>
                                        </p:cTn>
                                        <p:tgtEl>
                                          <p:spTgt spid="3">
                                            <p:txEl>
                                              <p:pRg st="3" end="3"/>
                                            </p:txEl>
                                          </p:spTgt>
                                        </p:tgtEl>
                                      </p:cBhvr>
                                      <p:to x="100000" y="100000"/>
                                    </p:animScale>
                                    <p:animScale>
                                      <p:cBhvr>
                                        <p:cTn id="46" dur="26">
                                          <p:stCondLst>
                                            <p:cond delay="1808"/>
                                          </p:stCondLst>
                                        </p:cTn>
                                        <p:tgtEl>
                                          <p:spTgt spid="3">
                                            <p:txEl>
                                              <p:pRg st="3" end="3"/>
                                            </p:txEl>
                                          </p:spTgt>
                                        </p:tgtEl>
                                      </p:cBhvr>
                                      <p:to x="100000" y="95000"/>
                                    </p:animScale>
                                    <p:animScale>
                                      <p:cBhvr>
                                        <p:cTn id="47" dur="166" decel="50000">
                                          <p:stCondLst>
                                            <p:cond delay="1834"/>
                                          </p:stCondLst>
                                        </p:cTn>
                                        <p:tgtEl>
                                          <p:spTgt spid="3">
                                            <p:txEl>
                                              <p:pRg st="3" end="3"/>
                                            </p:txEl>
                                          </p:spTgt>
                                        </p:tgtEl>
                                      </p:cBhvr>
                                      <p:to x="100000" y="100000"/>
                                    </p:animScale>
                                  </p:childTnLst>
                                </p:cTn>
                              </p:par>
                              <p:par>
                                <p:cTn id="48" presetID="26" presetClass="entr" presetSubtype="0" fill="hold" grpId="0" nodeType="with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wipe(down)">
                                      <p:cBhvr>
                                        <p:cTn id="50" dur="580">
                                          <p:stCondLst>
                                            <p:cond delay="0"/>
                                          </p:stCondLst>
                                        </p:cTn>
                                        <p:tgtEl>
                                          <p:spTgt spid="3">
                                            <p:txEl>
                                              <p:pRg st="4" end="4"/>
                                            </p:txEl>
                                          </p:spTgt>
                                        </p:tgtEl>
                                      </p:cBhvr>
                                    </p:animEffect>
                                    <p:anim calcmode="lin" valueType="num">
                                      <p:cBhvr>
                                        <p:cTn id="5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4" end="4"/>
                                            </p:txEl>
                                          </p:spTgt>
                                        </p:tgtEl>
                                      </p:cBhvr>
                                      <p:to x="100000" y="60000"/>
                                    </p:animScale>
                                    <p:animScale>
                                      <p:cBhvr>
                                        <p:cTn id="57" dur="166" decel="50000">
                                          <p:stCondLst>
                                            <p:cond delay="676"/>
                                          </p:stCondLst>
                                        </p:cTn>
                                        <p:tgtEl>
                                          <p:spTgt spid="3">
                                            <p:txEl>
                                              <p:pRg st="4" end="4"/>
                                            </p:txEl>
                                          </p:spTgt>
                                        </p:tgtEl>
                                      </p:cBhvr>
                                      <p:to x="100000" y="100000"/>
                                    </p:animScale>
                                    <p:animScale>
                                      <p:cBhvr>
                                        <p:cTn id="58" dur="26">
                                          <p:stCondLst>
                                            <p:cond delay="1312"/>
                                          </p:stCondLst>
                                        </p:cTn>
                                        <p:tgtEl>
                                          <p:spTgt spid="3">
                                            <p:txEl>
                                              <p:pRg st="4" end="4"/>
                                            </p:txEl>
                                          </p:spTgt>
                                        </p:tgtEl>
                                      </p:cBhvr>
                                      <p:to x="100000" y="80000"/>
                                    </p:animScale>
                                    <p:animScale>
                                      <p:cBhvr>
                                        <p:cTn id="59" dur="166" decel="50000">
                                          <p:stCondLst>
                                            <p:cond delay="1338"/>
                                          </p:stCondLst>
                                        </p:cTn>
                                        <p:tgtEl>
                                          <p:spTgt spid="3">
                                            <p:txEl>
                                              <p:pRg st="4" end="4"/>
                                            </p:txEl>
                                          </p:spTgt>
                                        </p:tgtEl>
                                      </p:cBhvr>
                                      <p:to x="100000" y="100000"/>
                                    </p:animScale>
                                    <p:animScale>
                                      <p:cBhvr>
                                        <p:cTn id="60" dur="26">
                                          <p:stCondLst>
                                            <p:cond delay="1642"/>
                                          </p:stCondLst>
                                        </p:cTn>
                                        <p:tgtEl>
                                          <p:spTgt spid="3">
                                            <p:txEl>
                                              <p:pRg st="4" end="4"/>
                                            </p:txEl>
                                          </p:spTgt>
                                        </p:tgtEl>
                                      </p:cBhvr>
                                      <p:to x="100000" y="90000"/>
                                    </p:animScale>
                                    <p:animScale>
                                      <p:cBhvr>
                                        <p:cTn id="61" dur="166" decel="50000">
                                          <p:stCondLst>
                                            <p:cond delay="1668"/>
                                          </p:stCondLst>
                                        </p:cTn>
                                        <p:tgtEl>
                                          <p:spTgt spid="3">
                                            <p:txEl>
                                              <p:pRg st="4" end="4"/>
                                            </p:txEl>
                                          </p:spTgt>
                                        </p:tgtEl>
                                      </p:cBhvr>
                                      <p:to x="100000" y="100000"/>
                                    </p:animScale>
                                    <p:animScale>
                                      <p:cBhvr>
                                        <p:cTn id="62" dur="26">
                                          <p:stCondLst>
                                            <p:cond delay="1808"/>
                                          </p:stCondLst>
                                        </p:cTn>
                                        <p:tgtEl>
                                          <p:spTgt spid="3">
                                            <p:txEl>
                                              <p:pRg st="4" end="4"/>
                                            </p:txEl>
                                          </p:spTgt>
                                        </p:tgtEl>
                                      </p:cBhvr>
                                      <p:to x="100000" y="95000"/>
                                    </p:animScale>
                                    <p:animScale>
                                      <p:cBhvr>
                                        <p:cTn id="63" dur="166" decel="50000">
                                          <p:stCondLst>
                                            <p:cond delay="1834"/>
                                          </p:stCondLst>
                                        </p:cTn>
                                        <p:tgtEl>
                                          <p:spTgt spid="3">
                                            <p:txEl>
                                              <p:pRg st="4" end="4"/>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45" presetClass="entr" presetSubtype="0" fill="hold" grpId="0" nodeType="clickEffect">
                                  <p:stCondLst>
                                    <p:cond delay="0"/>
                                  </p:stCondLst>
                                  <p:childTnLst>
                                    <p:set>
                                      <p:cBhvr>
                                        <p:cTn id="67" dur="1" fill="hold">
                                          <p:stCondLst>
                                            <p:cond delay="0"/>
                                          </p:stCondLst>
                                        </p:cTn>
                                        <p:tgtEl>
                                          <p:spTgt spid="3">
                                            <p:txEl>
                                              <p:pRg st="5" end="5"/>
                                            </p:txEl>
                                          </p:spTgt>
                                        </p:tgtEl>
                                        <p:attrNameLst>
                                          <p:attrName>style.visibility</p:attrName>
                                        </p:attrNameLst>
                                      </p:cBhvr>
                                      <p:to>
                                        <p:strVal val="visible"/>
                                      </p:to>
                                    </p:set>
                                    <p:animEffect transition="in" filter="fade">
                                      <p:cBhvr>
                                        <p:cTn id="68" dur="2000"/>
                                        <p:tgtEl>
                                          <p:spTgt spid="3">
                                            <p:txEl>
                                              <p:pRg st="5" end="5"/>
                                            </p:txEl>
                                          </p:spTgt>
                                        </p:tgtEl>
                                      </p:cBhvr>
                                    </p:animEffect>
                                    <p:anim calcmode="lin" valueType="num">
                                      <p:cBhvr>
                                        <p:cTn id="69"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70" dur="2000" fill="hold"/>
                                        <p:tgtEl>
                                          <p:spTgt spid="3">
                                            <p:txEl>
                                              <p:pRg st="5" end="5"/>
                                            </p:txEl>
                                          </p:spTgt>
                                        </p:tgtEl>
                                        <p:attrNameLst>
                                          <p:attrName>ppt_h</p:attrName>
                                        </p:attrNameLst>
                                      </p:cBhvr>
                                      <p:tavLst>
                                        <p:tav tm="0">
                                          <p:val>
                                            <p:strVal val="#ppt_h"/>
                                          </p:val>
                                        </p:tav>
                                        <p:tav tm="100000">
                                          <p:val>
                                            <p:strVal val="#ppt_h"/>
                                          </p:val>
                                        </p:tav>
                                      </p:tavLst>
                                    </p:anim>
                                  </p:childTnLst>
                                </p:cTn>
                              </p:par>
                              <p:par>
                                <p:cTn id="71" presetID="26"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Effect transition="in" filter="wipe(down)">
                                      <p:cBhvr>
                                        <p:cTn id="73" dur="580">
                                          <p:stCondLst>
                                            <p:cond delay="0"/>
                                          </p:stCondLst>
                                        </p:cTn>
                                        <p:tgtEl>
                                          <p:spTgt spid="3">
                                            <p:txEl>
                                              <p:pRg st="6" end="6"/>
                                            </p:txEl>
                                          </p:spTgt>
                                        </p:tgtEl>
                                      </p:cBhvr>
                                    </p:animEffect>
                                    <p:anim calcmode="lin" valueType="num">
                                      <p:cBhvr>
                                        <p:cTn id="7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3">
                                            <p:txEl>
                                              <p:pRg st="6" end="6"/>
                                            </p:txEl>
                                          </p:spTgt>
                                        </p:tgtEl>
                                      </p:cBhvr>
                                      <p:to x="100000" y="60000"/>
                                    </p:animScale>
                                    <p:animScale>
                                      <p:cBhvr>
                                        <p:cTn id="80" dur="166" decel="50000">
                                          <p:stCondLst>
                                            <p:cond delay="676"/>
                                          </p:stCondLst>
                                        </p:cTn>
                                        <p:tgtEl>
                                          <p:spTgt spid="3">
                                            <p:txEl>
                                              <p:pRg st="6" end="6"/>
                                            </p:txEl>
                                          </p:spTgt>
                                        </p:tgtEl>
                                      </p:cBhvr>
                                      <p:to x="100000" y="100000"/>
                                    </p:animScale>
                                    <p:animScale>
                                      <p:cBhvr>
                                        <p:cTn id="81" dur="26">
                                          <p:stCondLst>
                                            <p:cond delay="1312"/>
                                          </p:stCondLst>
                                        </p:cTn>
                                        <p:tgtEl>
                                          <p:spTgt spid="3">
                                            <p:txEl>
                                              <p:pRg st="6" end="6"/>
                                            </p:txEl>
                                          </p:spTgt>
                                        </p:tgtEl>
                                      </p:cBhvr>
                                      <p:to x="100000" y="80000"/>
                                    </p:animScale>
                                    <p:animScale>
                                      <p:cBhvr>
                                        <p:cTn id="82" dur="166" decel="50000">
                                          <p:stCondLst>
                                            <p:cond delay="1338"/>
                                          </p:stCondLst>
                                        </p:cTn>
                                        <p:tgtEl>
                                          <p:spTgt spid="3">
                                            <p:txEl>
                                              <p:pRg st="6" end="6"/>
                                            </p:txEl>
                                          </p:spTgt>
                                        </p:tgtEl>
                                      </p:cBhvr>
                                      <p:to x="100000" y="100000"/>
                                    </p:animScale>
                                    <p:animScale>
                                      <p:cBhvr>
                                        <p:cTn id="83" dur="26">
                                          <p:stCondLst>
                                            <p:cond delay="1642"/>
                                          </p:stCondLst>
                                        </p:cTn>
                                        <p:tgtEl>
                                          <p:spTgt spid="3">
                                            <p:txEl>
                                              <p:pRg st="6" end="6"/>
                                            </p:txEl>
                                          </p:spTgt>
                                        </p:tgtEl>
                                      </p:cBhvr>
                                      <p:to x="100000" y="90000"/>
                                    </p:animScale>
                                    <p:animScale>
                                      <p:cBhvr>
                                        <p:cTn id="84" dur="166" decel="50000">
                                          <p:stCondLst>
                                            <p:cond delay="1668"/>
                                          </p:stCondLst>
                                        </p:cTn>
                                        <p:tgtEl>
                                          <p:spTgt spid="3">
                                            <p:txEl>
                                              <p:pRg st="6" end="6"/>
                                            </p:txEl>
                                          </p:spTgt>
                                        </p:tgtEl>
                                      </p:cBhvr>
                                      <p:to x="100000" y="100000"/>
                                    </p:animScale>
                                    <p:animScale>
                                      <p:cBhvr>
                                        <p:cTn id="85" dur="26">
                                          <p:stCondLst>
                                            <p:cond delay="1808"/>
                                          </p:stCondLst>
                                        </p:cTn>
                                        <p:tgtEl>
                                          <p:spTgt spid="3">
                                            <p:txEl>
                                              <p:pRg st="6" end="6"/>
                                            </p:txEl>
                                          </p:spTgt>
                                        </p:tgtEl>
                                      </p:cBhvr>
                                      <p:to x="100000" y="95000"/>
                                    </p:animScale>
                                    <p:animScale>
                                      <p:cBhvr>
                                        <p:cTn id="86"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66D3E-30F3-41AA-A8E8-F91FFCA79020}"/>
              </a:ext>
            </a:extLst>
          </p:cNvPr>
          <p:cNvSpPr>
            <a:spLocks noGrp="1"/>
          </p:cNvSpPr>
          <p:nvPr>
            <p:ph type="title"/>
          </p:nvPr>
        </p:nvSpPr>
        <p:spPr/>
        <p:txBody>
          <a:bodyPr/>
          <a:lstStyle/>
          <a:p>
            <a:r>
              <a:rPr lang="en-GB" dirty="0"/>
              <a:t>Adjectives</a:t>
            </a:r>
          </a:p>
        </p:txBody>
      </p:sp>
      <p:sp>
        <p:nvSpPr>
          <p:cNvPr id="3" name="Content Placeholder 2">
            <a:extLst>
              <a:ext uri="{FF2B5EF4-FFF2-40B4-BE49-F238E27FC236}">
                <a16:creationId xmlns:a16="http://schemas.microsoft.com/office/drawing/2014/main" id="{3C5619EE-C37E-4002-85AE-1AA881EE26AD}"/>
              </a:ext>
            </a:extLst>
          </p:cNvPr>
          <p:cNvSpPr>
            <a:spLocks noGrp="1"/>
          </p:cNvSpPr>
          <p:nvPr>
            <p:ph idx="1"/>
          </p:nvPr>
        </p:nvSpPr>
        <p:spPr/>
        <p:txBody>
          <a:bodyPr/>
          <a:lstStyle/>
          <a:p>
            <a:r>
              <a:rPr lang="en-GB" dirty="0"/>
              <a:t>In some languages, such as French, adjectives can occur in more than one position, with different meanings</a:t>
            </a:r>
          </a:p>
          <a:p>
            <a:pPr marL="514350" indent="-514350">
              <a:buFont typeface="+mj-lt"/>
              <a:buAutoNum type="arabicPeriod" startAt="16"/>
            </a:pPr>
            <a:r>
              <a:rPr lang="en-GB" dirty="0"/>
              <a:t>Un </a:t>
            </a:r>
            <a:r>
              <a:rPr lang="en-GB" dirty="0">
                <a:solidFill>
                  <a:srgbClr val="0000FF"/>
                </a:solidFill>
              </a:rPr>
              <a:t>grand</a:t>
            </a:r>
            <a:r>
              <a:rPr lang="en-GB" dirty="0"/>
              <a:t> </a:t>
            </a:r>
            <a:r>
              <a:rPr lang="en-GB" dirty="0">
                <a:solidFill>
                  <a:srgbClr val="FF0000"/>
                </a:solidFill>
              </a:rPr>
              <a:t>homme</a:t>
            </a:r>
            <a:br>
              <a:rPr lang="en-GB" dirty="0"/>
            </a:br>
            <a:r>
              <a:rPr lang="en-GB" dirty="0"/>
              <a:t>A </a:t>
            </a:r>
            <a:r>
              <a:rPr lang="en-GB" dirty="0">
                <a:solidFill>
                  <a:srgbClr val="0000FF"/>
                </a:solidFill>
              </a:rPr>
              <a:t>great</a:t>
            </a:r>
            <a:r>
              <a:rPr lang="en-GB" dirty="0"/>
              <a:t> </a:t>
            </a:r>
            <a:r>
              <a:rPr lang="en-GB" dirty="0">
                <a:solidFill>
                  <a:srgbClr val="FF0000"/>
                </a:solidFill>
              </a:rPr>
              <a:t>man</a:t>
            </a:r>
          </a:p>
          <a:p>
            <a:pPr marL="514350" indent="-514350">
              <a:buFont typeface="+mj-lt"/>
              <a:buAutoNum type="arabicPeriod" startAt="16"/>
            </a:pPr>
            <a:r>
              <a:rPr lang="en-GB" dirty="0"/>
              <a:t>Un </a:t>
            </a:r>
            <a:r>
              <a:rPr lang="en-GB" dirty="0">
                <a:solidFill>
                  <a:srgbClr val="FF0000"/>
                </a:solidFill>
              </a:rPr>
              <a:t>homme</a:t>
            </a:r>
            <a:r>
              <a:rPr lang="en-GB" dirty="0"/>
              <a:t> </a:t>
            </a:r>
            <a:r>
              <a:rPr lang="en-GB" dirty="0">
                <a:solidFill>
                  <a:srgbClr val="0000FF"/>
                </a:solidFill>
              </a:rPr>
              <a:t>grand</a:t>
            </a:r>
            <a:br>
              <a:rPr lang="en-GB" dirty="0"/>
            </a:br>
            <a:r>
              <a:rPr lang="en-GB" dirty="0"/>
              <a:t>A </a:t>
            </a:r>
            <a:r>
              <a:rPr lang="en-GB" dirty="0">
                <a:solidFill>
                  <a:srgbClr val="0000FF"/>
                </a:solidFill>
              </a:rPr>
              <a:t>tall</a:t>
            </a:r>
            <a:r>
              <a:rPr lang="en-GB" dirty="0"/>
              <a:t> </a:t>
            </a:r>
            <a:r>
              <a:rPr lang="en-GB" dirty="0">
                <a:solidFill>
                  <a:srgbClr val="FF0000"/>
                </a:solidFill>
              </a:rPr>
              <a:t>man</a:t>
            </a:r>
          </a:p>
          <a:p>
            <a:r>
              <a:rPr lang="en-GB" dirty="0"/>
              <a:t>As you can see, English expresses the same distinction by using different words in the same position</a:t>
            </a:r>
          </a:p>
          <a:p>
            <a:endParaRPr lang="en-GB" dirty="0"/>
          </a:p>
        </p:txBody>
      </p:sp>
      <p:sp>
        <p:nvSpPr>
          <p:cNvPr id="4" name="Slide Number Placeholder 3">
            <a:extLst>
              <a:ext uri="{FF2B5EF4-FFF2-40B4-BE49-F238E27FC236}">
                <a16:creationId xmlns:a16="http://schemas.microsoft.com/office/drawing/2014/main" id="{4C27B704-2D84-474C-BAE1-056785D6CADF}"/>
              </a:ext>
            </a:extLst>
          </p:cNvPr>
          <p:cNvSpPr>
            <a:spLocks noGrp="1"/>
          </p:cNvSpPr>
          <p:nvPr>
            <p:ph type="sldNum" sz="quarter" idx="12"/>
          </p:nvPr>
        </p:nvSpPr>
        <p:spPr/>
        <p:txBody>
          <a:bodyPr/>
          <a:lstStyle/>
          <a:p>
            <a:fld id="{9960E1B9-AAC5-487E-8B5E-D8D93827E7BF}" type="slidenum">
              <a:rPr lang="en-GB" smtClean="0"/>
              <a:t>13</a:t>
            </a:fld>
            <a:endParaRPr lang="en-GB"/>
          </a:p>
        </p:txBody>
      </p:sp>
    </p:spTree>
    <p:custDataLst>
      <p:tags r:id="rId1"/>
    </p:custDataLst>
    <p:extLst>
      <p:ext uri="{BB962C8B-B14F-4D97-AF65-F5344CB8AC3E}">
        <p14:creationId xmlns:p14="http://schemas.microsoft.com/office/powerpoint/2010/main" val="293185597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par>
                                <p:cTn id="25" presetID="26"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80">
                                          <p:stCondLst>
                                            <p:cond delay="0"/>
                                          </p:stCondLst>
                                        </p:cTn>
                                        <p:tgtEl>
                                          <p:spTgt spid="3">
                                            <p:txEl>
                                              <p:pRg st="2" end="2"/>
                                            </p:txEl>
                                          </p:spTgt>
                                        </p:tgtEl>
                                      </p:cBhvr>
                                    </p:animEffect>
                                    <p:anim calcmode="lin" valueType="num">
                                      <p:cBhvr>
                                        <p:cTn id="2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2" end="2"/>
                                            </p:txEl>
                                          </p:spTgt>
                                        </p:tgtEl>
                                      </p:cBhvr>
                                      <p:to x="100000" y="60000"/>
                                    </p:animScale>
                                    <p:animScale>
                                      <p:cBhvr>
                                        <p:cTn id="34" dur="166" decel="50000">
                                          <p:stCondLst>
                                            <p:cond delay="676"/>
                                          </p:stCondLst>
                                        </p:cTn>
                                        <p:tgtEl>
                                          <p:spTgt spid="3">
                                            <p:txEl>
                                              <p:pRg st="2" end="2"/>
                                            </p:txEl>
                                          </p:spTgt>
                                        </p:tgtEl>
                                      </p:cBhvr>
                                      <p:to x="100000" y="100000"/>
                                    </p:animScale>
                                    <p:animScale>
                                      <p:cBhvr>
                                        <p:cTn id="35" dur="26">
                                          <p:stCondLst>
                                            <p:cond delay="1312"/>
                                          </p:stCondLst>
                                        </p:cTn>
                                        <p:tgtEl>
                                          <p:spTgt spid="3">
                                            <p:txEl>
                                              <p:pRg st="2" end="2"/>
                                            </p:txEl>
                                          </p:spTgt>
                                        </p:tgtEl>
                                      </p:cBhvr>
                                      <p:to x="100000" y="80000"/>
                                    </p:animScale>
                                    <p:animScale>
                                      <p:cBhvr>
                                        <p:cTn id="36" dur="166" decel="50000">
                                          <p:stCondLst>
                                            <p:cond delay="1338"/>
                                          </p:stCondLst>
                                        </p:cTn>
                                        <p:tgtEl>
                                          <p:spTgt spid="3">
                                            <p:txEl>
                                              <p:pRg st="2" end="2"/>
                                            </p:txEl>
                                          </p:spTgt>
                                        </p:tgtEl>
                                      </p:cBhvr>
                                      <p:to x="100000" y="100000"/>
                                    </p:animScale>
                                    <p:animScale>
                                      <p:cBhvr>
                                        <p:cTn id="37" dur="26">
                                          <p:stCondLst>
                                            <p:cond delay="1642"/>
                                          </p:stCondLst>
                                        </p:cTn>
                                        <p:tgtEl>
                                          <p:spTgt spid="3">
                                            <p:txEl>
                                              <p:pRg st="2" end="2"/>
                                            </p:txEl>
                                          </p:spTgt>
                                        </p:tgtEl>
                                      </p:cBhvr>
                                      <p:to x="100000" y="90000"/>
                                    </p:animScale>
                                    <p:animScale>
                                      <p:cBhvr>
                                        <p:cTn id="38" dur="166" decel="50000">
                                          <p:stCondLst>
                                            <p:cond delay="1668"/>
                                          </p:stCondLst>
                                        </p:cTn>
                                        <p:tgtEl>
                                          <p:spTgt spid="3">
                                            <p:txEl>
                                              <p:pRg st="2" end="2"/>
                                            </p:txEl>
                                          </p:spTgt>
                                        </p:tgtEl>
                                      </p:cBhvr>
                                      <p:to x="100000" y="100000"/>
                                    </p:animScale>
                                    <p:animScale>
                                      <p:cBhvr>
                                        <p:cTn id="39" dur="26">
                                          <p:stCondLst>
                                            <p:cond delay="1808"/>
                                          </p:stCondLst>
                                        </p:cTn>
                                        <p:tgtEl>
                                          <p:spTgt spid="3">
                                            <p:txEl>
                                              <p:pRg st="2" end="2"/>
                                            </p:txEl>
                                          </p:spTgt>
                                        </p:tgtEl>
                                      </p:cBhvr>
                                      <p:to x="100000" y="95000"/>
                                    </p:animScale>
                                    <p:animScale>
                                      <p:cBhvr>
                                        <p:cTn id="40" dur="166" decel="50000">
                                          <p:stCondLst>
                                            <p:cond delay="1834"/>
                                          </p:stCondLst>
                                        </p:cTn>
                                        <p:tgtEl>
                                          <p:spTgt spid="3">
                                            <p:txEl>
                                              <p:pRg st="2" end="2"/>
                                            </p:txEl>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grpId="0"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fade">
                                      <p:cBhvr>
                                        <p:cTn id="45" dur="2000"/>
                                        <p:tgtEl>
                                          <p:spTgt spid="3">
                                            <p:txEl>
                                              <p:pRg st="3" end="3"/>
                                            </p:txEl>
                                          </p:spTgt>
                                        </p:tgtEl>
                                      </p:cBhvr>
                                    </p:animEffect>
                                    <p:anim calcmode="lin" valueType="num">
                                      <p:cBhvr>
                                        <p:cTn id="4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65205-E14D-4B4A-95CA-3DBB79860175}"/>
              </a:ext>
            </a:extLst>
          </p:cNvPr>
          <p:cNvSpPr>
            <a:spLocks noGrp="1"/>
          </p:cNvSpPr>
          <p:nvPr>
            <p:ph type="title"/>
          </p:nvPr>
        </p:nvSpPr>
        <p:spPr/>
        <p:txBody>
          <a:bodyPr/>
          <a:lstStyle/>
          <a:p>
            <a:r>
              <a:rPr lang="en-GB" dirty="0"/>
              <a:t>Adjectives</a:t>
            </a:r>
          </a:p>
        </p:txBody>
      </p:sp>
      <p:sp>
        <p:nvSpPr>
          <p:cNvPr id="3" name="Content Placeholder 2">
            <a:extLst>
              <a:ext uri="{FF2B5EF4-FFF2-40B4-BE49-F238E27FC236}">
                <a16:creationId xmlns:a16="http://schemas.microsoft.com/office/drawing/2014/main" id="{6B249BBE-D62C-4896-B41B-FA441C573439}"/>
              </a:ext>
            </a:extLst>
          </p:cNvPr>
          <p:cNvSpPr>
            <a:spLocks noGrp="1"/>
          </p:cNvSpPr>
          <p:nvPr>
            <p:ph idx="1"/>
          </p:nvPr>
        </p:nvSpPr>
        <p:spPr/>
        <p:txBody>
          <a:bodyPr>
            <a:normAutofit fontScale="92500" lnSpcReduction="10000"/>
          </a:bodyPr>
          <a:lstStyle/>
          <a:p>
            <a:r>
              <a:rPr lang="en-GB" dirty="0"/>
              <a:t>It is sometimes possible to use an adjective in the same way as a noun</a:t>
            </a:r>
          </a:p>
          <a:p>
            <a:pPr marL="514350" indent="-514350">
              <a:buFont typeface="+mj-lt"/>
              <a:buAutoNum type="arabicPeriod" startAt="18"/>
            </a:pPr>
            <a:r>
              <a:rPr lang="en-GB" dirty="0"/>
              <a:t>I saw a </a:t>
            </a:r>
            <a:r>
              <a:rPr lang="en-GB" dirty="0">
                <a:solidFill>
                  <a:srgbClr val="0000FF"/>
                </a:solidFill>
              </a:rPr>
              <a:t>rich</a:t>
            </a:r>
            <a:r>
              <a:rPr lang="en-GB" dirty="0"/>
              <a:t> </a:t>
            </a:r>
            <a:r>
              <a:rPr lang="en-GB" dirty="0">
                <a:solidFill>
                  <a:srgbClr val="FF0000"/>
                </a:solidFill>
              </a:rPr>
              <a:t>man</a:t>
            </a:r>
          </a:p>
          <a:p>
            <a:pPr marL="514350" indent="-514350">
              <a:buFont typeface="+mj-lt"/>
              <a:buAutoNum type="arabicPeriod" startAt="18"/>
            </a:pPr>
            <a:r>
              <a:rPr lang="en-GB" dirty="0"/>
              <a:t>I saw a </a:t>
            </a:r>
            <a:r>
              <a:rPr lang="en-GB" dirty="0">
                <a:solidFill>
                  <a:srgbClr val="0000FF"/>
                </a:solidFill>
              </a:rPr>
              <a:t>poor</a:t>
            </a:r>
            <a:r>
              <a:rPr lang="en-GB" dirty="0"/>
              <a:t> </a:t>
            </a:r>
            <a:r>
              <a:rPr lang="en-GB" dirty="0">
                <a:solidFill>
                  <a:srgbClr val="FF0000"/>
                </a:solidFill>
              </a:rPr>
              <a:t>man</a:t>
            </a:r>
          </a:p>
          <a:p>
            <a:pPr marL="514350" indent="-514350">
              <a:buFont typeface="+mj-lt"/>
              <a:buAutoNum type="arabicPeriod" startAt="18"/>
            </a:pPr>
            <a:r>
              <a:rPr lang="en-GB" dirty="0"/>
              <a:t>I saw a </a:t>
            </a:r>
            <a:r>
              <a:rPr lang="en-GB" dirty="0">
                <a:solidFill>
                  <a:srgbClr val="0000FF"/>
                </a:solidFill>
              </a:rPr>
              <a:t>French</a:t>
            </a:r>
            <a:r>
              <a:rPr lang="en-GB" dirty="0"/>
              <a:t> </a:t>
            </a:r>
            <a:r>
              <a:rPr lang="en-GB" dirty="0">
                <a:solidFill>
                  <a:srgbClr val="FF0000"/>
                </a:solidFill>
              </a:rPr>
              <a:t>woman</a:t>
            </a:r>
          </a:p>
          <a:p>
            <a:pPr marL="514350" indent="-514350">
              <a:buFont typeface="+mj-lt"/>
              <a:buAutoNum type="arabicPeriod" startAt="18"/>
            </a:pPr>
            <a:r>
              <a:rPr lang="en-GB" dirty="0"/>
              <a:t>I saw a </a:t>
            </a:r>
            <a:r>
              <a:rPr lang="en-GB" dirty="0">
                <a:solidFill>
                  <a:srgbClr val="0000FF"/>
                </a:solidFill>
              </a:rPr>
              <a:t>Swiss</a:t>
            </a:r>
            <a:r>
              <a:rPr lang="en-GB" dirty="0"/>
              <a:t> </a:t>
            </a:r>
            <a:r>
              <a:rPr lang="en-GB" dirty="0">
                <a:solidFill>
                  <a:srgbClr val="FF0000"/>
                </a:solidFill>
              </a:rPr>
              <a:t>woman</a:t>
            </a:r>
          </a:p>
          <a:p>
            <a:pPr marL="514350" indent="-514350">
              <a:buFont typeface="+mj-lt"/>
              <a:buAutoNum type="arabicPeriod" startAt="18"/>
            </a:pPr>
            <a:r>
              <a:rPr lang="en-GB" dirty="0"/>
              <a:t>We discussed the </a:t>
            </a:r>
            <a:r>
              <a:rPr lang="en-GB" dirty="0">
                <a:solidFill>
                  <a:srgbClr val="0000FF"/>
                </a:solidFill>
              </a:rPr>
              <a:t>rich</a:t>
            </a:r>
          </a:p>
          <a:p>
            <a:pPr marL="514350" indent="-514350">
              <a:buFont typeface="+mj-lt"/>
              <a:buAutoNum type="arabicPeriod" startAt="18"/>
            </a:pPr>
            <a:r>
              <a:rPr lang="en-GB" dirty="0"/>
              <a:t>We discussed the </a:t>
            </a:r>
            <a:r>
              <a:rPr lang="en-GB" dirty="0">
                <a:solidFill>
                  <a:srgbClr val="0000FF"/>
                </a:solidFill>
              </a:rPr>
              <a:t>poor</a:t>
            </a:r>
          </a:p>
          <a:p>
            <a:pPr marL="514350" indent="-514350">
              <a:buFont typeface="+mj-lt"/>
              <a:buAutoNum type="arabicPeriod" startAt="18"/>
            </a:pPr>
            <a:r>
              <a:rPr lang="en-GB" dirty="0"/>
              <a:t>We discussed the </a:t>
            </a:r>
            <a:r>
              <a:rPr lang="en-GB" dirty="0">
                <a:solidFill>
                  <a:srgbClr val="0000FF"/>
                </a:solidFill>
              </a:rPr>
              <a:t>French</a:t>
            </a:r>
          </a:p>
          <a:p>
            <a:pPr marL="514350" indent="-514350">
              <a:buFont typeface="+mj-lt"/>
              <a:buAutoNum type="arabicPeriod" startAt="18"/>
            </a:pPr>
            <a:r>
              <a:rPr lang="en-GB" dirty="0"/>
              <a:t>We discussed the </a:t>
            </a:r>
            <a:r>
              <a:rPr lang="en-GB" dirty="0">
                <a:solidFill>
                  <a:srgbClr val="0000FF"/>
                </a:solidFill>
              </a:rPr>
              <a:t>Swiss</a:t>
            </a:r>
          </a:p>
        </p:txBody>
      </p:sp>
      <p:sp>
        <p:nvSpPr>
          <p:cNvPr id="4" name="Slide Number Placeholder 3">
            <a:extLst>
              <a:ext uri="{FF2B5EF4-FFF2-40B4-BE49-F238E27FC236}">
                <a16:creationId xmlns:a16="http://schemas.microsoft.com/office/drawing/2014/main" id="{6C92631E-88A3-4DFD-B4B1-7D71DB7961C2}"/>
              </a:ext>
            </a:extLst>
          </p:cNvPr>
          <p:cNvSpPr>
            <a:spLocks noGrp="1"/>
          </p:cNvSpPr>
          <p:nvPr>
            <p:ph type="sldNum" sz="quarter" idx="12"/>
          </p:nvPr>
        </p:nvSpPr>
        <p:spPr/>
        <p:txBody>
          <a:bodyPr/>
          <a:lstStyle/>
          <a:p>
            <a:fld id="{9960E1B9-AAC5-487E-8B5E-D8D93827E7BF}" type="slidenum">
              <a:rPr lang="en-GB" smtClean="0"/>
              <a:t>14</a:t>
            </a:fld>
            <a:endParaRPr lang="en-GB"/>
          </a:p>
        </p:txBody>
      </p:sp>
    </p:spTree>
    <p:custDataLst>
      <p:tags r:id="rId1"/>
    </p:custDataLst>
    <p:extLst>
      <p:ext uri="{BB962C8B-B14F-4D97-AF65-F5344CB8AC3E}">
        <p14:creationId xmlns:p14="http://schemas.microsoft.com/office/powerpoint/2010/main" val="346141549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par>
                                <p:cTn id="25" presetID="26"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80">
                                          <p:stCondLst>
                                            <p:cond delay="0"/>
                                          </p:stCondLst>
                                        </p:cTn>
                                        <p:tgtEl>
                                          <p:spTgt spid="3">
                                            <p:txEl>
                                              <p:pRg st="2" end="2"/>
                                            </p:txEl>
                                          </p:spTgt>
                                        </p:tgtEl>
                                      </p:cBhvr>
                                    </p:animEffect>
                                    <p:anim calcmode="lin" valueType="num">
                                      <p:cBhvr>
                                        <p:cTn id="2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2" end="2"/>
                                            </p:txEl>
                                          </p:spTgt>
                                        </p:tgtEl>
                                      </p:cBhvr>
                                      <p:to x="100000" y="60000"/>
                                    </p:animScale>
                                    <p:animScale>
                                      <p:cBhvr>
                                        <p:cTn id="34" dur="166" decel="50000">
                                          <p:stCondLst>
                                            <p:cond delay="676"/>
                                          </p:stCondLst>
                                        </p:cTn>
                                        <p:tgtEl>
                                          <p:spTgt spid="3">
                                            <p:txEl>
                                              <p:pRg st="2" end="2"/>
                                            </p:txEl>
                                          </p:spTgt>
                                        </p:tgtEl>
                                      </p:cBhvr>
                                      <p:to x="100000" y="100000"/>
                                    </p:animScale>
                                    <p:animScale>
                                      <p:cBhvr>
                                        <p:cTn id="35" dur="26">
                                          <p:stCondLst>
                                            <p:cond delay="1312"/>
                                          </p:stCondLst>
                                        </p:cTn>
                                        <p:tgtEl>
                                          <p:spTgt spid="3">
                                            <p:txEl>
                                              <p:pRg st="2" end="2"/>
                                            </p:txEl>
                                          </p:spTgt>
                                        </p:tgtEl>
                                      </p:cBhvr>
                                      <p:to x="100000" y="80000"/>
                                    </p:animScale>
                                    <p:animScale>
                                      <p:cBhvr>
                                        <p:cTn id="36" dur="166" decel="50000">
                                          <p:stCondLst>
                                            <p:cond delay="1338"/>
                                          </p:stCondLst>
                                        </p:cTn>
                                        <p:tgtEl>
                                          <p:spTgt spid="3">
                                            <p:txEl>
                                              <p:pRg st="2" end="2"/>
                                            </p:txEl>
                                          </p:spTgt>
                                        </p:tgtEl>
                                      </p:cBhvr>
                                      <p:to x="100000" y="100000"/>
                                    </p:animScale>
                                    <p:animScale>
                                      <p:cBhvr>
                                        <p:cTn id="37" dur="26">
                                          <p:stCondLst>
                                            <p:cond delay="1642"/>
                                          </p:stCondLst>
                                        </p:cTn>
                                        <p:tgtEl>
                                          <p:spTgt spid="3">
                                            <p:txEl>
                                              <p:pRg st="2" end="2"/>
                                            </p:txEl>
                                          </p:spTgt>
                                        </p:tgtEl>
                                      </p:cBhvr>
                                      <p:to x="100000" y="90000"/>
                                    </p:animScale>
                                    <p:animScale>
                                      <p:cBhvr>
                                        <p:cTn id="38" dur="166" decel="50000">
                                          <p:stCondLst>
                                            <p:cond delay="1668"/>
                                          </p:stCondLst>
                                        </p:cTn>
                                        <p:tgtEl>
                                          <p:spTgt spid="3">
                                            <p:txEl>
                                              <p:pRg st="2" end="2"/>
                                            </p:txEl>
                                          </p:spTgt>
                                        </p:tgtEl>
                                      </p:cBhvr>
                                      <p:to x="100000" y="100000"/>
                                    </p:animScale>
                                    <p:animScale>
                                      <p:cBhvr>
                                        <p:cTn id="39" dur="26">
                                          <p:stCondLst>
                                            <p:cond delay="1808"/>
                                          </p:stCondLst>
                                        </p:cTn>
                                        <p:tgtEl>
                                          <p:spTgt spid="3">
                                            <p:txEl>
                                              <p:pRg st="2" end="2"/>
                                            </p:txEl>
                                          </p:spTgt>
                                        </p:tgtEl>
                                      </p:cBhvr>
                                      <p:to x="100000" y="95000"/>
                                    </p:animScale>
                                    <p:animScale>
                                      <p:cBhvr>
                                        <p:cTn id="40" dur="166" decel="50000">
                                          <p:stCondLst>
                                            <p:cond delay="1834"/>
                                          </p:stCondLst>
                                        </p:cTn>
                                        <p:tgtEl>
                                          <p:spTgt spid="3">
                                            <p:txEl>
                                              <p:pRg st="2" end="2"/>
                                            </p:txEl>
                                          </p:spTgt>
                                        </p:tgtEl>
                                      </p:cBhvr>
                                      <p:to x="100000" y="100000"/>
                                    </p:animScale>
                                  </p:childTnLst>
                                </p:cTn>
                              </p:par>
                              <p:par>
                                <p:cTn id="41" presetID="26" presetClass="entr" presetSubtype="0" fill="hold" grpId="0"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3">
                                            <p:txEl>
                                              <p:pRg st="4" end="4"/>
                                            </p:txEl>
                                          </p:spTgt>
                                        </p:tgtEl>
                                        <p:attrNameLst>
                                          <p:attrName>style.visibility</p:attrName>
                                        </p:attrNameLst>
                                      </p:cBhvr>
                                      <p:to>
                                        <p:strVal val="visible"/>
                                      </p:to>
                                    </p:set>
                                    <p:animEffect transition="in" filter="wipe(down)">
                                      <p:cBhvr>
                                        <p:cTn id="59" dur="580">
                                          <p:stCondLst>
                                            <p:cond delay="0"/>
                                          </p:stCondLst>
                                        </p:cTn>
                                        <p:tgtEl>
                                          <p:spTgt spid="3">
                                            <p:txEl>
                                              <p:pRg st="4" end="4"/>
                                            </p:txEl>
                                          </p:spTgt>
                                        </p:tgtEl>
                                      </p:cBhvr>
                                    </p:animEffect>
                                    <p:anim calcmode="lin" valueType="num">
                                      <p:cBhvr>
                                        <p:cTn id="6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txEl>
                                              <p:pRg st="4" end="4"/>
                                            </p:txEl>
                                          </p:spTgt>
                                        </p:tgtEl>
                                      </p:cBhvr>
                                      <p:to x="100000" y="60000"/>
                                    </p:animScale>
                                    <p:animScale>
                                      <p:cBhvr>
                                        <p:cTn id="66" dur="166" decel="50000">
                                          <p:stCondLst>
                                            <p:cond delay="676"/>
                                          </p:stCondLst>
                                        </p:cTn>
                                        <p:tgtEl>
                                          <p:spTgt spid="3">
                                            <p:txEl>
                                              <p:pRg st="4" end="4"/>
                                            </p:txEl>
                                          </p:spTgt>
                                        </p:tgtEl>
                                      </p:cBhvr>
                                      <p:to x="100000" y="100000"/>
                                    </p:animScale>
                                    <p:animScale>
                                      <p:cBhvr>
                                        <p:cTn id="67" dur="26">
                                          <p:stCondLst>
                                            <p:cond delay="1312"/>
                                          </p:stCondLst>
                                        </p:cTn>
                                        <p:tgtEl>
                                          <p:spTgt spid="3">
                                            <p:txEl>
                                              <p:pRg st="4" end="4"/>
                                            </p:txEl>
                                          </p:spTgt>
                                        </p:tgtEl>
                                      </p:cBhvr>
                                      <p:to x="100000" y="80000"/>
                                    </p:animScale>
                                    <p:animScale>
                                      <p:cBhvr>
                                        <p:cTn id="68" dur="166" decel="50000">
                                          <p:stCondLst>
                                            <p:cond delay="1338"/>
                                          </p:stCondLst>
                                        </p:cTn>
                                        <p:tgtEl>
                                          <p:spTgt spid="3">
                                            <p:txEl>
                                              <p:pRg st="4" end="4"/>
                                            </p:txEl>
                                          </p:spTgt>
                                        </p:tgtEl>
                                      </p:cBhvr>
                                      <p:to x="100000" y="100000"/>
                                    </p:animScale>
                                    <p:animScale>
                                      <p:cBhvr>
                                        <p:cTn id="69" dur="26">
                                          <p:stCondLst>
                                            <p:cond delay="1642"/>
                                          </p:stCondLst>
                                        </p:cTn>
                                        <p:tgtEl>
                                          <p:spTgt spid="3">
                                            <p:txEl>
                                              <p:pRg st="4" end="4"/>
                                            </p:txEl>
                                          </p:spTgt>
                                        </p:tgtEl>
                                      </p:cBhvr>
                                      <p:to x="100000" y="90000"/>
                                    </p:animScale>
                                    <p:animScale>
                                      <p:cBhvr>
                                        <p:cTn id="70" dur="166" decel="50000">
                                          <p:stCondLst>
                                            <p:cond delay="1668"/>
                                          </p:stCondLst>
                                        </p:cTn>
                                        <p:tgtEl>
                                          <p:spTgt spid="3">
                                            <p:txEl>
                                              <p:pRg st="4" end="4"/>
                                            </p:txEl>
                                          </p:spTgt>
                                        </p:tgtEl>
                                      </p:cBhvr>
                                      <p:to x="100000" y="100000"/>
                                    </p:animScale>
                                    <p:animScale>
                                      <p:cBhvr>
                                        <p:cTn id="71" dur="26">
                                          <p:stCondLst>
                                            <p:cond delay="1808"/>
                                          </p:stCondLst>
                                        </p:cTn>
                                        <p:tgtEl>
                                          <p:spTgt spid="3">
                                            <p:txEl>
                                              <p:pRg st="4" end="4"/>
                                            </p:txEl>
                                          </p:spTgt>
                                        </p:tgtEl>
                                      </p:cBhvr>
                                      <p:to x="100000" y="95000"/>
                                    </p:animScale>
                                    <p:animScale>
                                      <p:cBhvr>
                                        <p:cTn id="72" dur="166" decel="50000">
                                          <p:stCondLst>
                                            <p:cond delay="1834"/>
                                          </p:stCondLst>
                                        </p:cTn>
                                        <p:tgtEl>
                                          <p:spTgt spid="3">
                                            <p:txEl>
                                              <p:pRg st="4" end="4"/>
                                            </p:tx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3">
                                            <p:txEl>
                                              <p:pRg st="5" end="5"/>
                                            </p:txEl>
                                          </p:spTgt>
                                        </p:tgtEl>
                                        <p:attrNameLst>
                                          <p:attrName>style.visibility</p:attrName>
                                        </p:attrNameLst>
                                      </p:cBhvr>
                                      <p:to>
                                        <p:strVal val="visible"/>
                                      </p:to>
                                    </p:set>
                                    <p:animEffect transition="in" filter="wipe(down)">
                                      <p:cBhvr>
                                        <p:cTn id="77" dur="580">
                                          <p:stCondLst>
                                            <p:cond delay="0"/>
                                          </p:stCondLst>
                                        </p:cTn>
                                        <p:tgtEl>
                                          <p:spTgt spid="3">
                                            <p:txEl>
                                              <p:pRg st="5" end="5"/>
                                            </p:txEl>
                                          </p:spTgt>
                                        </p:tgtEl>
                                      </p:cBhvr>
                                    </p:animEffect>
                                    <p:anim calcmode="lin" valueType="num">
                                      <p:cBhvr>
                                        <p:cTn id="7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3">
                                            <p:txEl>
                                              <p:pRg st="5" end="5"/>
                                            </p:txEl>
                                          </p:spTgt>
                                        </p:tgtEl>
                                      </p:cBhvr>
                                      <p:to x="100000" y="60000"/>
                                    </p:animScale>
                                    <p:animScale>
                                      <p:cBhvr>
                                        <p:cTn id="84" dur="166" decel="50000">
                                          <p:stCondLst>
                                            <p:cond delay="676"/>
                                          </p:stCondLst>
                                        </p:cTn>
                                        <p:tgtEl>
                                          <p:spTgt spid="3">
                                            <p:txEl>
                                              <p:pRg st="5" end="5"/>
                                            </p:txEl>
                                          </p:spTgt>
                                        </p:tgtEl>
                                      </p:cBhvr>
                                      <p:to x="100000" y="100000"/>
                                    </p:animScale>
                                    <p:animScale>
                                      <p:cBhvr>
                                        <p:cTn id="85" dur="26">
                                          <p:stCondLst>
                                            <p:cond delay="1312"/>
                                          </p:stCondLst>
                                        </p:cTn>
                                        <p:tgtEl>
                                          <p:spTgt spid="3">
                                            <p:txEl>
                                              <p:pRg st="5" end="5"/>
                                            </p:txEl>
                                          </p:spTgt>
                                        </p:tgtEl>
                                      </p:cBhvr>
                                      <p:to x="100000" y="80000"/>
                                    </p:animScale>
                                    <p:animScale>
                                      <p:cBhvr>
                                        <p:cTn id="86" dur="166" decel="50000">
                                          <p:stCondLst>
                                            <p:cond delay="1338"/>
                                          </p:stCondLst>
                                        </p:cTn>
                                        <p:tgtEl>
                                          <p:spTgt spid="3">
                                            <p:txEl>
                                              <p:pRg st="5" end="5"/>
                                            </p:txEl>
                                          </p:spTgt>
                                        </p:tgtEl>
                                      </p:cBhvr>
                                      <p:to x="100000" y="100000"/>
                                    </p:animScale>
                                    <p:animScale>
                                      <p:cBhvr>
                                        <p:cTn id="87" dur="26">
                                          <p:stCondLst>
                                            <p:cond delay="1642"/>
                                          </p:stCondLst>
                                        </p:cTn>
                                        <p:tgtEl>
                                          <p:spTgt spid="3">
                                            <p:txEl>
                                              <p:pRg st="5" end="5"/>
                                            </p:txEl>
                                          </p:spTgt>
                                        </p:tgtEl>
                                      </p:cBhvr>
                                      <p:to x="100000" y="90000"/>
                                    </p:animScale>
                                    <p:animScale>
                                      <p:cBhvr>
                                        <p:cTn id="88" dur="166" decel="50000">
                                          <p:stCondLst>
                                            <p:cond delay="1668"/>
                                          </p:stCondLst>
                                        </p:cTn>
                                        <p:tgtEl>
                                          <p:spTgt spid="3">
                                            <p:txEl>
                                              <p:pRg st="5" end="5"/>
                                            </p:txEl>
                                          </p:spTgt>
                                        </p:tgtEl>
                                      </p:cBhvr>
                                      <p:to x="100000" y="100000"/>
                                    </p:animScale>
                                    <p:animScale>
                                      <p:cBhvr>
                                        <p:cTn id="89" dur="26">
                                          <p:stCondLst>
                                            <p:cond delay="1808"/>
                                          </p:stCondLst>
                                        </p:cTn>
                                        <p:tgtEl>
                                          <p:spTgt spid="3">
                                            <p:txEl>
                                              <p:pRg st="5" end="5"/>
                                            </p:txEl>
                                          </p:spTgt>
                                        </p:tgtEl>
                                      </p:cBhvr>
                                      <p:to x="100000" y="95000"/>
                                    </p:animScale>
                                    <p:animScale>
                                      <p:cBhvr>
                                        <p:cTn id="90" dur="166" decel="50000">
                                          <p:stCondLst>
                                            <p:cond delay="1834"/>
                                          </p:stCondLst>
                                        </p:cTn>
                                        <p:tgtEl>
                                          <p:spTgt spid="3">
                                            <p:txEl>
                                              <p:pRg st="5" end="5"/>
                                            </p:tx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3">
                                            <p:txEl>
                                              <p:pRg st="6" end="6"/>
                                            </p:txEl>
                                          </p:spTgt>
                                        </p:tgtEl>
                                        <p:attrNameLst>
                                          <p:attrName>style.visibility</p:attrName>
                                        </p:attrNameLst>
                                      </p:cBhvr>
                                      <p:to>
                                        <p:strVal val="visible"/>
                                      </p:to>
                                    </p:set>
                                    <p:animEffect transition="in" filter="wipe(down)">
                                      <p:cBhvr>
                                        <p:cTn id="93" dur="580">
                                          <p:stCondLst>
                                            <p:cond delay="0"/>
                                          </p:stCondLst>
                                        </p:cTn>
                                        <p:tgtEl>
                                          <p:spTgt spid="3">
                                            <p:txEl>
                                              <p:pRg st="6" end="6"/>
                                            </p:txEl>
                                          </p:spTgt>
                                        </p:tgtEl>
                                      </p:cBhvr>
                                    </p:animEffect>
                                    <p:anim calcmode="lin" valueType="num">
                                      <p:cBhvr>
                                        <p:cTn id="9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3">
                                            <p:txEl>
                                              <p:pRg st="6" end="6"/>
                                            </p:txEl>
                                          </p:spTgt>
                                        </p:tgtEl>
                                      </p:cBhvr>
                                      <p:to x="100000" y="60000"/>
                                    </p:animScale>
                                    <p:animScale>
                                      <p:cBhvr>
                                        <p:cTn id="100" dur="166" decel="50000">
                                          <p:stCondLst>
                                            <p:cond delay="676"/>
                                          </p:stCondLst>
                                        </p:cTn>
                                        <p:tgtEl>
                                          <p:spTgt spid="3">
                                            <p:txEl>
                                              <p:pRg st="6" end="6"/>
                                            </p:txEl>
                                          </p:spTgt>
                                        </p:tgtEl>
                                      </p:cBhvr>
                                      <p:to x="100000" y="100000"/>
                                    </p:animScale>
                                    <p:animScale>
                                      <p:cBhvr>
                                        <p:cTn id="101" dur="26">
                                          <p:stCondLst>
                                            <p:cond delay="1312"/>
                                          </p:stCondLst>
                                        </p:cTn>
                                        <p:tgtEl>
                                          <p:spTgt spid="3">
                                            <p:txEl>
                                              <p:pRg st="6" end="6"/>
                                            </p:txEl>
                                          </p:spTgt>
                                        </p:tgtEl>
                                      </p:cBhvr>
                                      <p:to x="100000" y="80000"/>
                                    </p:animScale>
                                    <p:animScale>
                                      <p:cBhvr>
                                        <p:cTn id="102" dur="166" decel="50000">
                                          <p:stCondLst>
                                            <p:cond delay="1338"/>
                                          </p:stCondLst>
                                        </p:cTn>
                                        <p:tgtEl>
                                          <p:spTgt spid="3">
                                            <p:txEl>
                                              <p:pRg st="6" end="6"/>
                                            </p:txEl>
                                          </p:spTgt>
                                        </p:tgtEl>
                                      </p:cBhvr>
                                      <p:to x="100000" y="100000"/>
                                    </p:animScale>
                                    <p:animScale>
                                      <p:cBhvr>
                                        <p:cTn id="103" dur="26">
                                          <p:stCondLst>
                                            <p:cond delay="1642"/>
                                          </p:stCondLst>
                                        </p:cTn>
                                        <p:tgtEl>
                                          <p:spTgt spid="3">
                                            <p:txEl>
                                              <p:pRg st="6" end="6"/>
                                            </p:txEl>
                                          </p:spTgt>
                                        </p:tgtEl>
                                      </p:cBhvr>
                                      <p:to x="100000" y="90000"/>
                                    </p:animScale>
                                    <p:animScale>
                                      <p:cBhvr>
                                        <p:cTn id="104" dur="166" decel="50000">
                                          <p:stCondLst>
                                            <p:cond delay="1668"/>
                                          </p:stCondLst>
                                        </p:cTn>
                                        <p:tgtEl>
                                          <p:spTgt spid="3">
                                            <p:txEl>
                                              <p:pRg st="6" end="6"/>
                                            </p:txEl>
                                          </p:spTgt>
                                        </p:tgtEl>
                                      </p:cBhvr>
                                      <p:to x="100000" y="100000"/>
                                    </p:animScale>
                                    <p:animScale>
                                      <p:cBhvr>
                                        <p:cTn id="105" dur="26">
                                          <p:stCondLst>
                                            <p:cond delay="1808"/>
                                          </p:stCondLst>
                                        </p:cTn>
                                        <p:tgtEl>
                                          <p:spTgt spid="3">
                                            <p:txEl>
                                              <p:pRg st="6" end="6"/>
                                            </p:txEl>
                                          </p:spTgt>
                                        </p:tgtEl>
                                      </p:cBhvr>
                                      <p:to x="100000" y="95000"/>
                                    </p:animScale>
                                    <p:animScale>
                                      <p:cBhvr>
                                        <p:cTn id="106" dur="166" decel="50000">
                                          <p:stCondLst>
                                            <p:cond delay="1834"/>
                                          </p:stCondLst>
                                        </p:cTn>
                                        <p:tgtEl>
                                          <p:spTgt spid="3">
                                            <p:txEl>
                                              <p:pRg st="6" end="6"/>
                                            </p:txEl>
                                          </p:spTgt>
                                        </p:tgtEl>
                                      </p:cBhvr>
                                      <p:to x="100000" y="100000"/>
                                    </p:animScale>
                                  </p:childTnLst>
                                </p:cTn>
                              </p:par>
                              <p:par>
                                <p:cTn id="107" presetID="26" presetClass="entr" presetSubtype="0" fill="hold" grpId="0" nodeType="withEffect">
                                  <p:stCondLst>
                                    <p:cond delay="0"/>
                                  </p:stCondLst>
                                  <p:childTnLst>
                                    <p:set>
                                      <p:cBhvr>
                                        <p:cTn id="108" dur="1" fill="hold">
                                          <p:stCondLst>
                                            <p:cond delay="0"/>
                                          </p:stCondLst>
                                        </p:cTn>
                                        <p:tgtEl>
                                          <p:spTgt spid="3">
                                            <p:txEl>
                                              <p:pRg st="7" end="7"/>
                                            </p:txEl>
                                          </p:spTgt>
                                        </p:tgtEl>
                                        <p:attrNameLst>
                                          <p:attrName>style.visibility</p:attrName>
                                        </p:attrNameLst>
                                      </p:cBhvr>
                                      <p:to>
                                        <p:strVal val="visible"/>
                                      </p:to>
                                    </p:set>
                                    <p:animEffect transition="in" filter="wipe(down)">
                                      <p:cBhvr>
                                        <p:cTn id="109" dur="580">
                                          <p:stCondLst>
                                            <p:cond delay="0"/>
                                          </p:stCondLst>
                                        </p:cTn>
                                        <p:tgtEl>
                                          <p:spTgt spid="3">
                                            <p:txEl>
                                              <p:pRg st="7" end="7"/>
                                            </p:txEl>
                                          </p:spTgt>
                                        </p:tgtEl>
                                      </p:cBhvr>
                                    </p:animEffect>
                                    <p:anim calcmode="lin" valueType="num">
                                      <p:cBhvr>
                                        <p:cTn id="11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3">
                                            <p:txEl>
                                              <p:pRg st="7" end="7"/>
                                            </p:txEl>
                                          </p:spTgt>
                                        </p:tgtEl>
                                      </p:cBhvr>
                                      <p:to x="100000" y="60000"/>
                                    </p:animScale>
                                    <p:animScale>
                                      <p:cBhvr>
                                        <p:cTn id="116" dur="166" decel="50000">
                                          <p:stCondLst>
                                            <p:cond delay="676"/>
                                          </p:stCondLst>
                                        </p:cTn>
                                        <p:tgtEl>
                                          <p:spTgt spid="3">
                                            <p:txEl>
                                              <p:pRg st="7" end="7"/>
                                            </p:txEl>
                                          </p:spTgt>
                                        </p:tgtEl>
                                      </p:cBhvr>
                                      <p:to x="100000" y="100000"/>
                                    </p:animScale>
                                    <p:animScale>
                                      <p:cBhvr>
                                        <p:cTn id="117" dur="26">
                                          <p:stCondLst>
                                            <p:cond delay="1312"/>
                                          </p:stCondLst>
                                        </p:cTn>
                                        <p:tgtEl>
                                          <p:spTgt spid="3">
                                            <p:txEl>
                                              <p:pRg st="7" end="7"/>
                                            </p:txEl>
                                          </p:spTgt>
                                        </p:tgtEl>
                                      </p:cBhvr>
                                      <p:to x="100000" y="80000"/>
                                    </p:animScale>
                                    <p:animScale>
                                      <p:cBhvr>
                                        <p:cTn id="118" dur="166" decel="50000">
                                          <p:stCondLst>
                                            <p:cond delay="1338"/>
                                          </p:stCondLst>
                                        </p:cTn>
                                        <p:tgtEl>
                                          <p:spTgt spid="3">
                                            <p:txEl>
                                              <p:pRg st="7" end="7"/>
                                            </p:txEl>
                                          </p:spTgt>
                                        </p:tgtEl>
                                      </p:cBhvr>
                                      <p:to x="100000" y="100000"/>
                                    </p:animScale>
                                    <p:animScale>
                                      <p:cBhvr>
                                        <p:cTn id="119" dur="26">
                                          <p:stCondLst>
                                            <p:cond delay="1642"/>
                                          </p:stCondLst>
                                        </p:cTn>
                                        <p:tgtEl>
                                          <p:spTgt spid="3">
                                            <p:txEl>
                                              <p:pRg st="7" end="7"/>
                                            </p:txEl>
                                          </p:spTgt>
                                        </p:tgtEl>
                                      </p:cBhvr>
                                      <p:to x="100000" y="90000"/>
                                    </p:animScale>
                                    <p:animScale>
                                      <p:cBhvr>
                                        <p:cTn id="120" dur="166" decel="50000">
                                          <p:stCondLst>
                                            <p:cond delay="1668"/>
                                          </p:stCondLst>
                                        </p:cTn>
                                        <p:tgtEl>
                                          <p:spTgt spid="3">
                                            <p:txEl>
                                              <p:pRg st="7" end="7"/>
                                            </p:txEl>
                                          </p:spTgt>
                                        </p:tgtEl>
                                      </p:cBhvr>
                                      <p:to x="100000" y="100000"/>
                                    </p:animScale>
                                    <p:animScale>
                                      <p:cBhvr>
                                        <p:cTn id="121" dur="26">
                                          <p:stCondLst>
                                            <p:cond delay="1808"/>
                                          </p:stCondLst>
                                        </p:cTn>
                                        <p:tgtEl>
                                          <p:spTgt spid="3">
                                            <p:txEl>
                                              <p:pRg st="7" end="7"/>
                                            </p:txEl>
                                          </p:spTgt>
                                        </p:tgtEl>
                                      </p:cBhvr>
                                      <p:to x="100000" y="95000"/>
                                    </p:animScale>
                                    <p:animScale>
                                      <p:cBhvr>
                                        <p:cTn id="122" dur="166" decel="50000">
                                          <p:stCondLst>
                                            <p:cond delay="1834"/>
                                          </p:stCondLst>
                                        </p:cTn>
                                        <p:tgtEl>
                                          <p:spTgt spid="3">
                                            <p:txEl>
                                              <p:pRg st="7" end="7"/>
                                            </p:txEl>
                                          </p:spTgt>
                                        </p:tgtEl>
                                      </p:cBhvr>
                                      <p:to x="100000" y="100000"/>
                                    </p:animScale>
                                  </p:childTnLst>
                                </p:cTn>
                              </p:par>
                              <p:par>
                                <p:cTn id="123" presetID="26" presetClass="entr" presetSubtype="0" fill="hold" grpId="0" nodeType="withEffect">
                                  <p:stCondLst>
                                    <p:cond delay="0"/>
                                  </p:stCondLst>
                                  <p:childTnLst>
                                    <p:set>
                                      <p:cBhvr>
                                        <p:cTn id="124" dur="1" fill="hold">
                                          <p:stCondLst>
                                            <p:cond delay="0"/>
                                          </p:stCondLst>
                                        </p:cTn>
                                        <p:tgtEl>
                                          <p:spTgt spid="3">
                                            <p:txEl>
                                              <p:pRg st="8" end="8"/>
                                            </p:txEl>
                                          </p:spTgt>
                                        </p:tgtEl>
                                        <p:attrNameLst>
                                          <p:attrName>style.visibility</p:attrName>
                                        </p:attrNameLst>
                                      </p:cBhvr>
                                      <p:to>
                                        <p:strVal val="visible"/>
                                      </p:to>
                                    </p:set>
                                    <p:animEffect transition="in" filter="wipe(down)">
                                      <p:cBhvr>
                                        <p:cTn id="125" dur="580">
                                          <p:stCondLst>
                                            <p:cond delay="0"/>
                                          </p:stCondLst>
                                        </p:cTn>
                                        <p:tgtEl>
                                          <p:spTgt spid="3">
                                            <p:txEl>
                                              <p:pRg st="8" end="8"/>
                                            </p:txEl>
                                          </p:spTgt>
                                        </p:tgtEl>
                                      </p:cBhvr>
                                    </p:animEffect>
                                    <p:anim calcmode="lin" valueType="num">
                                      <p:cBhvr>
                                        <p:cTn id="12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1" dur="26">
                                          <p:stCondLst>
                                            <p:cond delay="650"/>
                                          </p:stCondLst>
                                        </p:cTn>
                                        <p:tgtEl>
                                          <p:spTgt spid="3">
                                            <p:txEl>
                                              <p:pRg st="8" end="8"/>
                                            </p:txEl>
                                          </p:spTgt>
                                        </p:tgtEl>
                                      </p:cBhvr>
                                      <p:to x="100000" y="60000"/>
                                    </p:animScale>
                                    <p:animScale>
                                      <p:cBhvr>
                                        <p:cTn id="132" dur="166" decel="50000">
                                          <p:stCondLst>
                                            <p:cond delay="676"/>
                                          </p:stCondLst>
                                        </p:cTn>
                                        <p:tgtEl>
                                          <p:spTgt spid="3">
                                            <p:txEl>
                                              <p:pRg st="8" end="8"/>
                                            </p:txEl>
                                          </p:spTgt>
                                        </p:tgtEl>
                                      </p:cBhvr>
                                      <p:to x="100000" y="100000"/>
                                    </p:animScale>
                                    <p:animScale>
                                      <p:cBhvr>
                                        <p:cTn id="133" dur="26">
                                          <p:stCondLst>
                                            <p:cond delay="1312"/>
                                          </p:stCondLst>
                                        </p:cTn>
                                        <p:tgtEl>
                                          <p:spTgt spid="3">
                                            <p:txEl>
                                              <p:pRg st="8" end="8"/>
                                            </p:txEl>
                                          </p:spTgt>
                                        </p:tgtEl>
                                      </p:cBhvr>
                                      <p:to x="100000" y="80000"/>
                                    </p:animScale>
                                    <p:animScale>
                                      <p:cBhvr>
                                        <p:cTn id="134" dur="166" decel="50000">
                                          <p:stCondLst>
                                            <p:cond delay="1338"/>
                                          </p:stCondLst>
                                        </p:cTn>
                                        <p:tgtEl>
                                          <p:spTgt spid="3">
                                            <p:txEl>
                                              <p:pRg st="8" end="8"/>
                                            </p:txEl>
                                          </p:spTgt>
                                        </p:tgtEl>
                                      </p:cBhvr>
                                      <p:to x="100000" y="100000"/>
                                    </p:animScale>
                                    <p:animScale>
                                      <p:cBhvr>
                                        <p:cTn id="135" dur="26">
                                          <p:stCondLst>
                                            <p:cond delay="1642"/>
                                          </p:stCondLst>
                                        </p:cTn>
                                        <p:tgtEl>
                                          <p:spTgt spid="3">
                                            <p:txEl>
                                              <p:pRg st="8" end="8"/>
                                            </p:txEl>
                                          </p:spTgt>
                                        </p:tgtEl>
                                      </p:cBhvr>
                                      <p:to x="100000" y="90000"/>
                                    </p:animScale>
                                    <p:animScale>
                                      <p:cBhvr>
                                        <p:cTn id="136" dur="166" decel="50000">
                                          <p:stCondLst>
                                            <p:cond delay="1668"/>
                                          </p:stCondLst>
                                        </p:cTn>
                                        <p:tgtEl>
                                          <p:spTgt spid="3">
                                            <p:txEl>
                                              <p:pRg st="8" end="8"/>
                                            </p:txEl>
                                          </p:spTgt>
                                        </p:tgtEl>
                                      </p:cBhvr>
                                      <p:to x="100000" y="100000"/>
                                    </p:animScale>
                                    <p:animScale>
                                      <p:cBhvr>
                                        <p:cTn id="137" dur="26">
                                          <p:stCondLst>
                                            <p:cond delay="1808"/>
                                          </p:stCondLst>
                                        </p:cTn>
                                        <p:tgtEl>
                                          <p:spTgt spid="3">
                                            <p:txEl>
                                              <p:pRg st="8" end="8"/>
                                            </p:txEl>
                                          </p:spTgt>
                                        </p:tgtEl>
                                      </p:cBhvr>
                                      <p:to x="100000" y="95000"/>
                                    </p:animScale>
                                    <p:animScale>
                                      <p:cBhvr>
                                        <p:cTn id="138"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63F18-83E2-4EA8-ADBE-EA4ACA59ABFB}"/>
              </a:ext>
            </a:extLst>
          </p:cNvPr>
          <p:cNvSpPr>
            <a:spLocks noGrp="1"/>
          </p:cNvSpPr>
          <p:nvPr>
            <p:ph type="title"/>
          </p:nvPr>
        </p:nvSpPr>
        <p:spPr/>
        <p:txBody>
          <a:bodyPr/>
          <a:lstStyle/>
          <a:p>
            <a:r>
              <a:rPr lang="en-GB" dirty="0"/>
              <a:t>Adjectives</a:t>
            </a:r>
          </a:p>
        </p:txBody>
      </p:sp>
      <p:sp>
        <p:nvSpPr>
          <p:cNvPr id="3" name="Content Placeholder 2">
            <a:extLst>
              <a:ext uri="{FF2B5EF4-FFF2-40B4-BE49-F238E27FC236}">
                <a16:creationId xmlns:a16="http://schemas.microsoft.com/office/drawing/2014/main" id="{B9F58390-8259-4C3C-B6BB-3DB09B1E558F}"/>
              </a:ext>
            </a:extLst>
          </p:cNvPr>
          <p:cNvSpPr>
            <a:spLocks noGrp="1"/>
          </p:cNvSpPr>
          <p:nvPr>
            <p:ph idx="1"/>
          </p:nvPr>
        </p:nvSpPr>
        <p:spPr/>
        <p:txBody>
          <a:bodyPr/>
          <a:lstStyle/>
          <a:p>
            <a:r>
              <a:rPr lang="en-GB" dirty="0"/>
              <a:t>When is it possible to use adjectives in this way?</a:t>
            </a:r>
          </a:p>
          <a:p>
            <a:r>
              <a:rPr lang="en-GB" dirty="0"/>
              <a:t>Can you do this with any adjectives in English?</a:t>
            </a:r>
          </a:p>
          <a:p>
            <a:endParaRPr lang="en-GB" dirty="0"/>
          </a:p>
        </p:txBody>
      </p:sp>
      <p:sp>
        <p:nvSpPr>
          <p:cNvPr id="4" name="Slide Number Placeholder 3">
            <a:extLst>
              <a:ext uri="{FF2B5EF4-FFF2-40B4-BE49-F238E27FC236}">
                <a16:creationId xmlns:a16="http://schemas.microsoft.com/office/drawing/2014/main" id="{E11C9B48-1730-4087-B97A-7DABE25EEADE}"/>
              </a:ext>
            </a:extLst>
          </p:cNvPr>
          <p:cNvSpPr>
            <a:spLocks noGrp="1"/>
          </p:cNvSpPr>
          <p:nvPr>
            <p:ph type="sldNum" sz="quarter" idx="12"/>
          </p:nvPr>
        </p:nvSpPr>
        <p:spPr/>
        <p:txBody>
          <a:bodyPr/>
          <a:lstStyle/>
          <a:p>
            <a:fld id="{9960E1B9-AAC5-487E-8B5E-D8D93827E7BF}" type="slidenum">
              <a:rPr lang="en-GB" smtClean="0"/>
              <a:t>15</a:t>
            </a:fld>
            <a:endParaRPr lang="en-GB"/>
          </a:p>
        </p:txBody>
      </p:sp>
    </p:spTree>
    <p:extLst>
      <p:ext uri="{BB962C8B-B14F-4D97-AF65-F5344CB8AC3E}">
        <p14:creationId xmlns:p14="http://schemas.microsoft.com/office/powerpoint/2010/main" val="329666078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DBF18-EF12-4B6D-8B75-43A53937878F}"/>
              </a:ext>
            </a:extLst>
          </p:cNvPr>
          <p:cNvSpPr>
            <a:spLocks noGrp="1"/>
          </p:cNvSpPr>
          <p:nvPr>
            <p:ph type="title"/>
          </p:nvPr>
        </p:nvSpPr>
        <p:spPr/>
        <p:txBody>
          <a:bodyPr/>
          <a:lstStyle/>
          <a:p>
            <a:r>
              <a:rPr lang="en-GB" dirty="0"/>
              <a:t>Adjectives</a:t>
            </a:r>
          </a:p>
        </p:txBody>
      </p:sp>
      <p:sp>
        <p:nvSpPr>
          <p:cNvPr id="3" name="Content Placeholder 2">
            <a:extLst>
              <a:ext uri="{FF2B5EF4-FFF2-40B4-BE49-F238E27FC236}">
                <a16:creationId xmlns:a16="http://schemas.microsoft.com/office/drawing/2014/main" id="{5A410C40-3423-4B84-9FFC-D261FDDFB09E}"/>
              </a:ext>
            </a:extLst>
          </p:cNvPr>
          <p:cNvSpPr>
            <a:spLocks noGrp="1"/>
          </p:cNvSpPr>
          <p:nvPr>
            <p:ph idx="1"/>
          </p:nvPr>
        </p:nvSpPr>
        <p:spPr/>
        <p:txBody>
          <a:bodyPr/>
          <a:lstStyle/>
          <a:p>
            <a:r>
              <a:rPr lang="en-GB" noProof="1"/>
              <a:t>In English it is only possible to use adjectives as nouns in certain situations, usually when referring to groups of people</a:t>
            </a:r>
          </a:p>
          <a:p>
            <a:r>
              <a:rPr lang="en-GB" noProof="1"/>
              <a:t>In other languages this can be done with almost any adjective</a:t>
            </a:r>
          </a:p>
          <a:p>
            <a:pPr lvl="1"/>
            <a:r>
              <a:rPr lang="en-GB" noProof="1"/>
              <a:t>French</a:t>
            </a:r>
          </a:p>
          <a:p>
            <a:pPr marL="971550" lvl="1" indent="-514350">
              <a:buFont typeface="+mj-lt"/>
              <a:buAutoNum type="arabicPeriod" startAt="26"/>
            </a:pPr>
            <a:r>
              <a:rPr lang="en-GB" noProof="1"/>
              <a:t>Un </a:t>
            </a:r>
            <a:r>
              <a:rPr lang="en-GB" noProof="1">
                <a:solidFill>
                  <a:srgbClr val="0000FF"/>
                </a:solidFill>
              </a:rPr>
              <a:t>méchant</a:t>
            </a:r>
            <a:br>
              <a:rPr lang="en-GB" noProof="1"/>
            </a:br>
            <a:r>
              <a:rPr lang="en-GB" noProof="1"/>
              <a:t>A </a:t>
            </a:r>
            <a:r>
              <a:rPr lang="en-GB" noProof="1">
                <a:solidFill>
                  <a:srgbClr val="0000FF"/>
                </a:solidFill>
              </a:rPr>
              <a:t>naughty</a:t>
            </a:r>
            <a:r>
              <a:rPr lang="en-GB" noProof="1"/>
              <a:t> (person)</a:t>
            </a:r>
          </a:p>
          <a:p>
            <a:pPr lvl="1"/>
            <a:r>
              <a:rPr lang="en-GB" noProof="1"/>
              <a:t>Greek</a:t>
            </a:r>
          </a:p>
          <a:p>
            <a:pPr marL="971550" lvl="1" indent="-514350">
              <a:buFont typeface="+mj-lt"/>
              <a:buAutoNum type="arabicPeriod" startAt="27"/>
            </a:pPr>
            <a:r>
              <a:rPr lang="en-GB" noProof="1"/>
              <a:t>Tò </a:t>
            </a:r>
            <a:r>
              <a:rPr lang="en-GB" noProof="1">
                <a:solidFill>
                  <a:srgbClr val="0000FF"/>
                </a:solidFill>
              </a:rPr>
              <a:t>alēthés</a:t>
            </a:r>
            <a:br>
              <a:rPr lang="en-GB" noProof="1"/>
            </a:br>
            <a:r>
              <a:rPr lang="en-GB" noProof="1"/>
              <a:t>The </a:t>
            </a:r>
            <a:r>
              <a:rPr lang="en-GB" noProof="1">
                <a:solidFill>
                  <a:srgbClr val="0000FF"/>
                </a:solidFill>
              </a:rPr>
              <a:t>true</a:t>
            </a:r>
            <a:r>
              <a:rPr lang="en-GB" noProof="1"/>
              <a:t> (thing) [= the truth]</a:t>
            </a:r>
          </a:p>
        </p:txBody>
      </p:sp>
      <p:sp>
        <p:nvSpPr>
          <p:cNvPr id="4" name="Slide Number Placeholder 3">
            <a:extLst>
              <a:ext uri="{FF2B5EF4-FFF2-40B4-BE49-F238E27FC236}">
                <a16:creationId xmlns:a16="http://schemas.microsoft.com/office/drawing/2014/main" id="{B3CA91E7-690A-4A39-9EAE-93A41EF7A586}"/>
              </a:ext>
            </a:extLst>
          </p:cNvPr>
          <p:cNvSpPr>
            <a:spLocks noGrp="1"/>
          </p:cNvSpPr>
          <p:nvPr>
            <p:ph type="sldNum" sz="quarter" idx="12"/>
          </p:nvPr>
        </p:nvSpPr>
        <p:spPr/>
        <p:txBody>
          <a:bodyPr/>
          <a:lstStyle/>
          <a:p>
            <a:fld id="{9960E1B9-AAC5-487E-8B5E-D8D93827E7BF}" type="slidenum">
              <a:rPr lang="en-GB" smtClean="0"/>
              <a:t>16</a:t>
            </a:fld>
            <a:endParaRPr lang="en-GB"/>
          </a:p>
        </p:txBody>
      </p:sp>
    </p:spTree>
    <p:custDataLst>
      <p:tags r:id="rId1"/>
    </p:custDataLst>
    <p:extLst>
      <p:ext uri="{BB962C8B-B14F-4D97-AF65-F5344CB8AC3E}">
        <p14:creationId xmlns:p14="http://schemas.microsoft.com/office/powerpoint/2010/main" val="366576397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anim calcmode="lin" valueType="num">
                                      <p:cBhvr>
                                        <p:cTn id="1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80">
                                          <p:stCondLst>
                                            <p:cond delay="0"/>
                                          </p:stCondLst>
                                        </p:cTn>
                                        <p:tgtEl>
                                          <p:spTgt spid="3">
                                            <p:txEl>
                                              <p:pRg st="2" end="2"/>
                                            </p:txEl>
                                          </p:spTgt>
                                        </p:tgtEl>
                                      </p:cBhvr>
                                    </p:animEffect>
                                    <p:anim calcmode="lin" valueType="num">
                                      <p:cBhvr>
                                        <p:cTn id="1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xEl>
                                              <p:pRg st="2" end="2"/>
                                            </p:txEl>
                                          </p:spTgt>
                                        </p:tgtEl>
                                      </p:cBhvr>
                                      <p:to x="100000" y="60000"/>
                                    </p:animScale>
                                    <p:animScale>
                                      <p:cBhvr>
                                        <p:cTn id="25" dur="166" decel="50000">
                                          <p:stCondLst>
                                            <p:cond delay="676"/>
                                          </p:stCondLst>
                                        </p:cTn>
                                        <p:tgtEl>
                                          <p:spTgt spid="3">
                                            <p:txEl>
                                              <p:pRg st="2" end="2"/>
                                            </p:txEl>
                                          </p:spTgt>
                                        </p:tgtEl>
                                      </p:cBhvr>
                                      <p:to x="100000" y="100000"/>
                                    </p:animScale>
                                    <p:animScale>
                                      <p:cBhvr>
                                        <p:cTn id="26" dur="26">
                                          <p:stCondLst>
                                            <p:cond delay="1312"/>
                                          </p:stCondLst>
                                        </p:cTn>
                                        <p:tgtEl>
                                          <p:spTgt spid="3">
                                            <p:txEl>
                                              <p:pRg st="2" end="2"/>
                                            </p:txEl>
                                          </p:spTgt>
                                        </p:tgtEl>
                                      </p:cBhvr>
                                      <p:to x="100000" y="80000"/>
                                    </p:animScale>
                                    <p:animScale>
                                      <p:cBhvr>
                                        <p:cTn id="27" dur="166" decel="50000">
                                          <p:stCondLst>
                                            <p:cond delay="1338"/>
                                          </p:stCondLst>
                                        </p:cTn>
                                        <p:tgtEl>
                                          <p:spTgt spid="3">
                                            <p:txEl>
                                              <p:pRg st="2" end="2"/>
                                            </p:txEl>
                                          </p:spTgt>
                                        </p:tgtEl>
                                      </p:cBhvr>
                                      <p:to x="100000" y="100000"/>
                                    </p:animScale>
                                    <p:animScale>
                                      <p:cBhvr>
                                        <p:cTn id="28" dur="26">
                                          <p:stCondLst>
                                            <p:cond delay="1642"/>
                                          </p:stCondLst>
                                        </p:cTn>
                                        <p:tgtEl>
                                          <p:spTgt spid="3">
                                            <p:txEl>
                                              <p:pRg st="2" end="2"/>
                                            </p:txEl>
                                          </p:spTgt>
                                        </p:tgtEl>
                                      </p:cBhvr>
                                      <p:to x="100000" y="90000"/>
                                    </p:animScale>
                                    <p:animScale>
                                      <p:cBhvr>
                                        <p:cTn id="29" dur="166" decel="50000">
                                          <p:stCondLst>
                                            <p:cond delay="1668"/>
                                          </p:stCondLst>
                                        </p:cTn>
                                        <p:tgtEl>
                                          <p:spTgt spid="3">
                                            <p:txEl>
                                              <p:pRg st="2" end="2"/>
                                            </p:txEl>
                                          </p:spTgt>
                                        </p:tgtEl>
                                      </p:cBhvr>
                                      <p:to x="100000" y="100000"/>
                                    </p:animScale>
                                    <p:animScale>
                                      <p:cBhvr>
                                        <p:cTn id="30" dur="26">
                                          <p:stCondLst>
                                            <p:cond delay="1808"/>
                                          </p:stCondLst>
                                        </p:cTn>
                                        <p:tgtEl>
                                          <p:spTgt spid="3">
                                            <p:txEl>
                                              <p:pRg st="2" end="2"/>
                                            </p:txEl>
                                          </p:spTgt>
                                        </p:tgtEl>
                                      </p:cBhvr>
                                      <p:to x="100000" y="95000"/>
                                    </p:animScale>
                                    <p:animScale>
                                      <p:cBhvr>
                                        <p:cTn id="31" dur="166" decel="50000">
                                          <p:stCondLst>
                                            <p:cond delay="1834"/>
                                          </p:stCondLst>
                                        </p:cTn>
                                        <p:tgtEl>
                                          <p:spTgt spid="3">
                                            <p:txEl>
                                              <p:pRg st="2" end="2"/>
                                            </p:txEl>
                                          </p:spTgt>
                                        </p:tgtEl>
                                      </p:cBhvr>
                                      <p:to x="100000" y="100000"/>
                                    </p:animScale>
                                  </p:childTnLst>
                                </p:cTn>
                              </p:par>
                              <p:par>
                                <p:cTn id="32" presetID="26"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down)">
                                      <p:cBhvr>
                                        <p:cTn id="34" dur="580">
                                          <p:stCondLst>
                                            <p:cond delay="0"/>
                                          </p:stCondLst>
                                        </p:cTn>
                                        <p:tgtEl>
                                          <p:spTgt spid="3">
                                            <p:txEl>
                                              <p:pRg st="3" end="3"/>
                                            </p:txEl>
                                          </p:spTgt>
                                        </p:tgtEl>
                                      </p:cBhvr>
                                    </p:animEffect>
                                    <p:anim calcmode="lin" valueType="num">
                                      <p:cBhvr>
                                        <p:cTn id="3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0" dur="26">
                                          <p:stCondLst>
                                            <p:cond delay="650"/>
                                          </p:stCondLst>
                                        </p:cTn>
                                        <p:tgtEl>
                                          <p:spTgt spid="3">
                                            <p:txEl>
                                              <p:pRg st="3" end="3"/>
                                            </p:txEl>
                                          </p:spTgt>
                                        </p:tgtEl>
                                      </p:cBhvr>
                                      <p:to x="100000" y="60000"/>
                                    </p:animScale>
                                    <p:animScale>
                                      <p:cBhvr>
                                        <p:cTn id="41" dur="166" decel="50000">
                                          <p:stCondLst>
                                            <p:cond delay="676"/>
                                          </p:stCondLst>
                                        </p:cTn>
                                        <p:tgtEl>
                                          <p:spTgt spid="3">
                                            <p:txEl>
                                              <p:pRg st="3" end="3"/>
                                            </p:txEl>
                                          </p:spTgt>
                                        </p:tgtEl>
                                      </p:cBhvr>
                                      <p:to x="100000" y="100000"/>
                                    </p:animScale>
                                    <p:animScale>
                                      <p:cBhvr>
                                        <p:cTn id="42" dur="26">
                                          <p:stCondLst>
                                            <p:cond delay="1312"/>
                                          </p:stCondLst>
                                        </p:cTn>
                                        <p:tgtEl>
                                          <p:spTgt spid="3">
                                            <p:txEl>
                                              <p:pRg st="3" end="3"/>
                                            </p:txEl>
                                          </p:spTgt>
                                        </p:tgtEl>
                                      </p:cBhvr>
                                      <p:to x="100000" y="80000"/>
                                    </p:animScale>
                                    <p:animScale>
                                      <p:cBhvr>
                                        <p:cTn id="43" dur="166" decel="50000">
                                          <p:stCondLst>
                                            <p:cond delay="1338"/>
                                          </p:stCondLst>
                                        </p:cTn>
                                        <p:tgtEl>
                                          <p:spTgt spid="3">
                                            <p:txEl>
                                              <p:pRg st="3" end="3"/>
                                            </p:txEl>
                                          </p:spTgt>
                                        </p:tgtEl>
                                      </p:cBhvr>
                                      <p:to x="100000" y="100000"/>
                                    </p:animScale>
                                    <p:animScale>
                                      <p:cBhvr>
                                        <p:cTn id="44" dur="26">
                                          <p:stCondLst>
                                            <p:cond delay="1642"/>
                                          </p:stCondLst>
                                        </p:cTn>
                                        <p:tgtEl>
                                          <p:spTgt spid="3">
                                            <p:txEl>
                                              <p:pRg st="3" end="3"/>
                                            </p:txEl>
                                          </p:spTgt>
                                        </p:tgtEl>
                                      </p:cBhvr>
                                      <p:to x="100000" y="90000"/>
                                    </p:animScale>
                                    <p:animScale>
                                      <p:cBhvr>
                                        <p:cTn id="45" dur="166" decel="50000">
                                          <p:stCondLst>
                                            <p:cond delay="1668"/>
                                          </p:stCondLst>
                                        </p:cTn>
                                        <p:tgtEl>
                                          <p:spTgt spid="3">
                                            <p:txEl>
                                              <p:pRg st="3" end="3"/>
                                            </p:txEl>
                                          </p:spTgt>
                                        </p:tgtEl>
                                      </p:cBhvr>
                                      <p:to x="100000" y="100000"/>
                                    </p:animScale>
                                    <p:animScale>
                                      <p:cBhvr>
                                        <p:cTn id="46" dur="26">
                                          <p:stCondLst>
                                            <p:cond delay="1808"/>
                                          </p:stCondLst>
                                        </p:cTn>
                                        <p:tgtEl>
                                          <p:spTgt spid="3">
                                            <p:txEl>
                                              <p:pRg st="3" end="3"/>
                                            </p:txEl>
                                          </p:spTgt>
                                        </p:tgtEl>
                                      </p:cBhvr>
                                      <p:to x="100000" y="95000"/>
                                    </p:animScale>
                                    <p:animScale>
                                      <p:cBhvr>
                                        <p:cTn id="47" dur="166" decel="50000">
                                          <p:stCondLst>
                                            <p:cond delay="1834"/>
                                          </p:stCondLst>
                                        </p:cTn>
                                        <p:tgtEl>
                                          <p:spTgt spid="3">
                                            <p:txEl>
                                              <p:pRg st="3" end="3"/>
                                            </p:txEl>
                                          </p:spTgt>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wipe(down)">
                                      <p:cBhvr>
                                        <p:cTn id="52" dur="580">
                                          <p:stCondLst>
                                            <p:cond delay="0"/>
                                          </p:stCondLst>
                                        </p:cTn>
                                        <p:tgtEl>
                                          <p:spTgt spid="3">
                                            <p:txEl>
                                              <p:pRg st="4" end="4"/>
                                            </p:txEl>
                                          </p:spTgt>
                                        </p:tgtEl>
                                      </p:cBhvr>
                                    </p:animEffect>
                                    <p:anim calcmode="lin" valueType="num">
                                      <p:cBhvr>
                                        <p:cTn id="5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58" dur="26">
                                          <p:stCondLst>
                                            <p:cond delay="650"/>
                                          </p:stCondLst>
                                        </p:cTn>
                                        <p:tgtEl>
                                          <p:spTgt spid="3">
                                            <p:txEl>
                                              <p:pRg st="4" end="4"/>
                                            </p:txEl>
                                          </p:spTgt>
                                        </p:tgtEl>
                                      </p:cBhvr>
                                      <p:to x="100000" y="60000"/>
                                    </p:animScale>
                                    <p:animScale>
                                      <p:cBhvr>
                                        <p:cTn id="59" dur="166" decel="50000">
                                          <p:stCondLst>
                                            <p:cond delay="676"/>
                                          </p:stCondLst>
                                        </p:cTn>
                                        <p:tgtEl>
                                          <p:spTgt spid="3">
                                            <p:txEl>
                                              <p:pRg st="4" end="4"/>
                                            </p:txEl>
                                          </p:spTgt>
                                        </p:tgtEl>
                                      </p:cBhvr>
                                      <p:to x="100000" y="100000"/>
                                    </p:animScale>
                                    <p:animScale>
                                      <p:cBhvr>
                                        <p:cTn id="60" dur="26">
                                          <p:stCondLst>
                                            <p:cond delay="1312"/>
                                          </p:stCondLst>
                                        </p:cTn>
                                        <p:tgtEl>
                                          <p:spTgt spid="3">
                                            <p:txEl>
                                              <p:pRg st="4" end="4"/>
                                            </p:txEl>
                                          </p:spTgt>
                                        </p:tgtEl>
                                      </p:cBhvr>
                                      <p:to x="100000" y="80000"/>
                                    </p:animScale>
                                    <p:animScale>
                                      <p:cBhvr>
                                        <p:cTn id="61" dur="166" decel="50000">
                                          <p:stCondLst>
                                            <p:cond delay="1338"/>
                                          </p:stCondLst>
                                        </p:cTn>
                                        <p:tgtEl>
                                          <p:spTgt spid="3">
                                            <p:txEl>
                                              <p:pRg st="4" end="4"/>
                                            </p:txEl>
                                          </p:spTgt>
                                        </p:tgtEl>
                                      </p:cBhvr>
                                      <p:to x="100000" y="100000"/>
                                    </p:animScale>
                                    <p:animScale>
                                      <p:cBhvr>
                                        <p:cTn id="62" dur="26">
                                          <p:stCondLst>
                                            <p:cond delay="1642"/>
                                          </p:stCondLst>
                                        </p:cTn>
                                        <p:tgtEl>
                                          <p:spTgt spid="3">
                                            <p:txEl>
                                              <p:pRg st="4" end="4"/>
                                            </p:txEl>
                                          </p:spTgt>
                                        </p:tgtEl>
                                      </p:cBhvr>
                                      <p:to x="100000" y="90000"/>
                                    </p:animScale>
                                    <p:animScale>
                                      <p:cBhvr>
                                        <p:cTn id="63" dur="166" decel="50000">
                                          <p:stCondLst>
                                            <p:cond delay="1668"/>
                                          </p:stCondLst>
                                        </p:cTn>
                                        <p:tgtEl>
                                          <p:spTgt spid="3">
                                            <p:txEl>
                                              <p:pRg st="4" end="4"/>
                                            </p:txEl>
                                          </p:spTgt>
                                        </p:tgtEl>
                                      </p:cBhvr>
                                      <p:to x="100000" y="100000"/>
                                    </p:animScale>
                                    <p:animScale>
                                      <p:cBhvr>
                                        <p:cTn id="64" dur="26">
                                          <p:stCondLst>
                                            <p:cond delay="1808"/>
                                          </p:stCondLst>
                                        </p:cTn>
                                        <p:tgtEl>
                                          <p:spTgt spid="3">
                                            <p:txEl>
                                              <p:pRg st="4" end="4"/>
                                            </p:txEl>
                                          </p:spTgt>
                                        </p:tgtEl>
                                      </p:cBhvr>
                                      <p:to x="100000" y="95000"/>
                                    </p:animScale>
                                    <p:animScale>
                                      <p:cBhvr>
                                        <p:cTn id="65" dur="166" decel="50000">
                                          <p:stCondLst>
                                            <p:cond delay="1834"/>
                                          </p:stCondLst>
                                        </p:cTn>
                                        <p:tgtEl>
                                          <p:spTgt spid="3">
                                            <p:txEl>
                                              <p:pRg st="4" end="4"/>
                                            </p:txEl>
                                          </p:spTgt>
                                        </p:tgtEl>
                                      </p:cBhvr>
                                      <p:to x="100000" y="100000"/>
                                    </p:animScale>
                                  </p:childTnLst>
                                </p:cTn>
                              </p:par>
                              <p:par>
                                <p:cTn id="66" presetID="26" presetClass="entr" presetSubtype="0" fill="hold" grpId="0" nodeType="withEffect">
                                  <p:stCondLst>
                                    <p:cond delay="0"/>
                                  </p:stCondLst>
                                  <p:childTnLst>
                                    <p:set>
                                      <p:cBhvr>
                                        <p:cTn id="67" dur="1" fill="hold">
                                          <p:stCondLst>
                                            <p:cond delay="0"/>
                                          </p:stCondLst>
                                        </p:cTn>
                                        <p:tgtEl>
                                          <p:spTgt spid="3">
                                            <p:txEl>
                                              <p:pRg st="5" end="5"/>
                                            </p:txEl>
                                          </p:spTgt>
                                        </p:tgtEl>
                                        <p:attrNameLst>
                                          <p:attrName>style.visibility</p:attrName>
                                        </p:attrNameLst>
                                      </p:cBhvr>
                                      <p:to>
                                        <p:strVal val="visible"/>
                                      </p:to>
                                    </p:set>
                                    <p:animEffect transition="in" filter="wipe(down)">
                                      <p:cBhvr>
                                        <p:cTn id="68" dur="580">
                                          <p:stCondLst>
                                            <p:cond delay="0"/>
                                          </p:stCondLst>
                                        </p:cTn>
                                        <p:tgtEl>
                                          <p:spTgt spid="3">
                                            <p:txEl>
                                              <p:pRg st="5" end="5"/>
                                            </p:txEl>
                                          </p:spTgt>
                                        </p:tgtEl>
                                      </p:cBhvr>
                                    </p:animEffect>
                                    <p:anim calcmode="lin" valueType="num">
                                      <p:cBhvr>
                                        <p:cTn id="69"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5" end="5"/>
                                            </p:txEl>
                                          </p:spTgt>
                                        </p:tgtEl>
                                      </p:cBhvr>
                                      <p:to x="100000" y="60000"/>
                                    </p:animScale>
                                    <p:animScale>
                                      <p:cBhvr>
                                        <p:cTn id="75" dur="166" decel="50000">
                                          <p:stCondLst>
                                            <p:cond delay="676"/>
                                          </p:stCondLst>
                                        </p:cTn>
                                        <p:tgtEl>
                                          <p:spTgt spid="3">
                                            <p:txEl>
                                              <p:pRg st="5" end="5"/>
                                            </p:txEl>
                                          </p:spTgt>
                                        </p:tgtEl>
                                      </p:cBhvr>
                                      <p:to x="100000" y="100000"/>
                                    </p:animScale>
                                    <p:animScale>
                                      <p:cBhvr>
                                        <p:cTn id="76" dur="26">
                                          <p:stCondLst>
                                            <p:cond delay="1312"/>
                                          </p:stCondLst>
                                        </p:cTn>
                                        <p:tgtEl>
                                          <p:spTgt spid="3">
                                            <p:txEl>
                                              <p:pRg st="5" end="5"/>
                                            </p:txEl>
                                          </p:spTgt>
                                        </p:tgtEl>
                                      </p:cBhvr>
                                      <p:to x="100000" y="80000"/>
                                    </p:animScale>
                                    <p:animScale>
                                      <p:cBhvr>
                                        <p:cTn id="77" dur="166" decel="50000">
                                          <p:stCondLst>
                                            <p:cond delay="1338"/>
                                          </p:stCondLst>
                                        </p:cTn>
                                        <p:tgtEl>
                                          <p:spTgt spid="3">
                                            <p:txEl>
                                              <p:pRg st="5" end="5"/>
                                            </p:txEl>
                                          </p:spTgt>
                                        </p:tgtEl>
                                      </p:cBhvr>
                                      <p:to x="100000" y="100000"/>
                                    </p:animScale>
                                    <p:animScale>
                                      <p:cBhvr>
                                        <p:cTn id="78" dur="26">
                                          <p:stCondLst>
                                            <p:cond delay="1642"/>
                                          </p:stCondLst>
                                        </p:cTn>
                                        <p:tgtEl>
                                          <p:spTgt spid="3">
                                            <p:txEl>
                                              <p:pRg st="5" end="5"/>
                                            </p:txEl>
                                          </p:spTgt>
                                        </p:tgtEl>
                                      </p:cBhvr>
                                      <p:to x="100000" y="90000"/>
                                    </p:animScale>
                                    <p:animScale>
                                      <p:cBhvr>
                                        <p:cTn id="79" dur="166" decel="50000">
                                          <p:stCondLst>
                                            <p:cond delay="1668"/>
                                          </p:stCondLst>
                                        </p:cTn>
                                        <p:tgtEl>
                                          <p:spTgt spid="3">
                                            <p:txEl>
                                              <p:pRg st="5" end="5"/>
                                            </p:txEl>
                                          </p:spTgt>
                                        </p:tgtEl>
                                      </p:cBhvr>
                                      <p:to x="100000" y="100000"/>
                                    </p:animScale>
                                    <p:animScale>
                                      <p:cBhvr>
                                        <p:cTn id="80" dur="26">
                                          <p:stCondLst>
                                            <p:cond delay="1808"/>
                                          </p:stCondLst>
                                        </p:cTn>
                                        <p:tgtEl>
                                          <p:spTgt spid="3">
                                            <p:txEl>
                                              <p:pRg st="5" end="5"/>
                                            </p:txEl>
                                          </p:spTgt>
                                        </p:tgtEl>
                                      </p:cBhvr>
                                      <p:to x="100000" y="95000"/>
                                    </p:animScale>
                                    <p:animScale>
                                      <p:cBhvr>
                                        <p:cTn id="81"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91357-0730-4F55-97B2-1538C9DB7F8A}"/>
              </a:ext>
            </a:extLst>
          </p:cNvPr>
          <p:cNvSpPr>
            <a:spLocks noGrp="1"/>
          </p:cNvSpPr>
          <p:nvPr>
            <p:ph type="title"/>
          </p:nvPr>
        </p:nvSpPr>
        <p:spPr/>
        <p:txBody>
          <a:bodyPr/>
          <a:lstStyle/>
          <a:p>
            <a:r>
              <a:rPr lang="en-GB" dirty="0"/>
              <a:t>Adverbs</a:t>
            </a:r>
          </a:p>
        </p:txBody>
      </p:sp>
      <p:sp>
        <p:nvSpPr>
          <p:cNvPr id="3" name="Content Placeholder 2">
            <a:extLst>
              <a:ext uri="{FF2B5EF4-FFF2-40B4-BE49-F238E27FC236}">
                <a16:creationId xmlns:a16="http://schemas.microsoft.com/office/drawing/2014/main" id="{0A3CC1A9-3876-4CF5-8CAB-25188CFE1286}"/>
              </a:ext>
            </a:extLst>
          </p:cNvPr>
          <p:cNvSpPr>
            <a:spLocks noGrp="1"/>
          </p:cNvSpPr>
          <p:nvPr>
            <p:ph idx="1"/>
          </p:nvPr>
        </p:nvSpPr>
        <p:spPr/>
        <p:txBody>
          <a:bodyPr/>
          <a:lstStyle/>
          <a:p>
            <a:r>
              <a:rPr lang="en-GB" dirty="0"/>
              <a:t>​</a:t>
            </a:r>
            <a:r>
              <a:rPr lang="en-GB" dirty="0">
                <a:solidFill>
                  <a:srgbClr val="00B0F0"/>
                </a:solidFill>
              </a:rPr>
              <a:t>Adverbs</a:t>
            </a:r>
            <a:r>
              <a:rPr lang="en-GB" dirty="0"/>
              <a:t> are a very diverse group of words, both in form and in function</a:t>
            </a:r>
          </a:p>
          <a:p>
            <a:pPr marL="514350" indent="-514350">
              <a:buFont typeface="+mj-lt"/>
              <a:buAutoNum type="arabicPeriod" startAt="28"/>
            </a:pPr>
            <a:r>
              <a:rPr lang="en-GB" dirty="0"/>
              <a:t>Come </a:t>
            </a:r>
            <a:r>
              <a:rPr lang="en-GB" u="sng" dirty="0">
                <a:solidFill>
                  <a:srgbClr val="00B0F0"/>
                </a:solidFill>
              </a:rPr>
              <a:t>here</a:t>
            </a:r>
            <a:r>
              <a:rPr lang="en-GB" dirty="0"/>
              <a:t>!</a:t>
            </a:r>
          </a:p>
          <a:p>
            <a:pPr marL="514350" indent="-514350">
              <a:buFont typeface="+mj-lt"/>
              <a:buAutoNum type="arabicPeriod" startAt="28"/>
            </a:pPr>
            <a:r>
              <a:rPr lang="en-GB" dirty="0"/>
              <a:t>It was </a:t>
            </a:r>
            <a:r>
              <a:rPr lang="en-GB" u="sng" dirty="0">
                <a:solidFill>
                  <a:srgbClr val="00B0F0"/>
                </a:solidFill>
              </a:rPr>
              <a:t>very</a:t>
            </a:r>
            <a:r>
              <a:rPr lang="en-GB" dirty="0"/>
              <a:t> good</a:t>
            </a:r>
          </a:p>
          <a:p>
            <a:pPr marL="514350" indent="-514350">
              <a:buFont typeface="+mj-lt"/>
              <a:buAutoNum type="arabicPeriod" startAt="28"/>
            </a:pPr>
            <a:r>
              <a:rPr lang="en-GB" dirty="0"/>
              <a:t>They run </a:t>
            </a:r>
            <a:r>
              <a:rPr lang="en-GB" u="sng" dirty="0">
                <a:solidFill>
                  <a:srgbClr val="00B0F0"/>
                </a:solidFill>
              </a:rPr>
              <a:t>quite</a:t>
            </a:r>
            <a:r>
              <a:rPr lang="en-GB" dirty="0"/>
              <a:t> </a:t>
            </a:r>
            <a:r>
              <a:rPr lang="en-GB" u="sng" dirty="0">
                <a:solidFill>
                  <a:srgbClr val="00B0F0"/>
                </a:solidFill>
              </a:rPr>
              <a:t>fast</a:t>
            </a:r>
          </a:p>
          <a:p>
            <a:pPr marL="514350" indent="-514350">
              <a:buFont typeface="+mj-lt"/>
              <a:buAutoNum type="arabicPeriod" startAt="28"/>
            </a:pPr>
            <a:r>
              <a:rPr lang="en-GB" dirty="0"/>
              <a:t>​</a:t>
            </a:r>
            <a:r>
              <a:rPr lang="en-GB" u="sng" dirty="0">
                <a:solidFill>
                  <a:srgbClr val="00B0F0"/>
                </a:solidFill>
              </a:rPr>
              <a:t>Unfortunately</a:t>
            </a:r>
            <a:r>
              <a:rPr lang="en-GB" dirty="0"/>
              <a:t>, they were late</a:t>
            </a:r>
          </a:p>
        </p:txBody>
      </p:sp>
      <p:sp>
        <p:nvSpPr>
          <p:cNvPr id="5" name="Speech Bubble: Rectangle with Corners Rounded 4">
            <a:extLst>
              <a:ext uri="{FF2B5EF4-FFF2-40B4-BE49-F238E27FC236}">
                <a16:creationId xmlns:a16="http://schemas.microsoft.com/office/drawing/2014/main" id="{DD82BCD2-6E5D-4703-B140-205F032AC256}"/>
              </a:ext>
            </a:extLst>
          </p:cNvPr>
          <p:cNvSpPr/>
          <p:nvPr/>
        </p:nvSpPr>
        <p:spPr>
          <a:xfrm>
            <a:off x="5603965" y="2773680"/>
            <a:ext cx="3596640" cy="1036320"/>
          </a:xfrm>
          <a:prstGeom prst="wedgeRoundRectCallout">
            <a:avLst>
              <a:gd name="adj1" fmla="val -115390"/>
              <a:gd name="adj2" fmla="val 1964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Adverbs can modify adjectives</a:t>
            </a:r>
          </a:p>
        </p:txBody>
      </p:sp>
      <p:sp>
        <p:nvSpPr>
          <p:cNvPr id="6" name="Speech Bubble: Rectangle with Corners Rounded 5">
            <a:extLst>
              <a:ext uri="{FF2B5EF4-FFF2-40B4-BE49-F238E27FC236}">
                <a16:creationId xmlns:a16="http://schemas.microsoft.com/office/drawing/2014/main" id="{4AB2998C-52CF-47AE-92BB-C297E1158050}"/>
              </a:ext>
            </a:extLst>
          </p:cNvPr>
          <p:cNvSpPr/>
          <p:nvPr/>
        </p:nvSpPr>
        <p:spPr>
          <a:xfrm>
            <a:off x="5603965" y="2773680"/>
            <a:ext cx="3596640" cy="1036320"/>
          </a:xfrm>
          <a:prstGeom prst="wedgeRoundRectCallout">
            <a:avLst>
              <a:gd name="adj1" fmla="val -81492"/>
              <a:gd name="adj2" fmla="val 58298"/>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Adverbs can modify verbs</a:t>
            </a:r>
          </a:p>
        </p:txBody>
      </p:sp>
      <p:sp>
        <p:nvSpPr>
          <p:cNvPr id="7" name="Speech Bubble: Rectangle with Corners Rounded 6">
            <a:extLst>
              <a:ext uri="{FF2B5EF4-FFF2-40B4-BE49-F238E27FC236}">
                <a16:creationId xmlns:a16="http://schemas.microsoft.com/office/drawing/2014/main" id="{0E7BA4F5-A077-4D6D-973A-E14B4D5D3042}"/>
              </a:ext>
            </a:extLst>
          </p:cNvPr>
          <p:cNvSpPr/>
          <p:nvPr/>
        </p:nvSpPr>
        <p:spPr>
          <a:xfrm>
            <a:off x="5603965" y="2773680"/>
            <a:ext cx="3596640" cy="1036320"/>
          </a:xfrm>
          <a:prstGeom prst="wedgeRoundRectCallout">
            <a:avLst>
              <a:gd name="adj1" fmla="val -104010"/>
              <a:gd name="adj2" fmla="val 54097"/>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Adverbs can modify other adverbs</a:t>
            </a:r>
          </a:p>
        </p:txBody>
      </p:sp>
      <p:sp>
        <p:nvSpPr>
          <p:cNvPr id="8" name="Speech Bubble: Rectangle with Corners Rounded 7">
            <a:extLst>
              <a:ext uri="{FF2B5EF4-FFF2-40B4-BE49-F238E27FC236}">
                <a16:creationId xmlns:a16="http://schemas.microsoft.com/office/drawing/2014/main" id="{2D9041D0-E2FF-4FA7-A572-83C263BA7F78}"/>
              </a:ext>
            </a:extLst>
          </p:cNvPr>
          <p:cNvSpPr/>
          <p:nvPr/>
        </p:nvSpPr>
        <p:spPr>
          <a:xfrm>
            <a:off x="6174376" y="4698683"/>
            <a:ext cx="3596640" cy="1036320"/>
          </a:xfrm>
          <a:prstGeom prst="wedgeRoundRectCallout">
            <a:avLst>
              <a:gd name="adj1" fmla="val -120334"/>
              <a:gd name="adj2" fmla="val -5167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Adverbs can also modify entire sentences</a:t>
            </a:r>
          </a:p>
        </p:txBody>
      </p:sp>
      <p:sp>
        <p:nvSpPr>
          <p:cNvPr id="4" name="Speech Bubble: Rectangle with Corners Rounded 3">
            <a:extLst>
              <a:ext uri="{FF2B5EF4-FFF2-40B4-BE49-F238E27FC236}">
                <a16:creationId xmlns:a16="http://schemas.microsoft.com/office/drawing/2014/main" id="{8F1C6BB2-3260-4827-9F61-F65610E66942}"/>
              </a:ext>
            </a:extLst>
          </p:cNvPr>
          <p:cNvSpPr/>
          <p:nvPr/>
        </p:nvSpPr>
        <p:spPr>
          <a:xfrm>
            <a:off x="5451565" y="2621280"/>
            <a:ext cx="3596640" cy="1036320"/>
          </a:xfrm>
          <a:prstGeom prst="wedgeRoundRectCallout">
            <a:avLst>
              <a:gd name="adj1" fmla="val -106915"/>
              <a:gd name="adj2" fmla="val -1733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Some adverbs express location in space or time</a:t>
            </a:r>
          </a:p>
        </p:txBody>
      </p:sp>
      <p:sp>
        <p:nvSpPr>
          <p:cNvPr id="9" name="Slide Number Placeholder 8">
            <a:extLst>
              <a:ext uri="{FF2B5EF4-FFF2-40B4-BE49-F238E27FC236}">
                <a16:creationId xmlns:a16="http://schemas.microsoft.com/office/drawing/2014/main" id="{D57C3C9F-8E99-483B-818D-42A2E02AF204}"/>
              </a:ext>
            </a:extLst>
          </p:cNvPr>
          <p:cNvSpPr>
            <a:spLocks noGrp="1"/>
          </p:cNvSpPr>
          <p:nvPr>
            <p:ph type="sldNum" sz="quarter" idx="12"/>
          </p:nvPr>
        </p:nvSpPr>
        <p:spPr/>
        <p:txBody>
          <a:bodyPr/>
          <a:lstStyle/>
          <a:p>
            <a:fld id="{9960E1B9-AAC5-487E-8B5E-D8D93827E7BF}" type="slidenum">
              <a:rPr lang="en-GB" smtClean="0"/>
              <a:t>17</a:t>
            </a:fld>
            <a:endParaRPr lang="en-GB"/>
          </a:p>
        </p:txBody>
      </p:sp>
    </p:spTree>
    <p:custDataLst>
      <p:tags r:id="rId1"/>
    </p:custDataLst>
    <p:extLst>
      <p:ext uri="{BB962C8B-B14F-4D97-AF65-F5344CB8AC3E}">
        <p14:creationId xmlns:p14="http://schemas.microsoft.com/office/powerpoint/2010/main" val="16259478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par>
                                <p:cTn id="25" presetID="26"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80">
                                          <p:stCondLst>
                                            <p:cond delay="0"/>
                                          </p:stCondLst>
                                        </p:cTn>
                                        <p:tgtEl>
                                          <p:spTgt spid="3">
                                            <p:txEl>
                                              <p:pRg st="2" end="2"/>
                                            </p:txEl>
                                          </p:spTgt>
                                        </p:tgtEl>
                                      </p:cBhvr>
                                    </p:animEffect>
                                    <p:anim calcmode="lin" valueType="num">
                                      <p:cBhvr>
                                        <p:cTn id="2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2" end="2"/>
                                            </p:txEl>
                                          </p:spTgt>
                                        </p:tgtEl>
                                      </p:cBhvr>
                                      <p:to x="100000" y="60000"/>
                                    </p:animScale>
                                    <p:animScale>
                                      <p:cBhvr>
                                        <p:cTn id="34" dur="166" decel="50000">
                                          <p:stCondLst>
                                            <p:cond delay="676"/>
                                          </p:stCondLst>
                                        </p:cTn>
                                        <p:tgtEl>
                                          <p:spTgt spid="3">
                                            <p:txEl>
                                              <p:pRg st="2" end="2"/>
                                            </p:txEl>
                                          </p:spTgt>
                                        </p:tgtEl>
                                      </p:cBhvr>
                                      <p:to x="100000" y="100000"/>
                                    </p:animScale>
                                    <p:animScale>
                                      <p:cBhvr>
                                        <p:cTn id="35" dur="26">
                                          <p:stCondLst>
                                            <p:cond delay="1312"/>
                                          </p:stCondLst>
                                        </p:cTn>
                                        <p:tgtEl>
                                          <p:spTgt spid="3">
                                            <p:txEl>
                                              <p:pRg st="2" end="2"/>
                                            </p:txEl>
                                          </p:spTgt>
                                        </p:tgtEl>
                                      </p:cBhvr>
                                      <p:to x="100000" y="80000"/>
                                    </p:animScale>
                                    <p:animScale>
                                      <p:cBhvr>
                                        <p:cTn id="36" dur="166" decel="50000">
                                          <p:stCondLst>
                                            <p:cond delay="1338"/>
                                          </p:stCondLst>
                                        </p:cTn>
                                        <p:tgtEl>
                                          <p:spTgt spid="3">
                                            <p:txEl>
                                              <p:pRg st="2" end="2"/>
                                            </p:txEl>
                                          </p:spTgt>
                                        </p:tgtEl>
                                      </p:cBhvr>
                                      <p:to x="100000" y="100000"/>
                                    </p:animScale>
                                    <p:animScale>
                                      <p:cBhvr>
                                        <p:cTn id="37" dur="26">
                                          <p:stCondLst>
                                            <p:cond delay="1642"/>
                                          </p:stCondLst>
                                        </p:cTn>
                                        <p:tgtEl>
                                          <p:spTgt spid="3">
                                            <p:txEl>
                                              <p:pRg st="2" end="2"/>
                                            </p:txEl>
                                          </p:spTgt>
                                        </p:tgtEl>
                                      </p:cBhvr>
                                      <p:to x="100000" y="90000"/>
                                    </p:animScale>
                                    <p:animScale>
                                      <p:cBhvr>
                                        <p:cTn id="38" dur="166" decel="50000">
                                          <p:stCondLst>
                                            <p:cond delay="1668"/>
                                          </p:stCondLst>
                                        </p:cTn>
                                        <p:tgtEl>
                                          <p:spTgt spid="3">
                                            <p:txEl>
                                              <p:pRg st="2" end="2"/>
                                            </p:txEl>
                                          </p:spTgt>
                                        </p:tgtEl>
                                      </p:cBhvr>
                                      <p:to x="100000" y="100000"/>
                                    </p:animScale>
                                    <p:animScale>
                                      <p:cBhvr>
                                        <p:cTn id="39" dur="26">
                                          <p:stCondLst>
                                            <p:cond delay="1808"/>
                                          </p:stCondLst>
                                        </p:cTn>
                                        <p:tgtEl>
                                          <p:spTgt spid="3">
                                            <p:txEl>
                                              <p:pRg st="2" end="2"/>
                                            </p:txEl>
                                          </p:spTgt>
                                        </p:tgtEl>
                                      </p:cBhvr>
                                      <p:to x="100000" y="95000"/>
                                    </p:animScale>
                                    <p:animScale>
                                      <p:cBhvr>
                                        <p:cTn id="40" dur="166" decel="50000">
                                          <p:stCondLst>
                                            <p:cond delay="1834"/>
                                          </p:stCondLst>
                                        </p:cTn>
                                        <p:tgtEl>
                                          <p:spTgt spid="3">
                                            <p:txEl>
                                              <p:pRg st="2" end="2"/>
                                            </p:txEl>
                                          </p:spTgt>
                                        </p:tgtEl>
                                      </p:cBhvr>
                                      <p:to x="100000" y="100000"/>
                                    </p:animScale>
                                  </p:childTnLst>
                                </p:cTn>
                              </p:par>
                              <p:par>
                                <p:cTn id="41" presetID="26" presetClass="entr" presetSubtype="0" fill="hold" grpId="0"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3">
                                            <p:txEl>
                                              <p:pRg st="4" end="4"/>
                                            </p:txEl>
                                          </p:spTgt>
                                        </p:tgtEl>
                                        <p:attrNameLst>
                                          <p:attrName>style.visibility</p:attrName>
                                        </p:attrNameLst>
                                      </p:cBhvr>
                                      <p:to>
                                        <p:strVal val="visible"/>
                                      </p:to>
                                    </p:set>
                                    <p:animEffect transition="in" filter="wipe(down)">
                                      <p:cBhvr>
                                        <p:cTn id="59" dur="580">
                                          <p:stCondLst>
                                            <p:cond delay="0"/>
                                          </p:stCondLst>
                                        </p:cTn>
                                        <p:tgtEl>
                                          <p:spTgt spid="3">
                                            <p:txEl>
                                              <p:pRg st="4" end="4"/>
                                            </p:txEl>
                                          </p:spTgt>
                                        </p:tgtEl>
                                      </p:cBhvr>
                                    </p:animEffect>
                                    <p:anim calcmode="lin" valueType="num">
                                      <p:cBhvr>
                                        <p:cTn id="6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txEl>
                                              <p:pRg st="4" end="4"/>
                                            </p:txEl>
                                          </p:spTgt>
                                        </p:tgtEl>
                                      </p:cBhvr>
                                      <p:to x="100000" y="60000"/>
                                    </p:animScale>
                                    <p:animScale>
                                      <p:cBhvr>
                                        <p:cTn id="66" dur="166" decel="50000">
                                          <p:stCondLst>
                                            <p:cond delay="676"/>
                                          </p:stCondLst>
                                        </p:cTn>
                                        <p:tgtEl>
                                          <p:spTgt spid="3">
                                            <p:txEl>
                                              <p:pRg st="4" end="4"/>
                                            </p:txEl>
                                          </p:spTgt>
                                        </p:tgtEl>
                                      </p:cBhvr>
                                      <p:to x="100000" y="100000"/>
                                    </p:animScale>
                                    <p:animScale>
                                      <p:cBhvr>
                                        <p:cTn id="67" dur="26">
                                          <p:stCondLst>
                                            <p:cond delay="1312"/>
                                          </p:stCondLst>
                                        </p:cTn>
                                        <p:tgtEl>
                                          <p:spTgt spid="3">
                                            <p:txEl>
                                              <p:pRg st="4" end="4"/>
                                            </p:txEl>
                                          </p:spTgt>
                                        </p:tgtEl>
                                      </p:cBhvr>
                                      <p:to x="100000" y="80000"/>
                                    </p:animScale>
                                    <p:animScale>
                                      <p:cBhvr>
                                        <p:cTn id="68" dur="166" decel="50000">
                                          <p:stCondLst>
                                            <p:cond delay="1338"/>
                                          </p:stCondLst>
                                        </p:cTn>
                                        <p:tgtEl>
                                          <p:spTgt spid="3">
                                            <p:txEl>
                                              <p:pRg st="4" end="4"/>
                                            </p:txEl>
                                          </p:spTgt>
                                        </p:tgtEl>
                                      </p:cBhvr>
                                      <p:to x="100000" y="100000"/>
                                    </p:animScale>
                                    <p:animScale>
                                      <p:cBhvr>
                                        <p:cTn id="69" dur="26">
                                          <p:stCondLst>
                                            <p:cond delay="1642"/>
                                          </p:stCondLst>
                                        </p:cTn>
                                        <p:tgtEl>
                                          <p:spTgt spid="3">
                                            <p:txEl>
                                              <p:pRg st="4" end="4"/>
                                            </p:txEl>
                                          </p:spTgt>
                                        </p:tgtEl>
                                      </p:cBhvr>
                                      <p:to x="100000" y="90000"/>
                                    </p:animScale>
                                    <p:animScale>
                                      <p:cBhvr>
                                        <p:cTn id="70" dur="166" decel="50000">
                                          <p:stCondLst>
                                            <p:cond delay="1668"/>
                                          </p:stCondLst>
                                        </p:cTn>
                                        <p:tgtEl>
                                          <p:spTgt spid="3">
                                            <p:txEl>
                                              <p:pRg st="4" end="4"/>
                                            </p:txEl>
                                          </p:spTgt>
                                        </p:tgtEl>
                                      </p:cBhvr>
                                      <p:to x="100000" y="100000"/>
                                    </p:animScale>
                                    <p:animScale>
                                      <p:cBhvr>
                                        <p:cTn id="71" dur="26">
                                          <p:stCondLst>
                                            <p:cond delay="1808"/>
                                          </p:stCondLst>
                                        </p:cTn>
                                        <p:tgtEl>
                                          <p:spTgt spid="3">
                                            <p:txEl>
                                              <p:pRg st="4" end="4"/>
                                            </p:txEl>
                                          </p:spTgt>
                                        </p:tgtEl>
                                      </p:cBhvr>
                                      <p:to x="100000" y="95000"/>
                                    </p:animScale>
                                    <p:animScale>
                                      <p:cBhvr>
                                        <p:cTn id="72" dur="166" decel="50000">
                                          <p:stCondLst>
                                            <p:cond delay="1834"/>
                                          </p:stCondLst>
                                        </p:cTn>
                                        <p:tgtEl>
                                          <p:spTgt spid="3">
                                            <p:txEl>
                                              <p:pRg st="4" end="4"/>
                                            </p:tx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1" nodeType="clickEffect">
                                  <p:stCondLst>
                                    <p:cond delay="0"/>
                                  </p:stCondLst>
                                  <p:childTnLst>
                                    <p:set>
                                      <p:cBhvr>
                                        <p:cTn id="80" dur="1" fill="hold">
                                          <p:stCondLst>
                                            <p:cond delay="0"/>
                                          </p:stCondLst>
                                        </p:cTn>
                                        <p:tgtEl>
                                          <p:spTgt spid="4"/>
                                        </p:tgtEl>
                                        <p:attrNameLst>
                                          <p:attrName>style.visibility</p:attrName>
                                        </p:attrNameLst>
                                      </p:cBhvr>
                                      <p:to>
                                        <p:strVal val="hidden"/>
                                      </p:to>
                                    </p:set>
                                  </p:childTnLst>
                                </p:cTn>
                              </p:par>
                              <p:par>
                                <p:cTn id="81" presetID="1" presetClass="entr" presetSubtype="0" fill="hold" grpId="0" nodeType="withEffect">
                                  <p:stCondLst>
                                    <p:cond delay="0"/>
                                  </p:stCondLst>
                                  <p:childTnLst>
                                    <p:set>
                                      <p:cBhvr>
                                        <p:cTn id="82" dur="1" fill="hold">
                                          <p:stCondLst>
                                            <p:cond delay="0"/>
                                          </p:stCondLst>
                                        </p:cTn>
                                        <p:tgtEl>
                                          <p:spTgt spid="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1" nodeType="clickEffect">
                                  <p:stCondLst>
                                    <p:cond delay="0"/>
                                  </p:stCondLst>
                                  <p:childTnLst>
                                    <p:set>
                                      <p:cBhvr>
                                        <p:cTn id="86" dur="1" fill="hold">
                                          <p:stCondLst>
                                            <p:cond delay="0"/>
                                          </p:stCondLst>
                                        </p:cTn>
                                        <p:tgtEl>
                                          <p:spTgt spid="5"/>
                                        </p:tgtEl>
                                        <p:attrNameLst>
                                          <p:attrName>style.visibility</p:attrName>
                                        </p:attrNameLst>
                                      </p:cBhvr>
                                      <p:to>
                                        <p:strVal val="hidden"/>
                                      </p:to>
                                    </p:set>
                                  </p:childTnLst>
                                </p:cTn>
                              </p:par>
                              <p:par>
                                <p:cTn id="87" presetID="1" presetClass="entr" presetSubtype="0" fill="hold" grpId="0" nodeType="withEffect">
                                  <p:stCondLst>
                                    <p:cond delay="0"/>
                                  </p:stCondLst>
                                  <p:childTnLst>
                                    <p:set>
                                      <p:cBhvr>
                                        <p:cTn id="88" dur="1" fill="hold">
                                          <p:stCondLst>
                                            <p:cond delay="0"/>
                                          </p:stCondLst>
                                        </p:cTn>
                                        <p:tgtEl>
                                          <p:spTgt spid="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6"/>
                                        </p:tgtEl>
                                        <p:attrNameLst>
                                          <p:attrName>style.visibility</p:attrName>
                                        </p:attrNameLst>
                                      </p:cBhvr>
                                      <p:to>
                                        <p:strVal val="hidden"/>
                                      </p:to>
                                    </p:set>
                                  </p:childTnLst>
                                </p:cTn>
                              </p:par>
                              <p:par>
                                <p:cTn id="93" presetID="1" presetClass="entr" presetSubtype="0" fill="hold" grpId="0" nodeType="withEffect">
                                  <p:stCondLst>
                                    <p:cond delay="0"/>
                                  </p:stCondLst>
                                  <p:childTnLst>
                                    <p:set>
                                      <p:cBhvr>
                                        <p:cTn id="94" dur="1" fill="hold">
                                          <p:stCondLst>
                                            <p:cond delay="0"/>
                                          </p:stCondLst>
                                        </p:cTn>
                                        <p:tgtEl>
                                          <p:spTgt spid="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7"/>
                                        </p:tgtEl>
                                        <p:attrNameLst>
                                          <p:attrName>style.visibility</p:attrName>
                                        </p:attrNameLst>
                                      </p:cBhvr>
                                      <p:to>
                                        <p:strVal val="hidden"/>
                                      </p:to>
                                    </p:set>
                                  </p:childTnLst>
                                </p:cTn>
                              </p:par>
                              <p:par>
                                <p:cTn id="99" presetID="1" presetClass="entr" presetSubtype="0" fill="hold" grpId="0" nodeType="withEffect">
                                  <p:stCondLst>
                                    <p:cond delay="0"/>
                                  </p:stCondLst>
                                  <p:childTnLst>
                                    <p:set>
                                      <p:cBhvr>
                                        <p:cTn id="10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5" grpId="1" animBg="1"/>
      <p:bldP spid="6" grpId="0" animBg="1"/>
      <p:bldP spid="6" grpId="1" animBg="1"/>
      <p:bldP spid="7" grpId="0" animBg="1"/>
      <p:bldP spid="7" grpId="1" animBg="1"/>
      <p:bldP spid="8" grpId="0" animBg="1"/>
      <p:bldP spid="4" grpId="0" animBg="1"/>
      <p:bldP spid="4"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4938E-06F4-417E-BDB7-B3AD630C1F7C}"/>
              </a:ext>
            </a:extLst>
          </p:cNvPr>
          <p:cNvSpPr>
            <a:spLocks noGrp="1"/>
          </p:cNvSpPr>
          <p:nvPr>
            <p:ph type="title"/>
          </p:nvPr>
        </p:nvSpPr>
        <p:spPr/>
        <p:txBody>
          <a:bodyPr/>
          <a:lstStyle/>
          <a:p>
            <a:r>
              <a:rPr lang="en-CA" dirty="0"/>
              <a:t>Activity</a:t>
            </a:r>
            <a:endParaRPr lang="en-GB" dirty="0"/>
          </a:p>
        </p:txBody>
      </p:sp>
      <p:sp>
        <p:nvSpPr>
          <p:cNvPr id="3" name="Content Placeholder 2">
            <a:extLst>
              <a:ext uri="{FF2B5EF4-FFF2-40B4-BE49-F238E27FC236}">
                <a16:creationId xmlns:a16="http://schemas.microsoft.com/office/drawing/2014/main" id="{8B99FAC8-BF12-4DE3-8705-1A39216F9853}"/>
              </a:ext>
            </a:extLst>
          </p:cNvPr>
          <p:cNvSpPr>
            <a:spLocks noGrp="1"/>
          </p:cNvSpPr>
          <p:nvPr>
            <p:ph idx="1"/>
          </p:nvPr>
        </p:nvSpPr>
        <p:spPr/>
        <p:txBody>
          <a:bodyPr/>
          <a:lstStyle/>
          <a:p>
            <a:r>
              <a:rPr lang="en-CA" dirty="0"/>
              <a:t>Read the second sample text in your handout and underline all the adverbs</a:t>
            </a:r>
            <a:endParaRPr lang="en-GB" dirty="0"/>
          </a:p>
        </p:txBody>
      </p:sp>
      <p:sp>
        <p:nvSpPr>
          <p:cNvPr id="4" name="Slide Number Placeholder 3">
            <a:extLst>
              <a:ext uri="{FF2B5EF4-FFF2-40B4-BE49-F238E27FC236}">
                <a16:creationId xmlns:a16="http://schemas.microsoft.com/office/drawing/2014/main" id="{B443D0E8-8D09-4246-9A43-6835235DED3E}"/>
              </a:ext>
            </a:extLst>
          </p:cNvPr>
          <p:cNvSpPr>
            <a:spLocks noGrp="1"/>
          </p:cNvSpPr>
          <p:nvPr>
            <p:ph type="sldNum" sz="quarter" idx="12"/>
          </p:nvPr>
        </p:nvSpPr>
        <p:spPr/>
        <p:txBody>
          <a:bodyPr/>
          <a:lstStyle/>
          <a:p>
            <a:fld id="{9960E1B9-AAC5-487E-8B5E-D8D93827E7BF}" type="slidenum">
              <a:rPr lang="en-GB" smtClean="0"/>
              <a:t>18</a:t>
            </a:fld>
            <a:endParaRPr lang="en-GB"/>
          </a:p>
        </p:txBody>
      </p:sp>
    </p:spTree>
    <p:extLst>
      <p:ext uri="{BB962C8B-B14F-4D97-AF65-F5344CB8AC3E}">
        <p14:creationId xmlns:p14="http://schemas.microsoft.com/office/powerpoint/2010/main" val="323438322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50FDB-64DE-492D-93FB-FDF84B7E3136}"/>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3A06A1F6-A1D7-4B5B-9D1B-4D0A4BE64C62}"/>
              </a:ext>
            </a:extLst>
          </p:cNvPr>
          <p:cNvSpPr>
            <a:spLocks noGrp="1"/>
          </p:cNvSpPr>
          <p:nvPr>
            <p:ph idx="1"/>
          </p:nvPr>
        </p:nvSpPr>
        <p:spPr/>
        <p:txBody>
          <a:bodyPr/>
          <a:lstStyle/>
          <a:p>
            <a:r>
              <a:rPr lang="en-GB" dirty="0"/>
              <a:t>You can see the solution in a little while</a:t>
            </a:r>
          </a:p>
        </p:txBody>
      </p:sp>
      <p:sp>
        <p:nvSpPr>
          <p:cNvPr id="4" name="Slide Number Placeholder 3">
            <a:extLst>
              <a:ext uri="{FF2B5EF4-FFF2-40B4-BE49-F238E27FC236}">
                <a16:creationId xmlns:a16="http://schemas.microsoft.com/office/drawing/2014/main" id="{A04F8C14-8104-455A-B9A6-379F567FB690}"/>
              </a:ext>
            </a:extLst>
          </p:cNvPr>
          <p:cNvSpPr>
            <a:spLocks noGrp="1"/>
          </p:cNvSpPr>
          <p:nvPr>
            <p:ph type="sldNum" sz="quarter" idx="12"/>
          </p:nvPr>
        </p:nvSpPr>
        <p:spPr/>
        <p:txBody>
          <a:bodyPr/>
          <a:lstStyle/>
          <a:p>
            <a:fld id="{9960E1B9-AAC5-487E-8B5E-D8D93827E7BF}" type="slidenum">
              <a:rPr lang="en-GB" smtClean="0"/>
              <a:t>19</a:t>
            </a:fld>
            <a:endParaRPr lang="en-GB"/>
          </a:p>
        </p:txBody>
      </p:sp>
    </p:spTree>
    <p:extLst>
      <p:ext uri="{BB962C8B-B14F-4D97-AF65-F5344CB8AC3E}">
        <p14:creationId xmlns:p14="http://schemas.microsoft.com/office/powerpoint/2010/main" val="128156821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3E3D-2010-4735-9AF7-371480CE74FF}"/>
              </a:ext>
            </a:extLst>
          </p:cNvPr>
          <p:cNvSpPr>
            <a:spLocks noGrp="1"/>
          </p:cNvSpPr>
          <p:nvPr>
            <p:ph type="title"/>
          </p:nvPr>
        </p:nvSpPr>
        <p:spPr/>
        <p:txBody>
          <a:bodyPr/>
          <a:lstStyle/>
          <a:p>
            <a:r>
              <a:rPr lang="en-GB" dirty="0"/>
              <a:t>Roadmap</a:t>
            </a:r>
          </a:p>
        </p:txBody>
      </p:sp>
      <p:sp>
        <p:nvSpPr>
          <p:cNvPr id="3" name="Content Placeholder 2">
            <a:extLst>
              <a:ext uri="{FF2B5EF4-FFF2-40B4-BE49-F238E27FC236}">
                <a16:creationId xmlns:a16="http://schemas.microsoft.com/office/drawing/2014/main" id="{C44FD0D1-62E1-481E-A123-A8663669D6F0}"/>
              </a:ext>
            </a:extLst>
          </p:cNvPr>
          <p:cNvSpPr>
            <a:spLocks noGrp="1"/>
          </p:cNvSpPr>
          <p:nvPr>
            <p:ph idx="1"/>
          </p:nvPr>
        </p:nvSpPr>
        <p:spPr/>
        <p:txBody>
          <a:bodyPr/>
          <a:lstStyle/>
          <a:p>
            <a:r>
              <a:rPr lang="en-GB" dirty="0"/>
              <a:t>In the last lesson, we began to look at the parts of speech by considering </a:t>
            </a:r>
            <a:r>
              <a:rPr lang="en-GB" dirty="0">
                <a:solidFill>
                  <a:srgbClr val="FF0000"/>
                </a:solidFill>
              </a:rPr>
              <a:t>nouns</a:t>
            </a:r>
            <a:r>
              <a:rPr lang="en-GB" dirty="0"/>
              <a:t> and </a:t>
            </a:r>
            <a:r>
              <a:rPr lang="en-GB" dirty="0">
                <a:solidFill>
                  <a:srgbClr val="00B050"/>
                </a:solidFill>
              </a:rPr>
              <a:t>verbs</a:t>
            </a:r>
          </a:p>
          <a:p>
            <a:r>
              <a:rPr lang="en-GB" dirty="0"/>
              <a:t>Now you will see some more parts of speech: </a:t>
            </a:r>
            <a:r>
              <a:rPr lang="en-GB" dirty="0">
                <a:solidFill>
                  <a:srgbClr val="FF8000"/>
                </a:solidFill>
              </a:rPr>
              <a:t>pronouns</a:t>
            </a:r>
            <a:r>
              <a:rPr lang="en-GB" dirty="0"/>
              <a:t>, </a:t>
            </a:r>
            <a:r>
              <a:rPr lang="en-GB" dirty="0">
                <a:solidFill>
                  <a:srgbClr val="0000FF"/>
                </a:solidFill>
              </a:rPr>
              <a:t>adjectives</a:t>
            </a:r>
            <a:r>
              <a:rPr lang="en-GB" dirty="0"/>
              <a:t> and </a:t>
            </a:r>
            <a:r>
              <a:rPr lang="en-GB" dirty="0">
                <a:solidFill>
                  <a:srgbClr val="00B0F0"/>
                </a:solidFill>
              </a:rPr>
              <a:t>adverbs</a:t>
            </a:r>
          </a:p>
        </p:txBody>
      </p:sp>
      <p:sp>
        <p:nvSpPr>
          <p:cNvPr id="4" name="Slide Number Placeholder 3">
            <a:extLst>
              <a:ext uri="{FF2B5EF4-FFF2-40B4-BE49-F238E27FC236}">
                <a16:creationId xmlns:a16="http://schemas.microsoft.com/office/drawing/2014/main" id="{0B19B171-42EB-4A6E-B767-6D69D7F3DF0B}"/>
              </a:ext>
            </a:extLst>
          </p:cNvPr>
          <p:cNvSpPr>
            <a:spLocks noGrp="1"/>
          </p:cNvSpPr>
          <p:nvPr>
            <p:ph type="sldNum" sz="quarter" idx="12"/>
          </p:nvPr>
        </p:nvSpPr>
        <p:spPr/>
        <p:txBody>
          <a:bodyPr/>
          <a:lstStyle/>
          <a:p>
            <a:fld id="{9960E1B9-AAC5-487E-8B5E-D8D93827E7BF}" type="slidenum">
              <a:rPr lang="en-GB" smtClean="0"/>
              <a:t>2</a:t>
            </a:fld>
            <a:endParaRPr lang="en-GB"/>
          </a:p>
        </p:txBody>
      </p:sp>
    </p:spTree>
    <p:extLst>
      <p:ext uri="{BB962C8B-B14F-4D97-AF65-F5344CB8AC3E}">
        <p14:creationId xmlns:p14="http://schemas.microsoft.com/office/powerpoint/2010/main" val="4165889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F8DA2-0DCD-4347-8EDE-738D2F2EAE4A}"/>
              </a:ext>
            </a:extLst>
          </p:cNvPr>
          <p:cNvSpPr>
            <a:spLocks noGrp="1"/>
          </p:cNvSpPr>
          <p:nvPr>
            <p:ph type="title"/>
          </p:nvPr>
        </p:nvSpPr>
        <p:spPr/>
        <p:txBody>
          <a:bodyPr/>
          <a:lstStyle/>
          <a:p>
            <a:r>
              <a:rPr lang="en-GB" dirty="0"/>
              <a:t>Adverbs</a:t>
            </a:r>
          </a:p>
        </p:txBody>
      </p:sp>
      <p:sp>
        <p:nvSpPr>
          <p:cNvPr id="3" name="Content Placeholder 2">
            <a:extLst>
              <a:ext uri="{FF2B5EF4-FFF2-40B4-BE49-F238E27FC236}">
                <a16:creationId xmlns:a16="http://schemas.microsoft.com/office/drawing/2014/main" id="{BB1820AE-92DA-4446-A2B2-E80B71089C47}"/>
              </a:ext>
            </a:extLst>
          </p:cNvPr>
          <p:cNvSpPr>
            <a:spLocks noGrp="1"/>
          </p:cNvSpPr>
          <p:nvPr>
            <p:ph idx="1"/>
          </p:nvPr>
        </p:nvSpPr>
        <p:spPr/>
        <p:txBody>
          <a:bodyPr/>
          <a:lstStyle/>
          <a:p>
            <a:r>
              <a:rPr lang="en-GB" noProof="1"/>
              <a:t>Many adverbs are formed from adjectives</a:t>
            </a:r>
          </a:p>
          <a:p>
            <a:r>
              <a:rPr lang="en-GB" noProof="1"/>
              <a:t>In English, the usual way to do this is by adding </a:t>
            </a:r>
            <a:r>
              <a:rPr lang="en-GB" i="1" noProof="1"/>
              <a:t>-ly</a:t>
            </a:r>
          </a:p>
          <a:p>
            <a:pPr marL="514350" indent="-514350">
              <a:buFont typeface="+mj-lt"/>
              <a:buAutoNum type="arabicPeriod" startAt="32"/>
            </a:pPr>
            <a:r>
              <a:rPr lang="en-GB" noProof="1"/>
              <a:t>They are </a:t>
            </a:r>
            <a:r>
              <a:rPr lang="en-GB" noProof="1">
                <a:solidFill>
                  <a:srgbClr val="0000FF"/>
                </a:solidFill>
              </a:rPr>
              <a:t>quick</a:t>
            </a:r>
            <a:r>
              <a:rPr lang="en-GB" noProof="1"/>
              <a:t> </a:t>
            </a:r>
            <a:r>
              <a:rPr lang="en-GB" noProof="1">
                <a:solidFill>
                  <a:srgbClr val="FF0000"/>
                </a:solidFill>
              </a:rPr>
              <a:t>thinkers</a:t>
            </a:r>
          </a:p>
          <a:p>
            <a:pPr marL="514350" indent="-514350">
              <a:buFont typeface="+mj-lt"/>
              <a:buAutoNum type="arabicPeriod" startAt="32"/>
            </a:pPr>
            <a:r>
              <a:rPr lang="en-GB" noProof="1"/>
              <a:t>They </a:t>
            </a:r>
            <a:r>
              <a:rPr lang="en-GB" noProof="1">
                <a:solidFill>
                  <a:srgbClr val="00B050"/>
                </a:solidFill>
              </a:rPr>
              <a:t>think</a:t>
            </a:r>
            <a:r>
              <a:rPr lang="en-GB" noProof="1"/>
              <a:t> </a:t>
            </a:r>
            <a:r>
              <a:rPr lang="en-GB" noProof="1">
                <a:solidFill>
                  <a:srgbClr val="00B0F0"/>
                </a:solidFill>
              </a:rPr>
              <a:t>quickly</a:t>
            </a:r>
          </a:p>
          <a:p>
            <a:r>
              <a:rPr lang="en-GB" noProof="1"/>
              <a:t>Some adjectives have adverbs of other types</a:t>
            </a:r>
          </a:p>
          <a:p>
            <a:pPr marL="514350" indent="-514350">
              <a:buFont typeface="+mj-lt"/>
              <a:buAutoNum type="arabicPeriod" startAt="34"/>
            </a:pPr>
            <a:r>
              <a:rPr lang="en-GB" noProof="1"/>
              <a:t>They are </a:t>
            </a:r>
            <a:r>
              <a:rPr lang="en-GB" noProof="1">
                <a:solidFill>
                  <a:srgbClr val="0000FF"/>
                </a:solidFill>
              </a:rPr>
              <a:t>good</a:t>
            </a:r>
            <a:r>
              <a:rPr lang="en-GB" noProof="1"/>
              <a:t> </a:t>
            </a:r>
            <a:r>
              <a:rPr lang="en-GB" noProof="1">
                <a:solidFill>
                  <a:srgbClr val="FF0000"/>
                </a:solidFill>
              </a:rPr>
              <a:t>singers</a:t>
            </a:r>
          </a:p>
          <a:p>
            <a:pPr marL="514350" indent="-514350">
              <a:buFont typeface="+mj-lt"/>
              <a:buAutoNum type="arabicPeriod" startAt="34"/>
            </a:pPr>
            <a:r>
              <a:rPr lang="en-GB" noProof="1"/>
              <a:t>They </a:t>
            </a:r>
            <a:r>
              <a:rPr lang="en-GB" noProof="1">
                <a:solidFill>
                  <a:srgbClr val="00B050"/>
                </a:solidFill>
              </a:rPr>
              <a:t>sing</a:t>
            </a:r>
            <a:r>
              <a:rPr lang="en-GB" noProof="1"/>
              <a:t> </a:t>
            </a:r>
            <a:r>
              <a:rPr lang="en-GB" noProof="1">
                <a:solidFill>
                  <a:srgbClr val="00B0F0"/>
                </a:solidFill>
              </a:rPr>
              <a:t>well</a:t>
            </a:r>
          </a:p>
        </p:txBody>
      </p:sp>
      <p:sp>
        <p:nvSpPr>
          <p:cNvPr id="4" name="Slide Number Placeholder 3">
            <a:extLst>
              <a:ext uri="{FF2B5EF4-FFF2-40B4-BE49-F238E27FC236}">
                <a16:creationId xmlns:a16="http://schemas.microsoft.com/office/drawing/2014/main" id="{6CE178CB-5DA2-4313-9D44-521CC06BA9A4}"/>
              </a:ext>
            </a:extLst>
          </p:cNvPr>
          <p:cNvSpPr>
            <a:spLocks noGrp="1"/>
          </p:cNvSpPr>
          <p:nvPr>
            <p:ph type="sldNum" sz="quarter" idx="12"/>
          </p:nvPr>
        </p:nvSpPr>
        <p:spPr/>
        <p:txBody>
          <a:bodyPr/>
          <a:lstStyle/>
          <a:p>
            <a:fld id="{9960E1B9-AAC5-487E-8B5E-D8D93827E7BF}" type="slidenum">
              <a:rPr lang="en-GB" smtClean="0"/>
              <a:t>20</a:t>
            </a:fld>
            <a:endParaRPr lang="en-GB"/>
          </a:p>
        </p:txBody>
      </p:sp>
      <p:sp>
        <p:nvSpPr>
          <p:cNvPr id="5" name="Star: 12 Points 4">
            <a:extLst>
              <a:ext uri="{FF2B5EF4-FFF2-40B4-BE49-F238E27FC236}">
                <a16:creationId xmlns:a16="http://schemas.microsoft.com/office/drawing/2014/main" id="{BB1A63B3-B0B6-438E-A20F-873D73BB7B29}"/>
              </a:ext>
            </a:extLst>
          </p:cNvPr>
          <p:cNvSpPr/>
          <p:nvPr/>
        </p:nvSpPr>
        <p:spPr>
          <a:xfrm>
            <a:off x="1132114" y="3944983"/>
            <a:ext cx="9753600" cy="1510244"/>
          </a:xfrm>
          <a:prstGeom prst="star12">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noProof="1"/>
              <a:t>However, not all words ending in </a:t>
            </a:r>
            <a:r>
              <a:rPr lang="en-GB" sz="2800" i="1" noProof="1"/>
              <a:t>-ly</a:t>
            </a:r>
            <a:r>
              <a:rPr lang="en-GB" sz="2800" noProof="1"/>
              <a:t> are adverbs</a:t>
            </a:r>
          </a:p>
        </p:txBody>
      </p:sp>
    </p:spTree>
    <p:custDataLst>
      <p:tags r:id="rId1"/>
    </p:custDataLst>
    <p:extLst>
      <p:ext uri="{BB962C8B-B14F-4D97-AF65-F5344CB8AC3E}">
        <p14:creationId xmlns:p14="http://schemas.microsoft.com/office/powerpoint/2010/main" val="364293754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anim calcmode="lin" valueType="num">
                                      <p:cBhvr>
                                        <p:cTn id="1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80">
                                          <p:stCondLst>
                                            <p:cond delay="0"/>
                                          </p:stCondLst>
                                        </p:cTn>
                                        <p:tgtEl>
                                          <p:spTgt spid="3">
                                            <p:txEl>
                                              <p:pRg st="2" end="2"/>
                                            </p:txEl>
                                          </p:spTgt>
                                        </p:tgtEl>
                                      </p:cBhvr>
                                    </p:animEffect>
                                    <p:anim calcmode="lin" valueType="num">
                                      <p:cBhvr>
                                        <p:cTn id="1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xEl>
                                              <p:pRg st="2" end="2"/>
                                            </p:txEl>
                                          </p:spTgt>
                                        </p:tgtEl>
                                      </p:cBhvr>
                                      <p:to x="100000" y="60000"/>
                                    </p:animScale>
                                    <p:animScale>
                                      <p:cBhvr>
                                        <p:cTn id="25" dur="166" decel="50000">
                                          <p:stCondLst>
                                            <p:cond delay="676"/>
                                          </p:stCondLst>
                                        </p:cTn>
                                        <p:tgtEl>
                                          <p:spTgt spid="3">
                                            <p:txEl>
                                              <p:pRg st="2" end="2"/>
                                            </p:txEl>
                                          </p:spTgt>
                                        </p:tgtEl>
                                      </p:cBhvr>
                                      <p:to x="100000" y="100000"/>
                                    </p:animScale>
                                    <p:animScale>
                                      <p:cBhvr>
                                        <p:cTn id="26" dur="26">
                                          <p:stCondLst>
                                            <p:cond delay="1312"/>
                                          </p:stCondLst>
                                        </p:cTn>
                                        <p:tgtEl>
                                          <p:spTgt spid="3">
                                            <p:txEl>
                                              <p:pRg st="2" end="2"/>
                                            </p:txEl>
                                          </p:spTgt>
                                        </p:tgtEl>
                                      </p:cBhvr>
                                      <p:to x="100000" y="80000"/>
                                    </p:animScale>
                                    <p:animScale>
                                      <p:cBhvr>
                                        <p:cTn id="27" dur="166" decel="50000">
                                          <p:stCondLst>
                                            <p:cond delay="1338"/>
                                          </p:stCondLst>
                                        </p:cTn>
                                        <p:tgtEl>
                                          <p:spTgt spid="3">
                                            <p:txEl>
                                              <p:pRg st="2" end="2"/>
                                            </p:txEl>
                                          </p:spTgt>
                                        </p:tgtEl>
                                      </p:cBhvr>
                                      <p:to x="100000" y="100000"/>
                                    </p:animScale>
                                    <p:animScale>
                                      <p:cBhvr>
                                        <p:cTn id="28" dur="26">
                                          <p:stCondLst>
                                            <p:cond delay="1642"/>
                                          </p:stCondLst>
                                        </p:cTn>
                                        <p:tgtEl>
                                          <p:spTgt spid="3">
                                            <p:txEl>
                                              <p:pRg st="2" end="2"/>
                                            </p:txEl>
                                          </p:spTgt>
                                        </p:tgtEl>
                                      </p:cBhvr>
                                      <p:to x="100000" y="90000"/>
                                    </p:animScale>
                                    <p:animScale>
                                      <p:cBhvr>
                                        <p:cTn id="29" dur="166" decel="50000">
                                          <p:stCondLst>
                                            <p:cond delay="1668"/>
                                          </p:stCondLst>
                                        </p:cTn>
                                        <p:tgtEl>
                                          <p:spTgt spid="3">
                                            <p:txEl>
                                              <p:pRg st="2" end="2"/>
                                            </p:txEl>
                                          </p:spTgt>
                                        </p:tgtEl>
                                      </p:cBhvr>
                                      <p:to x="100000" y="100000"/>
                                    </p:animScale>
                                    <p:animScale>
                                      <p:cBhvr>
                                        <p:cTn id="30" dur="26">
                                          <p:stCondLst>
                                            <p:cond delay="1808"/>
                                          </p:stCondLst>
                                        </p:cTn>
                                        <p:tgtEl>
                                          <p:spTgt spid="3">
                                            <p:txEl>
                                              <p:pRg st="2" end="2"/>
                                            </p:txEl>
                                          </p:spTgt>
                                        </p:tgtEl>
                                      </p:cBhvr>
                                      <p:to x="100000" y="95000"/>
                                    </p:animScale>
                                    <p:animScale>
                                      <p:cBhvr>
                                        <p:cTn id="31" dur="166" decel="50000">
                                          <p:stCondLst>
                                            <p:cond delay="1834"/>
                                          </p:stCondLst>
                                        </p:cTn>
                                        <p:tgtEl>
                                          <p:spTgt spid="3">
                                            <p:txEl>
                                              <p:pRg st="2" end="2"/>
                                            </p:txEl>
                                          </p:spTgt>
                                        </p:tgtEl>
                                      </p:cBhvr>
                                      <p:to x="100000" y="100000"/>
                                    </p:animScale>
                                  </p:childTnLst>
                                </p:cTn>
                              </p:par>
                              <p:par>
                                <p:cTn id="32" presetID="26"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down)">
                                      <p:cBhvr>
                                        <p:cTn id="34" dur="580">
                                          <p:stCondLst>
                                            <p:cond delay="0"/>
                                          </p:stCondLst>
                                        </p:cTn>
                                        <p:tgtEl>
                                          <p:spTgt spid="3">
                                            <p:txEl>
                                              <p:pRg st="3" end="3"/>
                                            </p:txEl>
                                          </p:spTgt>
                                        </p:tgtEl>
                                      </p:cBhvr>
                                    </p:animEffect>
                                    <p:anim calcmode="lin" valueType="num">
                                      <p:cBhvr>
                                        <p:cTn id="3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0" dur="26">
                                          <p:stCondLst>
                                            <p:cond delay="650"/>
                                          </p:stCondLst>
                                        </p:cTn>
                                        <p:tgtEl>
                                          <p:spTgt spid="3">
                                            <p:txEl>
                                              <p:pRg st="3" end="3"/>
                                            </p:txEl>
                                          </p:spTgt>
                                        </p:tgtEl>
                                      </p:cBhvr>
                                      <p:to x="100000" y="60000"/>
                                    </p:animScale>
                                    <p:animScale>
                                      <p:cBhvr>
                                        <p:cTn id="41" dur="166" decel="50000">
                                          <p:stCondLst>
                                            <p:cond delay="676"/>
                                          </p:stCondLst>
                                        </p:cTn>
                                        <p:tgtEl>
                                          <p:spTgt spid="3">
                                            <p:txEl>
                                              <p:pRg st="3" end="3"/>
                                            </p:txEl>
                                          </p:spTgt>
                                        </p:tgtEl>
                                      </p:cBhvr>
                                      <p:to x="100000" y="100000"/>
                                    </p:animScale>
                                    <p:animScale>
                                      <p:cBhvr>
                                        <p:cTn id="42" dur="26">
                                          <p:stCondLst>
                                            <p:cond delay="1312"/>
                                          </p:stCondLst>
                                        </p:cTn>
                                        <p:tgtEl>
                                          <p:spTgt spid="3">
                                            <p:txEl>
                                              <p:pRg st="3" end="3"/>
                                            </p:txEl>
                                          </p:spTgt>
                                        </p:tgtEl>
                                      </p:cBhvr>
                                      <p:to x="100000" y="80000"/>
                                    </p:animScale>
                                    <p:animScale>
                                      <p:cBhvr>
                                        <p:cTn id="43" dur="166" decel="50000">
                                          <p:stCondLst>
                                            <p:cond delay="1338"/>
                                          </p:stCondLst>
                                        </p:cTn>
                                        <p:tgtEl>
                                          <p:spTgt spid="3">
                                            <p:txEl>
                                              <p:pRg st="3" end="3"/>
                                            </p:txEl>
                                          </p:spTgt>
                                        </p:tgtEl>
                                      </p:cBhvr>
                                      <p:to x="100000" y="100000"/>
                                    </p:animScale>
                                    <p:animScale>
                                      <p:cBhvr>
                                        <p:cTn id="44" dur="26">
                                          <p:stCondLst>
                                            <p:cond delay="1642"/>
                                          </p:stCondLst>
                                        </p:cTn>
                                        <p:tgtEl>
                                          <p:spTgt spid="3">
                                            <p:txEl>
                                              <p:pRg st="3" end="3"/>
                                            </p:txEl>
                                          </p:spTgt>
                                        </p:tgtEl>
                                      </p:cBhvr>
                                      <p:to x="100000" y="90000"/>
                                    </p:animScale>
                                    <p:animScale>
                                      <p:cBhvr>
                                        <p:cTn id="45" dur="166" decel="50000">
                                          <p:stCondLst>
                                            <p:cond delay="1668"/>
                                          </p:stCondLst>
                                        </p:cTn>
                                        <p:tgtEl>
                                          <p:spTgt spid="3">
                                            <p:txEl>
                                              <p:pRg st="3" end="3"/>
                                            </p:txEl>
                                          </p:spTgt>
                                        </p:tgtEl>
                                      </p:cBhvr>
                                      <p:to x="100000" y="100000"/>
                                    </p:animScale>
                                    <p:animScale>
                                      <p:cBhvr>
                                        <p:cTn id="46" dur="26">
                                          <p:stCondLst>
                                            <p:cond delay="1808"/>
                                          </p:stCondLst>
                                        </p:cTn>
                                        <p:tgtEl>
                                          <p:spTgt spid="3">
                                            <p:txEl>
                                              <p:pRg st="3" end="3"/>
                                            </p:txEl>
                                          </p:spTgt>
                                        </p:tgtEl>
                                      </p:cBhvr>
                                      <p:to x="100000" y="95000"/>
                                    </p:animScale>
                                    <p:animScale>
                                      <p:cBhvr>
                                        <p:cTn id="47" dur="166" decel="50000">
                                          <p:stCondLst>
                                            <p:cond delay="1834"/>
                                          </p:stCondLst>
                                        </p:cTn>
                                        <p:tgtEl>
                                          <p:spTgt spid="3">
                                            <p:txEl>
                                              <p:pRg st="3" end="3"/>
                                            </p:txEl>
                                          </p:spTgt>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 calcmode="lin" valueType="num">
                                      <p:cBhvr>
                                        <p:cTn id="52" dur="1000" fill="hold"/>
                                        <p:tgtEl>
                                          <p:spTgt spid="5"/>
                                        </p:tgtEl>
                                        <p:attrNameLst>
                                          <p:attrName>ppt_w</p:attrName>
                                        </p:attrNameLst>
                                      </p:cBhvr>
                                      <p:tavLst>
                                        <p:tav tm="0">
                                          <p:val>
                                            <p:fltVal val="0"/>
                                          </p:val>
                                        </p:tav>
                                        <p:tav tm="100000">
                                          <p:val>
                                            <p:strVal val="#ppt_w"/>
                                          </p:val>
                                        </p:tav>
                                      </p:tavLst>
                                    </p:anim>
                                    <p:anim calcmode="lin" valueType="num">
                                      <p:cBhvr>
                                        <p:cTn id="53" dur="1000" fill="hold"/>
                                        <p:tgtEl>
                                          <p:spTgt spid="5"/>
                                        </p:tgtEl>
                                        <p:attrNameLst>
                                          <p:attrName>ppt_h</p:attrName>
                                        </p:attrNameLst>
                                      </p:cBhvr>
                                      <p:tavLst>
                                        <p:tav tm="0">
                                          <p:val>
                                            <p:fltVal val="0"/>
                                          </p:val>
                                        </p:tav>
                                        <p:tav tm="100000">
                                          <p:val>
                                            <p:strVal val="#ppt_h"/>
                                          </p:val>
                                        </p:tav>
                                      </p:tavLst>
                                    </p:anim>
                                    <p:anim calcmode="lin" valueType="num">
                                      <p:cBhvr>
                                        <p:cTn id="54" dur="1000" fill="hold"/>
                                        <p:tgtEl>
                                          <p:spTgt spid="5"/>
                                        </p:tgtEl>
                                        <p:attrNameLst>
                                          <p:attrName>style.rotation</p:attrName>
                                        </p:attrNameLst>
                                      </p:cBhvr>
                                      <p:tavLst>
                                        <p:tav tm="0">
                                          <p:val>
                                            <p:fltVal val="90"/>
                                          </p:val>
                                        </p:tav>
                                        <p:tav tm="100000">
                                          <p:val>
                                            <p:fltVal val="0"/>
                                          </p:val>
                                        </p:tav>
                                      </p:tavLst>
                                    </p:anim>
                                    <p:animEffect transition="in" filter="fade">
                                      <p:cBhvr>
                                        <p:cTn id="55" dur="10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xit" presetSubtype="0" fill="hold" grpId="1" nodeType="clickEffect">
                                  <p:stCondLst>
                                    <p:cond delay="0"/>
                                  </p:stCondLst>
                                  <p:childTnLst>
                                    <p:anim calcmode="lin" valueType="num">
                                      <p:cBhvr>
                                        <p:cTn id="59" dur="1000"/>
                                        <p:tgtEl>
                                          <p:spTgt spid="5"/>
                                        </p:tgtEl>
                                        <p:attrNameLst>
                                          <p:attrName>ppt_w</p:attrName>
                                        </p:attrNameLst>
                                      </p:cBhvr>
                                      <p:tavLst>
                                        <p:tav tm="0">
                                          <p:val>
                                            <p:strVal val="ppt_w"/>
                                          </p:val>
                                        </p:tav>
                                        <p:tav tm="100000">
                                          <p:val>
                                            <p:fltVal val="0"/>
                                          </p:val>
                                        </p:tav>
                                      </p:tavLst>
                                    </p:anim>
                                    <p:anim calcmode="lin" valueType="num">
                                      <p:cBhvr>
                                        <p:cTn id="60" dur="1000"/>
                                        <p:tgtEl>
                                          <p:spTgt spid="5"/>
                                        </p:tgtEl>
                                        <p:attrNameLst>
                                          <p:attrName>ppt_h</p:attrName>
                                        </p:attrNameLst>
                                      </p:cBhvr>
                                      <p:tavLst>
                                        <p:tav tm="0">
                                          <p:val>
                                            <p:strVal val="ppt_h"/>
                                          </p:val>
                                        </p:tav>
                                        <p:tav tm="100000">
                                          <p:val>
                                            <p:fltVal val="0"/>
                                          </p:val>
                                        </p:tav>
                                      </p:tavLst>
                                    </p:anim>
                                    <p:anim calcmode="lin" valueType="num">
                                      <p:cBhvr>
                                        <p:cTn id="61" dur="1000"/>
                                        <p:tgtEl>
                                          <p:spTgt spid="5"/>
                                        </p:tgtEl>
                                        <p:attrNameLst>
                                          <p:attrName>style.rotation</p:attrName>
                                        </p:attrNameLst>
                                      </p:cBhvr>
                                      <p:tavLst>
                                        <p:tav tm="0">
                                          <p:val>
                                            <p:fltVal val="0"/>
                                          </p:val>
                                        </p:tav>
                                        <p:tav tm="100000">
                                          <p:val>
                                            <p:fltVal val="90"/>
                                          </p:val>
                                        </p:tav>
                                      </p:tavLst>
                                    </p:anim>
                                    <p:animEffect transition="out" filter="fade">
                                      <p:cBhvr>
                                        <p:cTn id="62" dur="1000"/>
                                        <p:tgtEl>
                                          <p:spTgt spid="5"/>
                                        </p:tgtEl>
                                      </p:cBhvr>
                                    </p:animEffect>
                                    <p:set>
                                      <p:cBhvr>
                                        <p:cTn id="63" dur="1" fill="hold">
                                          <p:stCondLst>
                                            <p:cond delay="999"/>
                                          </p:stCondLst>
                                        </p:cTn>
                                        <p:tgtEl>
                                          <p:spTgt spid="5"/>
                                        </p:tgtEl>
                                        <p:attrNameLst>
                                          <p:attrName>style.visibility</p:attrName>
                                        </p:attrNameLst>
                                      </p:cBhvr>
                                      <p:to>
                                        <p:strVal val="hidden"/>
                                      </p:to>
                                    </p:set>
                                  </p:childTnLst>
                                </p:cTn>
                              </p:par>
                            </p:childTnLst>
                          </p:cTn>
                        </p:par>
                        <p:par>
                          <p:cTn id="64" fill="hold">
                            <p:stCondLst>
                              <p:cond delay="1000"/>
                            </p:stCondLst>
                            <p:childTnLst>
                              <p:par>
                                <p:cTn id="65" presetID="45" presetClass="entr" presetSubtype="0" fill="hold" grpId="0" nodeType="after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Effect transition="in" filter="fade">
                                      <p:cBhvr>
                                        <p:cTn id="67" dur="2000"/>
                                        <p:tgtEl>
                                          <p:spTgt spid="3">
                                            <p:txEl>
                                              <p:pRg st="4" end="4"/>
                                            </p:txEl>
                                          </p:spTgt>
                                        </p:tgtEl>
                                      </p:cBhvr>
                                    </p:animEffect>
                                    <p:anim calcmode="lin" valueType="num">
                                      <p:cBhvr>
                                        <p:cTn id="6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69"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26" presetClass="entr" presetSubtype="0" fill="hold" grpId="0" nodeType="clickEffect">
                                  <p:stCondLst>
                                    <p:cond delay="0"/>
                                  </p:stCondLst>
                                  <p:childTnLst>
                                    <p:set>
                                      <p:cBhvr>
                                        <p:cTn id="73" dur="1" fill="hold">
                                          <p:stCondLst>
                                            <p:cond delay="0"/>
                                          </p:stCondLst>
                                        </p:cTn>
                                        <p:tgtEl>
                                          <p:spTgt spid="3">
                                            <p:txEl>
                                              <p:pRg st="5" end="5"/>
                                            </p:txEl>
                                          </p:spTgt>
                                        </p:tgtEl>
                                        <p:attrNameLst>
                                          <p:attrName>style.visibility</p:attrName>
                                        </p:attrNameLst>
                                      </p:cBhvr>
                                      <p:to>
                                        <p:strVal val="visible"/>
                                      </p:to>
                                    </p:set>
                                    <p:animEffect transition="in" filter="wipe(down)">
                                      <p:cBhvr>
                                        <p:cTn id="74" dur="580">
                                          <p:stCondLst>
                                            <p:cond delay="0"/>
                                          </p:stCondLst>
                                        </p:cTn>
                                        <p:tgtEl>
                                          <p:spTgt spid="3">
                                            <p:txEl>
                                              <p:pRg st="5" end="5"/>
                                            </p:txEl>
                                          </p:spTgt>
                                        </p:tgtEl>
                                      </p:cBhvr>
                                    </p:animEffect>
                                    <p:anim calcmode="lin" valueType="num">
                                      <p:cBhvr>
                                        <p:cTn id="75"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80" dur="26">
                                          <p:stCondLst>
                                            <p:cond delay="650"/>
                                          </p:stCondLst>
                                        </p:cTn>
                                        <p:tgtEl>
                                          <p:spTgt spid="3">
                                            <p:txEl>
                                              <p:pRg st="5" end="5"/>
                                            </p:txEl>
                                          </p:spTgt>
                                        </p:tgtEl>
                                      </p:cBhvr>
                                      <p:to x="100000" y="60000"/>
                                    </p:animScale>
                                    <p:animScale>
                                      <p:cBhvr>
                                        <p:cTn id="81" dur="166" decel="50000">
                                          <p:stCondLst>
                                            <p:cond delay="676"/>
                                          </p:stCondLst>
                                        </p:cTn>
                                        <p:tgtEl>
                                          <p:spTgt spid="3">
                                            <p:txEl>
                                              <p:pRg st="5" end="5"/>
                                            </p:txEl>
                                          </p:spTgt>
                                        </p:tgtEl>
                                      </p:cBhvr>
                                      <p:to x="100000" y="100000"/>
                                    </p:animScale>
                                    <p:animScale>
                                      <p:cBhvr>
                                        <p:cTn id="82" dur="26">
                                          <p:stCondLst>
                                            <p:cond delay="1312"/>
                                          </p:stCondLst>
                                        </p:cTn>
                                        <p:tgtEl>
                                          <p:spTgt spid="3">
                                            <p:txEl>
                                              <p:pRg st="5" end="5"/>
                                            </p:txEl>
                                          </p:spTgt>
                                        </p:tgtEl>
                                      </p:cBhvr>
                                      <p:to x="100000" y="80000"/>
                                    </p:animScale>
                                    <p:animScale>
                                      <p:cBhvr>
                                        <p:cTn id="83" dur="166" decel="50000">
                                          <p:stCondLst>
                                            <p:cond delay="1338"/>
                                          </p:stCondLst>
                                        </p:cTn>
                                        <p:tgtEl>
                                          <p:spTgt spid="3">
                                            <p:txEl>
                                              <p:pRg st="5" end="5"/>
                                            </p:txEl>
                                          </p:spTgt>
                                        </p:tgtEl>
                                      </p:cBhvr>
                                      <p:to x="100000" y="100000"/>
                                    </p:animScale>
                                    <p:animScale>
                                      <p:cBhvr>
                                        <p:cTn id="84" dur="26">
                                          <p:stCondLst>
                                            <p:cond delay="1642"/>
                                          </p:stCondLst>
                                        </p:cTn>
                                        <p:tgtEl>
                                          <p:spTgt spid="3">
                                            <p:txEl>
                                              <p:pRg st="5" end="5"/>
                                            </p:txEl>
                                          </p:spTgt>
                                        </p:tgtEl>
                                      </p:cBhvr>
                                      <p:to x="100000" y="90000"/>
                                    </p:animScale>
                                    <p:animScale>
                                      <p:cBhvr>
                                        <p:cTn id="85" dur="166" decel="50000">
                                          <p:stCondLst>
                                            <p:cond delay="1668"/>
                                          </p:stCondLst>
                                        </p:cTn>
                                        <p:tgtEl>
                                          <p:spTgt spid="3">
                                            <p:txEl>
                                              <p:pRg st="5" end="5"/>
                                            </p:txEl>
                                          </p:spTgt>
                                        </p:tgtEl>
                                      </p:cBhvr>
                                      <p:to x="100000" y="100000"/>
                                    </p:animScale>
                                    <p:animScale>
                                      <p:cBhvr>
                                        <p:cTn id="86" dur="26">
                                          <p:stCondLst>
                                            <p:cond delay="1808"/>
                                          </p:stCondLst>
                                        </p:cTn>
                                        <p:tgtEl>
                                          <p:spTgt spid="3">
                                            <p:txEl>
                                              <p:pRg st="5" end="5"/>
                                            </p:txEl>
                                          </p:spTgt>
                                        </p:tgtEl>
                                      </p:cBhvr>
                                      <p:to x="100000" y="95000"/>
                                    </p:animScale>
                                    <p:animScale>
                                      <p:cBhvr>
                                        <p:cTn id="87" dur="166" decel="50000">
                                          <p:stCondLst>
                                            <p:cond delay="1834"/>
                                          </p:stCondLst>
                                        </p:cTn>
                                        <p:tgtEl>
                                          <p:spTgt spid="3">
                                            <p:txEl>
                                              <p:pRg st="5" end="5"/>
                                            </p:txEl>
                                          </p:spTgt>
                                        </p:tgtEl>
                                      </p:cBhvr>
                                      <p:to x="100000" y="100000"/>
                                    </p:animScale>
                                  </p:childTnLst>
                                </p:cTn>
                              </p:par>
                              <p:par>
                                <p:cTn id="88" presetID="26" presetClass="entr" presetSubtype="0" fill="hold" grpId="0" nodeType="withEffect">
                                  <p:stCondLst>
                                    <p:cond delay="0"/>
                                  </p:stCondLst>
                                  <p:childTnLst>
                                    <p:set>
                                      <p:cBhvr>
                                        <p:cTn id="89" dur="1" fill="hold">
                                          <p:stCondLst>
                                            <p:cond delay="0"/>
                                          </p:stCondLst>
                                        </p:cTn>
                                        <p:tgtEl>
                                          <p:spTgt spid="3">
                                            <p:txEl>
                                              <p:pRg st="6" end="6"/>
                                            </p:txEl>
                                          </p:spTgt>
                                        </p:tgtEl>
                                        <p:attrNameLst>
                                          <p:attrName>style.visibility</p:attrName>
                                        </p:attrNameLst>
                                      </p:cBhvr>
                                      <p:to>
                                        <p:strVal val="visible"/>
                                      </p:to>
                                    </p:set>
                                    <p:animEffect transition="in" filter="wipe(down)">
                                      <p:cBhvr>
                                        <p:cTn id="90" dur="580">
                                          <p:stCondLst>
                                            <p:cond delay="0"/>
                                          </p:stCondLst>
                                        </p:cTn>
                                        <p:tgtEl>
                                          <p:spTgt spid="3">
                                            <p:txEl>
                                              <p:pRg st="6" end="6"/>
                                            </p:txEl>
                                          </p:spTgt>
                                        </p:tgtEl>
                                      </p:cBhvr>
                                    </p:animEffect>
                                    <p:anim calcmode="lin" valueType="num">
                                      <p:cBhvr>
                                        <p:cTn id="9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9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9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9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9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96" dur="26">
                                          <p:stCondLst>
                                            <p:cond delay="650"/>
                                          </p:stCondLst>
                                        </p:cTn>
                                        <p:tgtEl>
                                          <p:spTgt spid="3">
                                            <p:txEl>
                                              <p:pRg st="6" end="6"/>
                                            </p:txEl>
                                          </p:spTgt>
                                        </p:tgtEl>
                                      </p:cBhvr>
                                      <p:to x="100000" y="60000"/>
                                    </p:animScale>
                                    <p:animScale>
                                      <p:cBhvr>
                                        <p:cTn id="97" dur="166" decel="50000">
                                          <p:stCondLst>
                                            <p:cond delay="676"/>
                                          </p:stCondLst>
                                        </p:cTn>
                                        <p:tgtEl>
                                          <p:spTgt spid="3">
                                            <p:txEl>
                                              <p:pRg st="6" end="6"/>
                                            </p:txEl>
                                          </p:spTgt>
                                        </p:tgtEl>
                                      </p:cBhvr>
                                      <p:to x="100000" y="100000"/>
                                    </p:animScale>
                                    <p:animScale>
                                      <p:cBhvr>
                                        <p:cTn id="98" dur="26">
                                          <p:stCondLst>
                                            <p:cond delay="1312"/>
                                          </p:stCondLst>
                                        </p:cTn>
                                        <p:tgtEl>
                                          <p:spTgt spid="3">
                                            <p:txEl>
                                              <p:pRg st="6" end="6"/>
                                            </p:txEl>
                                          </p:spTgt>
                                        </p:tgtEl>
                                      </p:cBhvr>
                                      <p:to x="100000" y="80000"/>
                                    </p:animScale>
                                    <p:animScale>
                                      <p:cBhvr>
                                        <p:cTn id="99" dur="166" decel="50000">
                                          <p:stCondLst>
                                            <p:cond delay="1338"/>
                                          </p:stCondLst>
                                        </p:cTn>
                                        <p:tgtEl>
                                          <p:spTgt spid="3">
                                            <p:txEl>
                                              <p:pRg st="6" end="6"/>
                                            </p:txEl>
                                          </p:spTgt>
                                        </p:tgtEl>
                                      </p:cBhvr>
                                      <p:to x="100000" y="100000"/>
                                    </p:animScale>
                                    <p:animScale>
                                      <p:cBhvr>
                                        <p:cTn id="100" dur="26">
                                          <p:stCondLst>
                                            <p:cond delay="1642"/>
                                          </p:stCondLst>
                                        </p:cTn>
                                        <p:tgtEl>
                                          <p:spTgt spid="3">
                                            <p:txEl>
                                              <p:pRg st="6" end="6"/>
                                            </p:txEl>
                                          </p:spTgt>
                                        </p:tgtEl>
                                      </p:cBhvr>
                                      <p:to x="100000" y="90000"/>
                                    </p:animScale>
                                    <p:animScale>
                                      <p:cBhvr>
                                        <p:cTn id="101" dur="166" decel="50000">
                                          <p:stCondLst>
                                            <p:cond delay="1668"/>
                                          </p:stCondLst>
                                        </p:cTn>
                                        <p:tgtEl>
                                          <p:spTgt spid="3">
                                            <p:txEl>
                                              <p:pRg st="6" end="6"/>
                                            </p:txEl>
                                          </p:spTgt>
                                        </p:tgtEl>
                                      </p:cBhvr>
                                      <p:to x="100000" y="100000"/>
                                    </p:animScale>
                                    <p:animScale>
                                      <p:cBhvr>
                                        <p:cTn id="102" dur="26">
                                          <p:stCondLst>
                                            <p:cond delay="1808"/>
                                          </p:stCondLst>
                                        </p:cTn>
                                        <p:tgtEl>
                                          <p:spTgt spid="3">
                                            <p:txEl>
                                              <p:pRg st="6" end="6"/>
                                            </p:txEl>
                                          </p:spTgt>
                                        </p:tgtEl>
                                      </p:cBhvr>
                                      <p:to x="100000" y="95000"/>
                                    </p:animScale>
                                    <p:animScale>
                                      <p:cBhvr>
                                        <p:cTn id="103"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5"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292BD-8DA5-4AAD-AFF4-B4099AC514E0}"/>
              </a:ext>
            </a:extLst>
          </p:cNvPr>
          <p:cNvSpPr>
            <a:spLocks noGrp="1"/>
          </p:cNvSpPr>
          <p:nvPr>
            <p:ph type="title"/>
          </p:nvPr>
        </p:nvSpPr>
        <p:spPr/>
        <p:txBody>
          <a:bodyPr/>
          <a:lstStyle/>
          <a:p>
            <a:r>
              <a:rPr lang="en-GB" dirty="0"/>
              <a:t>Adverbs</a:t>
            </a:r>
          </a:p>
        </p:txBody>
      </p:sp>
      <p:sp>
        <p:nvSpPr>
          <p:cNvPr id="3" name="Content Placeholder 2">
            <a:extLst>
              <a:ext uri="{FF2B5EF4-FFF2-40B4-BE49-F238E27FC236}">
                <a16:creationId xmlns:a16="http://schemas.microsoft.com/office/drawing/2014/main" id="{34741A71-5B86-4489-8EE2-481E9FC78985}"/>
              </a:ext>
            </a:extLst>
          </p:cNvPr>
          <p:cNvSpPr>
            <a:spLocks noGrp="1"/>
          </p:cNvSpPr>
          <p:nvPr>
            <p:ph idx="1"/>
          </p:nvPr>
        </p:nvSpPr>
        <p:spPr/>
        <p:txBody>
          <a:bodyPr>
            <a:normAutofit lnSpcReduction="10000"/>
          </a:bodyPr>
          <a:lstStyle/>
          <a:p>
            <a:r>
              <a:rPr lang="en-GB" noProof="1"/>
              <a:t>In languages like German, there is no special way of forming adverbs</a:t>
            </a:r>
          </a:p>
          <a:p>
            <a:r>
              <a:rPr lang="en-GB" noProof="1"/>
              <a:t>Adverbs look just like adjectives</a:t>
            </a:r>
          </a:p>
          <a:p>
            <a:pPr marL="514350" indent="-514350">
              <a:buFont typeface="+mj-lt"/>
              <a:buAutoNum type="arabicPeriod" startAt="36"/>
            </a:pPr>
            <a:r>
              <a:rPr lang="en-GB" noProof="1"/>
              <a:t>Diese </a:t>
            </a:r>
            <a:r>
              <a:rPr lang="en-GB" noProof="1">
                <a:solidFill>
                  <a:srgbClr val="FF0000"/>
                </a:solidFill>
              </a:rPr>
              <a:t>Sänger</a:t>
            </a:r>
            <a:r>
              <a:rPr lang="en-GB" noProof="1"/>
              <a:t> sind </a:t>
            </a:r>
            <a:r>
              <a:rPr lang="en-GB" noProof="1">
                <a:solidFill>
                  <a:srgbClr val="0000FF"/>
                </a:solidFill>
              </a:rPr>
              <a:t>gut</a:t>
            </a:r>
            <a:br>
              <a:rPr lang="en-GB" noProof="1"/>
            </a:br>
            <a:r>
              <a:rPr lang="en-GB" noProof="1"/>
              <a:t>These </a:t>
            </a:r>
            <a:r>
              <a:rPr lang="en-GB" noProof="1">
                <a:solidFill>
                  <a:srgbClr val="FF0000"/>
                </a:solidFill>
              </a:rPr>
              <a:t>singers</a:t>
            </a:r>
            <a:r>
              <a:rPr lang="en-GB" noProof="1"/>
              <a:t> are </a:t>
            </a:r>
            <a:r>
              <a:rPr lang="en-GB" noProof="1">
                <a:solidFill>
                  <a:srgbClr val="0000FF"/>
                </a:solidFill>
              </a:rPr>
              <a:t>good</a:t>
            </a:r>
          </a:p>
          <a:p>
            <a:pPr marL="514350" indent="-514350">
              <a:buFont typeface="+mj-lt"/>
              <a:buAutoNum type="arabicPeriod" startAt="36"/>
            </a:pPr>
            <a:r>
              <a:rPr lang="en-GB" noProof="1"/>
              <a:t>Sie </a:t>
            </a:r>
            <a:r>
              <a:rPr lang="en-GB" noProof="1">
                <a:solidFill>
                  <a:srgbClr val="00B050"/>
                </a:solidFill>
              </a:rPr>
              <a:t>singen</a:t>
            </a:r>
            <a:r>
              <a:rPr lang="en-GB" noProof="1"/>
              <a:t> </a:t>
            </a:r>
            <a:r>
              <a:rPr lang="en-GB" noProof="1">
                <a:solidFill>
                  <a:srgbClr val="00B0F0"/>
                </a:solidFill>
              </a:rPr>
              <a:t>gut</a:t>
            </a:r>
            <a:br>
              <a:rPr lang="en-GB" noProof="1"/>
            </a:br>
            <a:r>
              <a:rPr lang="en-GB" noProof="1"/>
              <a:t>They </a:t>
            </a:r>
            <a:r>
              <a:rPr lang="en-GB" noProof="1">
                <a:solidFill>
                  <a:srgbClr val="00B050"/>
                </a:solidFill>
              </a:rPr>
              <a:t>sing</a:t>
            </a:r>
            <a:r>
              <a:rPr lang="en-GB" noProof="1"/>
              <a:t> </a:t>
            </a:r>
            <a:r>
              <a:rPr lang="en-GB" noProof="1">
                <a:solidFill>
                  <a:srgbClr val="00B0F0"/>
                </a:solidFill>
              </a:rPr>
              <a:t>well</a:t>
            </a:r>
          </a:p>
          <a:p>
            <a:r>
              <a:rPr lang="en-GB" noProof="1"/>
              <a:t>This is also true of some adverbs in English</a:t>
            </a:r>
          </a:p>
          <a:p>
            <a:pPr marL="514350" indent="-514350">
              <a:buFont typeface="+mj-lt"/>
              <a:buAutoNum type="arabicPeriod" startAt="38"/>
            </a:pPr>
            <a:r>
              <a:rPr lang="en-GB" noProof="1"/>
              <a:t>They are </a:t>
            </a:r>
            <a:r>
              <a:rPr lang="en-GB" noProof="1">
                <a:solidFill>
                  <a:srgbClr val="0000FF"/>
                </a:solidFill>
              </a:rPr>
              <a:t>fast</a:t>
            </a:r>
            <a:r>
              <a:rPr lang="en-GB" noProof="1"/>
              <a:t> </a:t>
            </a:r>
            <a:r>
              <a:rPr lang="en-GB" noProof="1">
                <a:solidFill>
                  <a:srgbClr val="FF0000"/>
                </a:solidFill>
              </a:rPr>
              <a:t>drivers</a:t>
            </a:r>
          </a:p>
          <a:p>
            <a:pPr marL="514350" indent="-514350">
              <a:buFont typeface="+mj-lt"/>
              <a:buAutoNum type="arabicPeriod" startAt="38"/>
            </a:pPr>
            <a:r>
              <a:rPr lang="en-GB" noProof="1"/>
              <a:t>They </a:t>
            </a:r>
            <a:r>
              <a:rPr lang="en-GB" noProof="1">
                <a:solidFill>
                  <a:srgbClr val="00B050"/>
                </a:solidFill>
              </a:rPr>
              <a:t>drive</a:t>
            </a:r>
            <a:r>
              <a:rPr lang="en-GB" noProof="1"/>
              <a:t> </a:t>
            </a:r>
            <a:r>
              <a:rPr lang="en-GB" noProof="1">
                <a:solidFill>
                  <a:srgbClr val="00B0F0"/>
                </a:solidFill>
              </a:rPr>
              <a:t>fast</a:t>
            </a:r>
          </a:p>
        </p:txBody>
      </p:sp>
      <p:sp>
        <p:nvSpPr>
          <p:cNvPr id="4" name="Slide Number Placeholder 3">
            <a:extLst>
              <a:ext uri="{FF2B5EF4-FFF2-40B4-BE49-F238E27FC236}">
                <a16:creationId xmlns:a16="http://schemas.microsoft.com/office/drawing/2014/main" id="{F1D5969B-7118-4335-B491-2C1DE64CDD30}"/>
              </a:ext>
            </a:extLst>
          </p:cNvPr>
          <p:cNvSpPr>
            <a:spLocks noGrp="1"/>
          </p:cNvSpPr>
          <p:nvPr>
            <p:ph type="sldNum" sz="quarter" idx="12"/>
          </p:nvPr>
        </p:nvSpPr>
        <p:spPr/>
        <p:txBody>
          <a:bodyPr/>
          <a:lstStyle/>
          <a:p>
            <a:fld id="{9960E1B9-AAC5-487E-8B5E-D8D93827E7BF}" type="slidenum">
              <a:rPr lang="en-GB" smtClean="0"/>
              <a:t>21</a:t>
            </a:fld>
            <a:endParaRPr lang="en-GB"/>
          </a:p>
        </p:txBody>
      </p:sp>
    </p:spTree>
    <p:custDataLst>
      <p:tags r:id="rId1"/>
    </p:custDataLst>
    <p:extLst>
      <p:ext uri="{BB962C8B-B14F-4D97-AF65-F5344CB8AC3E}">
        <p14:creationId xmlns:p14="http://schemas.microsoft.com/office/powerpoint/2010/main" val="16311768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80">
                                          <p:stCondLst>
                                            <p:cond delay="0"/>
                                          </p:stCondLst>
                                        </p:cTn>
                                        <p:tgtEl>
                                          <p:spTgt spid="3">
                                            <p:txEl>
                                              <p:pRg st="2" end="2"/>
                                            </p:txEl>
                                          </p:spTgt>
                                        </p:tgtEl>
                                      </p:cBhvr>
                                    </p:animEffect>
                                    <p:anim calcmode="lin" valueType="num">
                                      <p:cBhvr>
                                        <p:cTn id="1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2" end="2"/>
                                            </p:txEl>
                                          </p:spTgt>
                                        </p:tgtEl>
                                      </p:cBhvr>
                                      <p:to x="100000" y="60000"/>
                                    </p:animScale>
                                    <p:animScale>
                                      <p:cBhvr>
                                        <p:cTn id="20" dur="166" decel="50000">
                                          <p:stCondLst>
                                            <p:cond delay="676"/>
                                          </p:stCondLst>
                                        </p:cTn>
                                        <p:tgtEl>
                                          <p:spTgt spid="3">
                                            <p:txEl>
                                              <p:pRg st="2" end="2"/>
                                            </p:txEl>
                                          </p:spTgt>
                                        </p:tgtEl>
                                      </p:cBhvr>
                                      <p:to x="100000" y="100000"/>
                                    </p:animScale>
                                    <p:animScale>
                                      <p:cBhvr>
                                        <p:cTn id="21" dur="26">
                                          <p:stCondLst>
                                            <p:cond delay="1312"/>
                                          </p:stCondLst>
                                        </p:cTn>
                                        <p:tgtEl>
                                          <p:spTgt spid="3">
                                            <p:txEl>
                                              <p:pRg st="2" end="2"/>
                                            </p:txEl>
                                          </p:spTgt>
                                        </p:tgtEl>
                                      </p:cBhvr>
                                      <p:to x="100000" y="80000"/>
                                    </p:animScale>
                                    <p:animScale>
                                      <p:cBhvr>
                                        <p:cTn id="22" dur="166" decel="50000">
                                          <p:stCondLst>
                                            <p:cond delay="1338"/>
                                          </p:stCondLst>
                                        </p:cTn>
                                        <p:tgtEl>
                                          <p:spTgt spid="3">
                                            <p:txEl>
                                              <p:pRg st="2" end="2"/>
                                            </p:txEl>
                                          </p:spTgt>
                                        </p:tgtEl>
                                      </p:cBhvr>
                                      <p:to x="100000" y="100000"/>
                                    </p:animScale>
                                    <p:animScale>
                                      <p:cBhvr>
                                        <p:cTn id="23" dur="26">
                                          <p:stCondLst>
                                            <p:cond delay="1642"/>
                                          </p:stCondLst>
                                        </p:cTn>
                                        <p:tgtEl>
                                          <p:spTgt spid="3">
                                            <p:txEl>
                                              <p:pRg st="2" end="2"/>
                                            </p:txEl>
                                          </p:spTgt>
                                        </p:tgtEl>
                                      </p:cBhvr>
                                      <p:to x="100000" y="90000"/>
                                    </p:animScale>
                                    <p:animScale>
                                      <p:cBhvr>
                                        <p:cTn id="24" dur="166" decel="50000">
                                          <p:stCondLst>
                                            <p:cond delay="1668"/>
                                          </p:stCondLst>
                                        </p:cTn>
                                        <p:tgtEl>
                                          <p:spTgt spid="3">
                                            <p:txEl>
                                              <p:pRg st="2" end="2"/>
                                            </p:txEl>
                                          </p:spTgt>
                                        </p:tgtEl>
                                      </p:cBhvr>
                                      <p:to x="100000" y="100000"/>
                                    </p:animScale>
                                    <p:animScale>
                                      <p:cBhvr>
                                        <p:cTn id="25" dur="26">
                                          <p:stCondLst>
                                            <p:cond delay="1808"/>
                                          </p:stCondLst>
                                        </p:cTn>
                                        <p:tgtEl>
                                          <p:spTgt spid="3">
                                            <p:txEl>
                                              <p:pRg st="2" end="2"/>
                                            </p:txEl>
                                          </p:spTgt>
                                        </p:tgtEl>
                                      </p:cBhvr>
                                      <p:to x="100000" y="95000"/>
                                    </p:animScale>
                                    <p:animScale>
                                      <p:cBhvr>
                                        <p:cTn id="26" dur="166" decel="50000">
                                          <p:stCondLst>
                                            <p:cond delay="1834"/>
                                          </p:stCondLst>
                                        </p:cTn>
                                        <p:tgtEl>
                                          <p:spTgt spid="3">
                                            <p:txEl>
                                              <p:pRg st="2" end="2"/>
                                            </p:txEl>
                                          </p:spTgt>
                                        </p:tgtEl>
                                      </p:cBhvr>
                                      <p:to x="100000" y="100000"/>
                                    </p:animScale>
                                  </p:childTnLst>
                                </p:cTn>
                              </p:par>
                              <p:par>
                                <p:cTn id="27" presetID="26"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80">
                                          <p:stCondLst>
                                            <p:cond delay="0"/>
                                          </p:stCondLst>
                                        </p:cTn>
                                        <p:tgtEl>
                                          <p:spTgt spid="3">
                                            <p:txEl>
                                              <p:pRg st="3" end="3"/>
                                            </p:txEl>
                                          </p:spTgt>
                                        </p:tgtEl>
                                      </p:cBhvr>
                                    </p:animEffect>
                                    <p:anim calcmode="lin" valueType="num">
                                      <p:cBhvr>
                                        <p:cTn id="3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3" end="3"/>
                                            </p:txEl>
                                          </p:spTgt>
                                        </p:tgtEl>
                                      </p:cBhvr>
                                      <p:to x="100000" y="60000"/>
                                    </p:animScale>
                                    <p:animScale>
                                      <p:cBhvr>
                                        <p:cTn id="36" dur="166" decel="50000">
                                          <p:stCondLst>
                                            <p:cond delay="676"/>
                                          </p:stCondLst>
                                        </p:cTn>
                                        <p:tgtEl>
                                          <p:spTgt spid="3">
                                            <p:txEl>
                                              <p:pRg st="3" end="3"/>
                                            </p:txEl>
                                          </p:spTgt>
                                        </p:tgtEl>
                                      </p:cBhvr>
                                      <p:to x="100000" y="100000"/>
                                    </p:animScale>
                                    <p:animScale>
                                      <p:cBhvr>
                                        <p:cTn id="37" dur="26">
                                          <p:stCondLst>
                                            <p:cond delay="1312"/>
                                          </p:stCondLst>
                                        </p:cTn>
                                        <p:tgtEl>
                                          <p:spTgt spid="3">
                                            <p:txEl>
                                              <p:pRg st="3" end="3"/>
                                            </p:txEl>
                                          </p:spTgt>
                                        </p:tgtEl>
                                      </p:cBhvr>
                                      <p:to x="100000" y="80000"/>
                                    </p:animScale>
                                    <p:animScale>
                                      <p:cBhvr>
                                        <p:cTn id="38" dur="166" decel="50000">
                                          <p:stCondLst>
                                            <p:cond delay="1338"/>
                                          </p:stCondLst>
                                        </p:cTn>
                                        <p:tgtEl>
                                          <p:spTgt spid="3">
                                            <p:txEl>
                                              <p:pRg st="3" end="3"/>
                                            </p:txEl>
                                          </p:spTgt>
                                        </p:tgtEl>
                                      </p:cBhvr>
                                      <p:to x="100000" y="100000"/>
                                    </p:animScale>
                                    <p:animScale>
                                      <p:cBhvr>
                                        <p:cTn id="39" dur="26">
                                          <p:stCondLst>
                                            <p:cond delay="1642"/>
                                          </p:stCondLst>
                                        </p:cTn>
                                        <p:tgtEl>
                                          <p:spTgt spid="3">
                                            <p:txEl>
                                              <p:pRg st="3" end="3"/>
                                            </p:txEl>
                                          </p:spTgt>
                                        </p:tgtEl>
                                      </p:cBhvr>
                                      <p:to x="100000" y="90000"/>
                                    </p:animScale>
                                    <p:animScale>
                                      <p:cBhvr>
                                        <p:cTn id="40" dur="166" decel="50000">
                                          <p:stCondLst>
                                            <p:cond delay="1668"/>
                                          </p:stCondLst>
                                        </p:cTn>
                                        <p:tgtEl>
                                          <p:spTgt spid="3">
                                            <p:txEl>
                                              <p:pRg st="3" end="3"/>
                                            </p:txEl>
                                          </p:spTgt>
                                        </p:tgtEl>
                                      </p:cBhvr>
                                      <p:to x="100000" y="100000"/>
                                    </p:animScale>
                                    <p:animScale>
                                      <p:cBhvr>
                                        <p:cTn id="41" dur="26">
                                          <p:stCondLst>
                                            <p:cond delay="1808"/>
                                          </p:stCondLst>
                                        </p:cTn>
                                        <p:tgtEl>
                                          <p:spTgt spid="3">
                                            <p:txEl>
                                              <p:pRg st="3" end="3"/>
                                            </p:txEl>
                                          </p:spTgt>
                                        </p:tgtEl>
                                      </p:cBhvr>
                                      <p:to x="100000" y="95000"/>
                                    </p:animScale>
                                    <p:animScale>
                                      <p:cBhvr>
                                        <p:cTn id="42" dur="166" decel="50000">
                                          <p:stCondLst>
                                            <p:cond delay="1834"/>
                                          </p:stCondLst>
                                        </p:cTn>
                                        <p:tgtEl>
                                          <p:spTgt spid="3">
                                            <p:txEl>
                                              <p:pRg st="3" end="3"/>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2000"/>
                                        <p:tgtEl>
                                          <p:spTgt spid="3">
                                            <p:txEl>
                                              <p:pRg st="4" end="4"/>
                                            </p:txEl>
                                          </p:spTgt>
                                        </p:tgtEl>
                                      </p:cBhvr>
                                    </p:animEffect>
                                    <p:anim calcmode="lin" valueType="num">
                                      <p:cBhvr>
                                        <p:cTn id="4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6"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wipe(down)">
                                      <p:cBhvr>
                                        <p:cTn id="54" dur="580">
                                          <p:stCondLst>
                                            <p:cond delay="0"/>
                                          </p:stCondLst>
                                        </p:cTn>
                                        <p:tgtEl>
                                          <p:spTgt spid="3">
                                            <p:txEl>
                                              <p:pRg st="5" end="5"/>
                                            </p:txEl>
                                          </p:spTgt>
                                        </p:tgtEl>
                                      </p:cBhvr>
                                    </p:animEffect>
                                    <p:anim calcmode="lin" valueType="num">
                                      <p:cBhvr>
                                        <p:cTn id="55"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0" dur="26">
                                          <p:stCondLst>
                                            <p:cond delay="650"/>
                                          </p:stCondLst>
                                        </p:cTn>
                                        <p:tgtEl>
                                          <p:spTgt spid="3">
                                            <p:txEl>
                                              <p:pRg st="5" end="5"/>
                                            </p:txEl>
                                          </p:spTgt>
                                        </p:tgtEl>
                                      </p:cBhvr>
                                      <p:to x="100000" y="60000"/>
                                    </p:animScale>
                                    <p:animScale>
                                      <p:cBhvr>
                                        <p:cTn id="61" dur="166" decel="50000">
                                          <p:stCondLst>
                                            <p:cond delay="676"/>
                                          </p:stCondLst>
                                        </p:cTn>
                                        <p:tgtEl>
                                          <p:spTgt spid="3">
                                            <p:txEl>
                                              <p:pRg st="5" end="5"/>
                                            </p:txEl>
                                          </p:spTgt>
                                        </p:tgtEl>
                                      </p:cBhvr>
                                      <p:to x="100000" y="100000"/>
                                    </p:animScale>
                                    <p:animScale>
                                      <p:cBhvr>
                                        <p:cTn id="62" dur="26">
                                          <p:stCondLst>
                                            <p:cond delay="1312"/>
                                          </p:stCondLst>
                                        </p:cTn>
                                        <p:tgtEl>
                                          <p:spTgt spid="3">
                                            <p:txEl>
                                              <p:pRg st="5" end="5"/>
                                            </p:txEl>
                                          </p:spTgt>
                                        </p:tgtEl>
                                      </p:cBhvr>
                                      <p:to x="100000" y="80000"/>
                                    </p:animScale>
                                    <p:animScale>
                                      <p:cBhvr>
                                        <p:cTn id="63" dur="166" decel="50000">
                                          <p:stCondLst>
                                            <p:cond delay="1338"/>
                                          </p:stCondLst>
                                        </p:cTn>
                                        <p:tgtEl>
                                          <p:spTgt spid="3">
                                            <p:txEl>
                                              <p:pRg st="5" end="5"/>
                                            </p:txEl>
                                          </p:spTgt>
                                        </p:tgtEl>
                                      </p:cBhvr>
                                      <p:to x="100000" y="100000"/>
                                    </p:animScale>
                                    <p:animScale>
                                      <p:cBhvr>
                                        <p:cTn id="64" dur="26">
                                          <p:stCondLst>
                                            <p:cond delay="1642"/>
                                          </p:stCondLst>
                                        </p:cTn>
                                        <p:tgtEl>
                                          <p:spTgt spid="3">
                                            <p:txEl>
                                              <p:pRg st="5" end="5"/>
                                            </p:txEl>
                                          </p:spTgt>
                                        </p:tgtEl>
                                      </p:cBhvr>
                                      <p:to x="100000" y="90000"/>
                                    </p:animScale>
                                    <p:animScale>
                                      <p:cBhvr>
                                        <p:cTn id="65" dur="166" decel="50000">
                                          <p:stCondLst>
                                            <p:cond delay="1668"/>
                                          </p:stCondLst>
                                        </p:cTn>
                                        <p:tgtEl>
                                          <p:spTgt spid="3">
                                            <p:txEl>
                                              <p:pRg st="5" end="5"/>
                                            </p:txEl>
                                          </p:spTgt>
                                        </p:tgtEl>
                                      </p:cBhvr>
                                      <p:to x="100000" y="100000"/>
                                    </p:animScale>
                                    <p:animScale>
                                      <p:cBhvr>
                                        <p:cTn id="66" dur="26">
                                          <p:stCondLst>
                                            <p:cond delay="1808"/>
                                          </p:stCondLst>
                                        </p:cTn>
                                        <p:tgtEl>
                                          <p:spTgt spid="3">
                                            <p:txEl>
                                              <p:pRg st="5" end="5"/>
                                            </p:txEl>
                                          </p:spTgt>
                                        </p:tgtEl>
                                      </p:cBhvr>
                                      <p:to x="100000" y="95000"/>
                                    </p:animScale>
                                    <p:animScale>
                                      <p:cBhvr>
                                        <p:cTn id="67" dur="166" decel="50000">
                                          <p:stCondLst>
                                            <p:cond delay="1834"/>
                                          </p:stCondLst>
                                        </p:cTn>
                                        <p:tgtEl>
                                          <p:spTgt spid="3">
                                            <p:txEl>
                                              <p:pRg st="5" end="5"/>
                                            </p:txEl>
                                          </p:spTgt>
                                        </p:tgtEl>
                                      </p:cBhvr>
                                      <p:to x="100000" y="100000"/>
                                    </p:animScale>
                                  </p:childTnLst>
                                </p:cTn>
                              </p:par>
                              <p:par>
                                <p:cTn id="68" presetID="26" presetClass="entr" presetSubtype="0" fill="hold" grpId="0" nodeType="withEffect">
                                  <p:stCondLst>
                                    <p:cond delay="0"/>
                                  </p:stCondLst>
                                  <p:childTnLst>
                                    <p:set>
                                      <p:cBhvr>
                                        <p:cTn id="69" dur="1" fill="hold">
                                          <p:stCondLst>
                                            <p:cond delay="0"/>
                                          </p:stCondLst>
                                        </p:cTn>
                                        <p:tgtEl>
                                          <p:spTgt spid="3">
                                            <p:txEl>
                                              <p:pRg st="6" end="6"/>
                                            </p:txEl>
                                          </p:spTgt>
                                        </p:tgtEl>
                                        <p:attrNameLst>
                                          <p:attrName>style.visibility</p:attrName>
                                        </p:attrNameLst>
                                      </p:cBhvr>
                                      <p:to>
                                        <p:strVal val="visible"/>
                                      </p:to>
                                    </p:set>
                                    <p:animEffect transition="in" filter="wipe(down)">
                                      <p:cBhvr>
                                        <p:cTn id="70" dur="580">
                                          <p:stCondLst>
                                            <p:cond delay="0"/>
                                          </p:stCondLst>
                                        </p:cTn>
                                        <p:tgtEl>
                                          <p:spTgt spid="3">
                                            <p:txEl>
                                              <p:pRg st="6" end="6"/>
                                            </p:txEl>
                                          </p:spTgt>
                                        </p:tgtEl>
                                      </p:cBhvr>
                                    </p:animEffect>
                                    <p:anim calcmode="lin" valueType="num">
                                      <p:cBhvr>
                                        <p:cTn id="7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6" dur="26">
                                          <p:stCondLst>
                                            <p:cond delay="650"/>
                                          </p:stCondLst>
                                        </p:cTn>
                                        <p:tgtEl>
                                          <p:spTgt spid="3">
                                            <p:txEl>
                                              <p:pRg st="6" end="6"/>
                                            </p:txEl>
                                          </p:spTgt>
                                        </p:tgtEl>
                                      </p:cBhvr>
                                      <p:to x="100000" y="60000"/>
                                    </p:animScale>
                                    <p:animScale>
                                      <p:cBhvr>
                                        <p:cTn id="77" dur="166" decel="50000">
                                          <p:stCondLst>
                                            <p:cond delay="676"/>
                                          </p:stCondLst>
                                        </p:cTn>
                                        <p:tgtEl>
                                          <p:spTgt spid="3">
                                            <p:txEl>
                                              <p:pRg st="6" end="6"/>
                                            </p:txEl>
                                          </p:spTgt>
                                        </p:tgtEl>
                                      </p:cBhvr>
                                      <p:to x="100000" y="100000"/>
                                    </p:animScale>
                                    <p:animScale>
                                      <p:cBhvr>
                                        <p:cTn id="78" dur="26">
                                          <p:stCondLst>
                                            <p:cond delay="1312"/>
                                          </p:stCondLst>
                                        </p:cTn>
                                        <p:tgtEl>
                                          <p:spTgt spid="3">
                                            <p:txEl>
                                              <p:pRg st="6" end="6"/>
                                            </p:txEl>
                                          </p:spTgt>
                                        </p:tgtEl>
                                      </p:cBhvr>
                                      <p:to x="100000" y="80000"/>
                                    </p:animScale>
                                    <p:animScale>
                                      <p:cBhvr>
                                        <p:cTn id="79" dur="166" decel="50000">
                                          <p:stCondLst>
                                            <p:cond delay="1338"/>
                                          </p:stCondLst>
                                        </p:cTn>
                                        <p:tgtEl>
                                          <p:spTgt spid="3">
                                            <p:txEl>
                                              <p:pRg st="6" end="6"/>
                                            </p:txEl>
                                          </p:spTgt>
                                        </p:tgtEl>
                                      </p:cBhvr>
                                      <p:to x="100000" y="100000"/>
                                    </p:animScale>
                                    <p:animScale>
                                      <p:cBhvr>
                                        <p:cTn id="80" dur="26">
                                          <p:stCondLst>
                                            <p:cond delay="1642"/>
                                          </p:stCondLst>
                                        </p:cTn>
                                        <p:tgtEl>
                                          <p:spTgt spid="3">
                                            <p:txEl>
                                              <p:pRg st="6" end="6"/>
                                            </p:txEl>
                                          </p:spTgt>
                                        </p:tgtEl>
                                      </p:cBhvr>
                                      <p:to x="100000" y="90000"/>
                                    </p:animScale>
                                    <p:animScale>
                                      <p:cBhvr>
                                        <p:cTn id="81" dur="166" decel="50000">
                                          <p:stCondLst>
                                            <p:cond delay="1668"/>
                                          </p:stCondLst>
                                        </p:cTn>
                                        <p:tgtEl>
                                          <p:spTgt spid="3">
                                            <p:txEl>
                                              <p:pRg st="6" end="6"/>
                                            </p:txEl>
                                          </p:spTgt>
                                        </p:tgtEl>
                                      </p:cBhvr>
                                      <p:to x="100000" y="100000"/>
                                    </p:animScale>
                                    <p:animScale>
                                      <p:cBhvr>
                                        <p:cTn id="82" dur="26">
                                          <p:stCondLst>
                                            <p:cond delay="1808"/>
                                          </p:stCondLst>
                                        </p:cTn>
                                        <p:tgtEl>
                                          <p:spTgt spid="3">
                                            <p:txEl>
                                              <p:pRg st="6" end="6"/>
                                            </p:txEl>
                                          </p:spTgt>
                                        </p:tgtEl>
                                      </p:cBhvr>
                                      <p:to x="100000" y="95000"/>
                                    </p:animScale>
                                    <p:animScale>
                                      <p:cBhvr>
                                        <p:cTn id="83"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19F2F-C6CB-488D-B626-F4723ED849C5}"/>
              </a:ext>
            </a:extLst>
          </p:cNvPr>
          <p:cNvSpPr>
            <a:spLocks noGrp="1"/>
          </p:cNvSpPr>
          <p:nvPr>
            <p:ph type="title"/>
          </p:nvPr>
        </p:nvSpPr>
        <p:spPr/>
        <p:txBody>
          <a:bodyPr/>
          <a:lstStyle/>
          <a:p>
            <a:r>
              <a:rPr lang="en-GB" dirty="0"/>
              <a:t>Adverbs</a:t>
            </a:r>
          </a:p>
        </p:txBody>
      </p:sp>
      <p:sp>
        <p:nvSpPr>
          <p:cNvPr id="3" name="Content Placeholder 2">
            <a:extLst>
              <a:ext uri="{FF2B5EF4-FFF2-40B4-BE49-F238E27FC236}">
                <a16:creationId xmlns:a16="http://schemas.microsoft.com/office/drawing/2014/main" id="{66F4DCEA-15B8-4F9F-8F3C-A4943EAE3149}"/>
              </a:ext>
            </a:extLst>
          </p:cNvPr>
          <p:cNvSpPr>
            <a:spLocks noGrp="1"/>
          </p:cNvSpPr>
          <p:nvPr>
            <p:ph idx="1"/>
          </p:nvPr>
        </p:nvSpPr>
        <p:spPr/>
        <p:txBody>
          <a:bodyPr/>
          <a:lstStyle/>
          <a:p>
            <a:r>
              <a:rPr lang="en-GB" dirty="0"/>
              <a:t>There is much more choice about where to put adverbs in a sentence than for most other parts of speech</a:t>
            </a:r>
          </a:p>
          <a:p>
            <a:pPr marL="514350" indent="-514350">
              <a:buFont typeface="+mj-lt"/>
              <a:buAutoNum type="arabicPeriod" startAt="40"/>
            </a:pPr>
            <a:r>
              <a:rPr lang="en-GB" dirty="0"/>
              <a:t>​</a:t>
            </a:r>
            <a:r>
              <a:rPr lang="en-GB" dirty="0">
                <a:solidFill>
                  <a:srgbClr val="00B0F0"/>
                </a:solidFill>
              </a:rPr>
              <a:t>Often</a:t>
            </a:r>
            <a:r>
              <a:rPr lang="en-GB" dirty="0"/>
              <a:t>, this would happen</a:t>
            </a:r>
          </a:p>
          <a:p>
            <a:pPr marL="514350" indent="-514350">
              <a:buFont typeface="+mj-lt"/>
              <a:buAutoNum type="arabicPeriod" startAt="40"/>
            </a:pPr>
            <a:r>
              <a:rPr lang="en-GB" dirty="0"/>
              <a:t>This would </a:t>
            </a:r>
            <a:r>
              <a:rPr lang="en-GB" dirty="0">
                <a:solidFill>
                  <a:srgbClr val="00B0F0"/>
                </a:solidFill>
              </a:rPr>
              <a:t>often</a:t>
            </a:r>
            <a:r>
              <a:rPr lang="en-GB" dirty="0"/>
              <a:t> happen</a:t>
            </a:r>
          </a:p>
          <a:p>
            <a:pPr marL="514350" indent="-514350">
              <a:buFont typeface="+mj-lt"/>
              <a:buAutoNum type="arabicPeriod" startAt="40"/>
            </a:pPr>
            <a:r>
              <a:rPr lang="en-GB" dirty="0"/>
              <a:t>This would happen </a:t>
            </a:r>
            <a:r>
              <a:rPr lang="en-GB" dirty="0">
                <a:solidFill>
                  <a:srgbClr val="00B0F0"/>
                </a:solidFill>
              </a:rPr>
              <a:t>often</a:t>
            </a:r>
          </a:p>
        </p:txBody>
      </p:sp>
      <p:sp>
        <p:nvSpPr>
          <p:cNvPr id="4" name="Slide Number Placeholder 3">
            <a:extLst>
              <a:ext uri="{FF2B5EF4-FFF2-40B4-BE49-F238E27FC236}">
                <a16:creationId xmlns:a16="http://schemas.microsoft.com/office/drawing/2014/main" id="{DB540F43-80E6-4CC1-A052-7D1556E98D54}"/>
              </a:ext>
            </a:extLst>
          </p:cNvPr>
          <p:cNvSpPr>
            <a:spLocks noGrp="1"/>
          </p:cNvSpPr>
          <p:nvPr>
            <p:ph type="sldNum" sz="quarter" idx="12"/>
          </p:nvPr>
        </p:nvSpPr>
        <p:spPr/>
        <p:txBody>
          <a:bodyPr/>
          <a:lstStyle/>
          <a:p>
            <a:fld id="{9960E1B9-AAC5-487E-8B5E-D8D93827E7BF}" type="slidenum">
              <a:rPr lang="en-GB" smtClean="0"/>
              <a:t>22</a:t>
            </a:fld>
            <a:endParaRPr lang="en-GB"/>
          </a:p>
        </p:txBody>
      </p:sp>
    </p:spTree>
    <p:custDataLst>
      <p:tags r:id="rId1"/>
    </p:custDataLst>
    <p:extLst>
      <p:ext uri="{BB962C8B-B14F-4D97-AF65-F5344CB8AC3E}">
        <p14:creationId xmlns:p14="http://schemas.microsoft.com/office/powerpoint/2010/main" val="287736602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childTnLst>
                          </p:cTn>
                        </p:par>
                        <p:par>
                          <p:cTn id="25" fill="hold">
                            <p:stCondLst>
                              <p:cond delay="2000"/>
                            </p:stCondLst>
                            <p:childTnLst>
                              <p:par>
                                <p:cTn id="26" presetID="26"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down)">
                                      <p:cBhvr>
                                        <p:cTn id="28" dur="580">
                                          <p:stCondLst>
                                            <p:cond delay="0"/>
                                          </p:stCondLst>
                                        </p:cTn>
                                        <p:tgtEl>
                                          <p:spTgt spid="3">
                                            <p:txEl>
                                              <p:pRg st="2" end="2"/>
                                            </p:txEl>
                                          </p:spTgt>
                                        </p:tgtEl>
                                      </p:cBhvr>
                                    </p:animEffect>
                                    <p:anim calcmode="lin" valueType="num">
                                      <p:cBhvr>
                                        <p:cTn id="2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2" end="2"/>
                                            </p:txEl>
                                          </p:spTgt>
                                        </p:tgtEl>
                                      </p:cBhvr>
                                      <p:to x="100000" y="60000"/>
                                    </p:animScale>
                                    <p:animScale>
                                      <p:cBhvr>
                                        <p:cTn id="35" dur="166" decel="50000">
                                          <p:stCondLst>
                                            <p:cond delay="676"/>
                                          </p:stCondLst>
                                        </p:cTn>
                                        <p:tgtEl>
                                          <p:spTgt spid="3">
                                            <p:txEl>
                                              <p:pRg st="2" end="2"/>
                                            </p:txEl>
                                          </p:spTgt>
                                        </p:tgtEl>
                                      </p:cBhvr>
                                      <p:to x="100000" y="100000"/>
                                    </p:animScale>
                                    <p:animScale>
                                      <p:cBhvr>
                                        <p:cTn id="36" dur="26">
                                          <p:stCondLst>
                                            <p:cond delay="1312"/>
                                          </p:stCondLst>
                                        </p:cTn>
                                        <p:tgtEl>
                                          <p:spTgt spid="3">
                                            <p:txEl>
                                              <p:pRg st="2" end="2"/>
                                            </p:txEl>
                                          </p:spTgt>
                                        </p:tgtEl>
                                      </p:cBhvr>
                                      <p:to x="100000" y="80000"/>
                                    </p:animScale>
                                    <p:animScale>
                                      <p:cBhvr>
                                        <p:cTn id="37" dur="166" decel="50000">
                                          <p:stCondLst>
                                            <p:cond delay="1338"/>
                                          </p:stCondLst>
                                        </p:cTn>
                                        <p:tgtEl>
                                          <p:spTgt spid="3">
                                            <p:txEl>
                                              <p:pRg st="2" end="2"/>
                                            </p:txEl>
                                          </p:spTgt>
                                        </p:tgtEl>
                                      </p:cBhvr>
                                      <p:to x="100000" y="100000"/>
                                    </p:animScale>
                                    <p:animScale>
                                      <p:cBhvr>
                                        <p:cTn id="38" dur="26">
                                          <p:stCondLst>
                                            <p:cond delay="1642"/>
                                          </p:stCondLst>
                                        </p:cTn>
                                        <p:tgtEl>
                                          <p:spTgt spid="3">
                                            <p:txEl>
                                              <p:pRg st="2" end="2"/>
                                            </p:txEl>
                                          </p:spTgt>
                                        </p:tgtEl>
                                      </p:cBhvr>
                                      <p:to x="100000" y="90000"/>
                                    </p:animScale>
                                    <p:animScale>
                                      <p:cBhvr>
                                        <p:cTn id="39" dur="166" decel="50000">
                                          <p:stCondLst>
                                            <p:cond delay="1668"/>
                                          </p:stCondLst>
                                        </p:cTn>
                                        <p:tgtEl>
                                          <p:spTgt spid="3">
                                            <p:txEl>
                                              <p:pRg st="2" end="2"/>
                                            </p:txEl>
                                          </p:spTgt>
                                        </p:tgtEl>
                                      </p:cBhvr>
                                      <p:to x="100000" y="100000"/>
                                    </p:animScale>
                                    <p:animScale>
                                      <p:cBhvr>
                                        <p:cTn id="40" dur="26">
                                          <p:stCondLst>
                                            <p:cond delay="1808"/>
                                          </p:stCondLst>
                                        </p:cTn>
                                        <p:tgtEl>
                                          <p:spTgt spid="3">
                                            <p:txEl>
                                              <p:pRg st="2" end="2"/>
                                            </p:txEl>
                                          </p:spTgt>
                                        </p:tgtEl>
                                      </p:cBhvr>
                                      <p:to x="100000" y="95000"/>
                                    </p:animScale>
                                    <p:animScale>
                                      <p:cBhvr>
                                        <p:cTn id="41" dur="166" decel="50000">
                                          <p:stCondLst>
                                            <p:cond delay="1834"/>
                                          </p:stCondLst>
                                        </p:cTn>
                                        <p:tgtEl>
                                          <p:spTgt spid="3">
                                            <p:txEl>
                                              <p:pRg st="2" end="2"/>
                                            </p:txEl>
                                          </p:spTgt>
                                        </p:tgtEl>
                                      </p:cBhvr>
                                      <p:to x="100000" y="100000"/>
                                    </p:animScale>
                                  </p:childTnLst>
                                </p:cTn>
                              </p:par>
                            </p:childTnLst>
                          </p:cTn>
                        </p:par>
                        <p:par>
                          <p:cTn id="42" fill="hold">
                            <p:stCondLst>
                              <p:cond delay="4000"/>
                            </p:stCondLst>
                            <p:childTnLst>
                              <p:par>
                                <p:cTn id="43" presetID="26" presetClass="entr" presetSubtype="0" fill="hold" grpId="0" nodeType="after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wipe(down)">
                                      <p:cBhvr>
                                        <p:cTn id="45" dur="580">
                                          <p:stCondLst>
                                            <p:cond delay="0"/>
                                          </p:stCondLst>
                                        </p:cTn>
                                        <p:tgtEl>
                                          <p:spTgt spid="3">
                                            <p:txEl>
                                              <p:pRg st="3" end="3"/>
                                            </p:txEl>
                                          </p:spTgt>
                                        </p:tgtEl>
                                      </p:cBhvr>
                                    </p:animEffect>
                                    <p:anim calcmode="lin" valueType="num">
                                      <p:cBhvr>
                                        <p:cTn id="4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3" end="3"/>
                                            </p:txEl>
                                          </p:spTgt>
                                        </p:tgtEl>
                                      </p:cBhvr>
                                      <p:to x="100000" y="60000"/>
                                    </p:animScale>
                                    <p:animScale>
                                      <p:cBhvr>
                                        <p:cTn id="52" dur="166" decel="50000">
                                          <p:stCondLst>
                                            <p:cond delay="676"/>
                                          </p:stCondLst>
                                        </p:cTn>
                                        <p:tgtEl>
                                          <p:spTgt spid="3">
                                            <p:txEl>
                                              <p:pRg st="3" end="3"/>
                                            </p:txEl>
                                          </p:spTgt>
                                        </p:tgtEl>
                                      </p:cBhvr>
                                      <p:to x="100000" y="100000"/>
                                    </p:animScale>
                                    <p:animScale>
                                      <p:cBhvr>
                                        <p:cTn id="53" dur="26">
                                          <p:stCondLst>
                                            <p:cond delay="1312"/>
                                          </p:stCondLst>
                                        </p:cTn>
                                        <p:tgtEl>
                                          <p:spTgt spid="3">
                                            <p:txEl>
                                              <p:pRg st="3" end="3"/>
                                            </p:txEl>
                                          </p:spTgt>
                                        </p:tgtEl>
                                      </p:cBhvr>
                                      <p:to x="100000" y="80000"/>
                                    </p:animScale>
                                    <p:animScale>
                                      <p:cBhvr>
                                        <p:cTn id="54" dur="166" decel="50000">
                                          <p:stCondLst>
                                            <p:cond delay="1338"/>
                                          </p:stCondLst>
                                        </p:cTn>
                                        <p:tgtEl>
                                          <p:spTgt spid="3">
                                            <p:txEl>
                                              <p:pRg st="3" end="3"/>
                                            </p:txEl>
                                          </p:spTgt>
                                        </p:tgtEl>
                                      </p:cBhvr>
                                      <p:to x="100000" y="100000"/>
                                    </p:animScale>
                                    <p:animScale>
                                      <p:cBhvr>
                                        <p:cTn id="55" dur="26">
                                          <p:stCondLst>
                                            <p:cond delay="1642"/>
                                          </p:stCondLst>
                                        </p:cTn>
                                        <p:tgtEl>
                                          <p:spTgt spid="3">
                                            <p:txEl>
                                              <p:pRg st="3" end="3"/>
                                            </p:txEl>
                                          </p:spTgt>
                                        </p:tgtEl>
                                      </p:cBhvr>
                                      <p:to x="100000" y="90000"/>
                                    </p:animScale>
                                    <p:animScale>
                                      <p:cBhvr>
                                        <p:cTn id="56" dur="166" decel="50000">
                                          <p:stCondLst>
                                            <p:cond delay="1668"/>
                                          </p:stCondLst>
                                        </p:cTn>
                                        <p:tgtEl>
                                          <p:spTgt spid="3">
                                            <p:txEl>
                                              <p:pRg st="3" end="3"/>
                                            </p:txEl>
                                          </p:spTgt>
                                        </p:tgtEl>
                                      </p:cBhvr>
                                      <p:to x="100000" y="100000"/>
                                    </p:animScale>
                                    <p:animScale>
                                      <p:cBhvr>
                                        <p:cTn id="57" dur="26">
                                          <p:stCondLst>
                                            <p:cond delay="1808"/>
                                          </p:stCondLst>
                                        </p:cTn>
                                        <p:tgtEl>
                                          <p:spTgt spid="3">
                                            <p:txEl>
                                              <p:pRg st="3" end="3"/>
                                            </p:txEl>
                                          </p:spTgt>
                                        </p:tgtEl>
                                      </p:cBhvr>
                                      <p:to x="100000" y="95000"/>
                                    </p:animScale>
                                    <p:animScale>
                                      <p:cBhvr>
                                        <p:cTn id="58"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4437-EBC2-454E-A737-3CC73EEEB1DB}"/>
              </a:ext>
            </a:extLst>
          </p:cNvPr>
          <p:cNvSpPr>
            <a:spLocks noGrp="1"/>
          </p:cNvSpPr>
          <p:nvPr>
            <p:ph type="title"/>
          </p:nvPr>
        </p:nvSpPr>
        <p:spPr/>
        <p:txBody>
          <a:bodyPr/>
          <a:lstStyle/>
          <a:p>
            <a:r>
              <a:rPr lang="en-GB" dirty="0"/>
              <a:t>Adverbs</a:t>
            </a:r>
          </a:p>
        </p:txBody>
      </p:sp>
      <p:sp>
        <p:nvSpPr>
          <p:cNvPr id="3" name="Content Placeholder 2">
            <a:extLst>
              <a:ext uri="{FF2B5EF4-FFF2-40B4-BE49-F238E27FC236}">
                <a16:creationId xmlns:a16="http://schemas.microsoft.com/office/drawing/2014/main" id="{59DF5AAF-0429-43FC-AE13-CF85E0F79355}"/>
              </a:ext>
            </a:extLst>
          </p:cNvPr>
          <p:cNvSpPr>
            <a:spLocks noGrp="1"/>
          </p:cNvSpPr>
          <p:nvPr>
            <p:ph idx="1"/>
          </p:nvPr>
        </p:nvSpPr>
        <p:spPr/>
        <p:txBody>
          <a:bodyPr>
            <a:normAutofit lnSpcReduction="10000"/>
          </a:bodyPr>
          <a:lstStyle/>
          <a:p>
            <a:r>
              <a:rPr lang="en-GB" dirty="0"/>
              <a:t>However, sometimes changing the position of an adverb can change the meaning of a sentence</a:t>
            </a:r>
          </a:p>
          <a:p>
            <a:pPr marL="514350" indent="-514350">
              <a:buFont typeface="+mj-lt"/>
              <a:buAutoNum type="arabicPeriod" startAt="42"/>
            </a:pPr>
            <a:r>
              <a:rPr lang="en-GB" dirty="0"/>
              <a:t>We want to go skiing </a:t>
            </a:r>
            <a:r>
              <a:rPr lang="en-GB" dirty="0">
                <a:solidFill>
                  <a:srgbClr val="00B0F0"/>
                </a:solidFill>
              </a:rPr>
              <a:t>often</a:t>
            </a:r>
            <a:br>
              <a:rPr lang="en-GB" dirty="0"/>
            </a:br>
            <a:r>
              <a:rPr lang="en-GB" dirty="0"/>
              <a:t>(We want to do a lot of skiing)</a:t>
            </a:r>
          </a:p>
          <a:p>
            <a:pPr marL="514350" indent="-514350">
              <a:buFont typeface="+mj-lt"/>
              <a:buAutoNum type="arabicPeriod" startAt="42"/>
            </a:pPr>
            <a:r>
              <a:rPr lang="en-GB" dirty="0"/>
              <a:t>We </a:t>
            </a:r>
            <a:r>
              <a:rPr lang="en-GB" dirty="0">
                <a:solidFill>
                  <a:srgbClr val="00B0F0"/>
                </a:solidFill>
              </a:rPr>
              <a:t>often</a:t>
            </a:r>
            <a:r>
              <a:rPr lang="en-GB" dirty="0"/>
              <a:t> want to go skiing</a:t>
            </a:r>
            <a:br>
              <a:rPr lang="en-GB" dirty="0"/>
            </a:br>
            <a:r>
              <a:rPr lang="en-GB" dirty="0"/>
              <a:t>(We feel this way a lot)</a:t>
            </a:r>
          </a:p>
          <a:p>
            <a:pPr marL="514350" indent="-514350">
              <a:buFont typeface="+mj-lt"/>
              <a:buAutoNum type="arabicPeriod" startAt="42"/>
            </a:pPr>
            <a:r>
              <a:rPr lang="en-GB" dirty="0"/>
              <a:t>He told me everything </a:t>
            </a:r>
            <a:r>
              <a:rPr lang="en-GB" dirty="0">
                <a:solidFill>
                  <a:srgbClr val="00B0F0"/>
                </a:solidFill>
              </a:rPr>
              <a:t>frankly</a:t>
            </a:r>
            <a:br>
              <a:rPr lang="en-GB" dirty="0"/>
            </a:br>
            <a:r>
              <a:rPr lang="en-GB" dirty="0"/>
              <a:t>(He was being frank)</a:t>
            </a:r>
          </a:p>
          <a:p>
            <a:pPr marL="514350" indent="-514350">
              <a:buFont typeface="+mj-lt"/>
              <a:buAutoNum type="arabicPeriod" startAt="42"/>
            </a:pPr>
            <a:r>
              <a:rPr lang="en-GB" dirty="0"/>
              <a:t>​</a:t>
            </a:r>
            <a:r>
              <a:rPr lang="en-GB" dirty="0">
                <a:solidFill>
                  <a:srgbClr val="00B0F0"/>
                </a:solidFill>
              </a:rPr>
              <a:t>Frankly</a:t>
            </a:r>
            <a:r>
              <a:rPr lang="en-GB" dirty="0"/>
              <a:t>, he told me everything</a:t>
            </a:r>
            <a:br>
              <a:rPr lang="en-GB" dirty="0"/>
            </a:br>
            <a:r>
              <a:rPr lang="en-GB" dirty="0"/>
              <a:t>(I am being frank)</a:t>
            </a:r>
          </a:p>
        </p:txBody>
      </p:sp>
      <p:sp>
        <p:nvSpPr>
          <p:cNvPr id="4" name="Slide Number Placeholder 3">
            <a:extLst>
              <a:ext uri="{FF2B5EF4-FFF2-40B4-BE49-F238E27FC236}">
                <a16:creationId xmlns:a16="http://schemas.microsoft.com/office/drawing/2014/main" id="{A29EC75D-EDAE-43C7-A719-F4DB0F40CE6E}"/>
              </a:ext>
            </a:extLst>
          </p:cNvPr>
          <p:cNvSpPr>
            <a:spLocks noGrp="1"/>
          </p:cNvSpPr>
          <p:nvPr>
            <p:ph type="sldNum" sz="quarter" idx="12"/>
          </p:nvPr>
        </p:nvSpPr>
        <p:spPr/>
        <p:txBody>
          <a:bodyPr/>
          <a:lstStyle/>
          <a:p>
            <a:fld id="{9960E1B9-AAC5-487E-8B5E-D8D93827E7BF}" type="slidenum">
              <a:rPr lang="en-GB" smtClean="0"/>
              <a:t>23</a:t>
            </a:fld>
            <a:endParaRPr lang="en-GB"/>
          </a:p>
        </p:txBody>
      </p:sp>
    </p:spTree>
    <p:custDataLst>
      <p:tags r:id="rId1"/>
    </p:custDataLst>
    <p:extLst>
      <p:ext uri="{BB962C8B-B14F-4D97-AF65-F5344CB8AC3E}">
        <p14:creationId xmlns:p14="http://schemas.microsoft.com/office/powerpoint/2010/main" val="275189156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childTnLst>
                          </p:cTn>
                        </p:par>
                        <p:par>
                          <p:cTn id="25" fill="hold">
                            <p:stCondLst>
                              <p:cond delay="2000"/>
                            </p:stCondLst>
                            <p:childTnLst>
                              <p:par>
                                <p:cTn id="26" presetID="26"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down)">
                                      <p:cBhvr>
                                        <p:cTn id="28" dur="580">
                                          <p:stCondLst>
                                            <p:cond delay="0"/>
                                          </p:stCondLst>
                                        </p:cTn>
                                        <p:tgtEl>
                                          <p:spTgt spid="3">
                                            <p:txEl>
                                              <p:pRg st="2" end="2"/>
                                            </p:txEl>
                                          </p:spTgt>
                                        </p:tgtEl>
                                      </p:cBhvr>
                                    </p:animEffect>
                                    <p:anim calcmode="lin" valueType="num">
                                      <p:cBhvr>
                                        <p:cTn id="2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2" end="2"/>
                                            </p:txEl>
                                          </p:spTgt>
                                        </p:tgtEl>
                                      </p:cBhvr>
                                      <p:to x="100000" y="60000"/>
                                    </p:animScale>
                                    <p:animScale>
                                      <p:cBhvr>
                                        <p:cTn id="35" dur="166" decel="50000">
                                          <p:stCondLst>
                                            <p:cond delay="676"/>
                                          </p:stCondLst>
                                        </p:cTn>
                                        <p:tgtEl>
                                          <p:spTgt spid="3">
                                            <p:txEl>
                                              <p:pRg st="2" end="2"/>
                                            </p:txEl>
                                          </p:spTgt>
                                        </p:tgtEl>
                                      </p:cBhvr>
                                      <p:to x="100000" y="100000"/>
                                    </p:animScale>
                                    <p:animScale>
                                      <p:cBhvr>
                                        <p:cTn id="36" dur="26">
                                          <p:stCondLst>
                                            <p:cond delay="1312"/>
                                          </p:stCondLst>
                                        </p:cTn>
                                        <p:tgtEl>
                                          <p:spTgt spid="3">
                                            <p:txEl>
                                              <p:pRg st="2" end="2"/>
                                            </p:txEl>
                                          </p:spTgt>
                                        </p:tgtEl>
                                      </p:cBhvr>
                                      <p:to x="100000" y="80000"/>
                                    </p:animScale>
                                    <p:animScale>
                                      <p:cBhvr>
                                        <p:cTn id="37" dur="166" decel="50000">
                                          <p:stCondLst>
                                            <p:cond delay="1338"/>
                                          </p:stCondLst>
                                        </p:cTn>
                                        <p:tgtEl>
                                          <p:spTgt spid="3">
                                            <p:txEl>
                                              <p:pRg st="2" end="2"/>
                                            </p:txEl>
                                          </p:spTgt>
                                        </p:tgtEl>
                                      </p:cBhvr>
                                      <p:to x="100000" y="100000"/>
                                    </p:animScale>
                                    <p:animScale>
                                      <p:cBhvr>
                                        <p:cTn id="38" dur="26">
                                          <p:stCondLst>
                                            <p:cond delay="1642"/>
                                          </p:stCondLst>
                                        </p:cTn>
                                        <p:tgtEl>
                                          <p:spTgt spid="3">
                                            <p:txEl>
                                              <p:pRg st="2" end="2"/>
                                            </p:txEl>
                                          </p:spTgt>
                                        </p:tgtEl>
                                      </p:cBhvr>
                                      <p:to x="100000" y="90000"/>
                                    </p:animScale>
                                    <p:animScale>
                                      <p:cBhvr>
                                        <p:cTn id="39" dur="166" decel="50000">
                                          <p:stCondLst>
                                            <p:cond delay="1668"/>
                                          </p:stCondLst>
                                        </p:cTn>
                                        <p:tgtEl>
                                          <p:spTgt spid="3">
                                            <p:txEl>
                                              <p:pRg st="2" end="2"/>
                                            </p:txEl>
                                          </p:spTgt>
                                        </p:tgtEl>
                                      </p:cBhvr>
                                      <p:to x="100000" y="100000"/>
                                    </p:animScale>
                                    <p:animScale>
                                      <p:cBhvr>
                                        <p:cTn id="40" dur="26">
                                          <p:stCondLst>
                                            <p:cond delay="1808"/>
                                          </p:stCondLst>
                                        </p:cTn>
                                        <p:tgtEl>
                                          <p:spTgt spid="3">
                                            <p:txEl>
                                              <p:pRg st="2" end="2"/>
                                            </p:txEl>
                                          </p:spTgt>
                                        </p:tgtEl>
                                      </p:cBhvr>
                                      <p:to x="100000" y="95000"/>
                                    </p:animScale>
                                    <p:animScale>
                                      <p:cBhvr>
                                        <p:cTn id="41" dur="166" decel="50000">
                                          <p:stCondLst>
                                            <p:cond delay="1834"/>
                                          </p:stCondLst>
                                        </p:cTn>
                                        <p:tgtEl>
                                          <p:spTgt spid="3">
                                            <p:txEl>
                                              <p:pRg st="2" end="2"/>
                                            </p:txEl>
                                          </p:spTgt>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wipe(down)">
                                      <p:cBhvr>
                                        <p:cTn id="46" dur="580">
                                          <p:stCondLst>
                                            <p:cond delay="0"/>
                                          </p:stCondLst>
                                        </p:cTn>
                                        <p:tgtEl>
                                          <p:spTgt spid="3">
                                            <p:txEl>
                                              <p:pRg st="3" end="3"/>
                                            </p:txEl>
                                          </p:spTgt>
                                        </p:tgtEl>
                                      </p:cBhvr>
                                    </p:animEffect>
                                    <p:anim calcmode="lin" valueType="num">
                                      <p:cBhvr>
                                        <p:cTn id="4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3">
                                            <p:txEl>
                                              <p:pRg st="3" end="3"/>
                                            </p:txEl>
                                          </p:spTgt>
                                        </p:tgtEl>
                                      </p:cBhvr>
                                      <p:to x="100000" y="60000"/>
                                    </p:animScale>
                                    <p:animScale>
                                      <p:cBhvr>
                                        <p:cTn id="53" dur="166" decel="50000">
                                          <p:stCondLst>
                                            <p:cond delay="676"/>
                                          </p:stCondLst>
                                        </p:cTn>
                                        <p:tgtEl>
                                          <p:spTgt spid="3">
                                            <p:txEl>
                                              <p:pRg st="3" end="3"/>
                                            </p:txEl>
                                          </p:spTgt>
                                        </p:tgtEl>
                                      </p:cBhvr>
                                      <p:to x="100000" y="100000"/>
                                    </p:animScale>
                                    <p:animScale>
                                      <p:cBhvr>
                                        <p:cTn id="54" dur="26">
                                          <p:stCondLst>
                                            <p:cond delay="1312"/>
                                          </p:stCondLst>
                                        </p:cTn>
                                        <p:tgtEl>
                                          <p:spTgt spid="3">
                                            <p:txEl>
                                              <p:pRg st="3" end="3"/>
                                            </p:txEl>
                                          </p:spTgt>
                                        </p:tgtEl>
                                      </p:cBhvr>
                                      <p:to x="100000" y="80000"/>
                                    </p:animScale>
                                    <p:animScale>
                                      <p:cBhvr>
                                        <p:cTn id="55" dur="166" decel="50000">
                                          <p:stCondLst>
                                            <p:cond delay="1338"/>
                                          </p:stCondLst>
                                        </p:cTn>
                                        <p:tgtEl>
                                          <p:spTgt spid="3">
                                            <p:txEl>
                                              <p:pRg st="3" end="3"/>
                                            </p:txEl>
                                          </p:spTgt>
                                        </p:tgtEl>
                                      </p:cBhvr>
                                      <p:to x="100000" y="100000"/>
                                    </p:animScale>
                                    <p:animScale>
                                      <p:cBhvr>
                                        <p:cTn id="56" dur="26">
                                          <p:stCondLst>
                                            <p:cond delay="1642"/>
                                          </p:stCondLst>
                                        </p:cTn>
                                        <p:tgtEl>
                                          <p:spTgt spid="3">
                                            <p:txEl>
                                              <p:pRg st="3" end="3"/>
                                            </p:txEl>
                                          </p:spTgt>
                                        </p:tgtEl>
                                      </p:cBhvr>
                                      <p:to x="100000" y="90000"/>
                                    </p:animScale>
                                    <p:animScale>
                                      <p:cBhvr>
                                        <p:cTn id="57" dur="166" decel="50000">
                                          <p:stCondLst>
                                            <p:cond delay="1668"/>
                                          </p:stCondLst>
                                        </p:cTn>
                                        <p:tgtEl>
                                          <p:spTgt spid="3">
                                            <p:txEl>
                                              <p:pRg st="3" end="3"/>
                                            </p:txEl>
                                          </p:spTgt>
                                        </p:tgtEl>
                                      </p:cBhvr>
                                      <p:to x="100000" y="100000"/>
                                    </p:animScale>
                                    <p:animScale>
                                      <p:cBhvr>
                                        <p:cTn id="58" dur="26">
                                          <p:stCondLst>
                                            <p:cond delay="1808"/>
                                          </p:stCondLst>
                                        </p:cTn>
                                        <p:tgtEl>
                                          <p:spTgt spid="3">
                                            <p:txEl>
                                              <p:pRg st="3" end="3"/>
                                            </p:txEl>
                                          </p:spTgt>
                                        </p:tgtEl>
                                      </p:cBhvr>
                                      <p:to x="100000" y="95000"/>
                                    </p:animScale>
                                    <p:animScale>
                                      <p:cBhvr>
                                        <p:cTn id="59" dur="166" decel="50000">
                                          <p:stCondLst>
                                            <p:cond delay="1834"/>
                                          </p:stCondLst>
                                        </p:cTn>
                                        <p:tgtEl>
                                          <p:spTgt spid="3">
                                            <p:txEl>
                                              <p:pRg st="3" end="3"/>
                                            </p:txEl>
                                          </p:spTgt>
                                        </p:tgtEl>
                                      </p:cBhvr>
                                      <p:to x="100000" y="100000"/>
                                    </p:animScale>
                                  </p:childTnLst>
                                </p:cTn>
                              </p:par>
                            </p:childTnLst>
                          </p:cTn>
                        </p:par>
                        <p:par>
                          <p:cTn id="60" fill="hold">
                            <p:stCondLst>
                              <p:cond delay="2000"/>
                            </p:stCondLst>
                            <p:childTnLst>
                              <p:par>
                                <p:cTn id="61" presetID="26" presetClass="entr" presetSubtype="0" fill="hold" grpId="0" nodeType="afterEffect">
                                  <p:stCondLst>
                                    <p:cond delay="0"/>
                                  </p:stCondLst>
                                  <p:childTnLst>
                                    <p:set>
                                      <p:cBhvr>
                                        <p:cTn id="62" dur="1" fill="hold">
                                          <p:stCondLst>
                                            <p:cond delay="0"/>
                                          </p:stCondLst>
                                        </p:cTn>
                                        <p:tgtEl>
                                          <p:spTgt spid="3">
                                            <p:txEl>
                                              <p:pRg st="4" end="4"/>
                                            </p:txEl>
                                          </p:spTgt>
                                        </p:tgtEl>
                                        <p:attrNameLst>
                                          <p:attrName>style.visibility</p:attrName>
                                        </p:attrNameLst>
                                      </p:cBhvr>
                                      <p:to>
                                        <p:strVal val="visible"/>
                                      </p:to>
                                    </p:set>
                                    <p:animEffect transition="in" filter="wipe(down)">
                                      <p:cBhvr>
                                        <p:cTn id="63" dur="580">
                                          <p:stCondLst>
                                            <p:cond delay="0"/>
                                          </p:stCondLst>
                                        </p:cTn>
                                        <p:tgtEl>
                                          <p:spTgt spid="3">
                                            <p:txEl>
                                              <p:pRg st="4" end="4"/>
                                            </p:txEl>
                                          </p:spTgt>
                                        </p:tgtEl>
                                      </p:cBhvr>
                                    </p:animEffect>
                                    <p:anim calcmode="lin" valueType="num">
                                      <p:cBhvr>
                                        <p:cTn id="6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9" dur="26">
                                          <p:stCondLst>
                                            <p:cond delay="650"/>
                                          </p:stCondLst>
                                        </p:cTn>
                                        <p:tgtEl>
                                          <p:spTgt spid="3">
                                            <p:txEl>
                                              <p:pRg st="4" end="4"/>
                                            </p:txEl>
                                          </p:spTgt>
                                        </p:tgtEl>
                                      </p:cBhvr>
                                      <p:to x="100000" y="60000"/>
                                    </p:animScale>
                                    <p:animScale>
                                      <p:cBhvr>
                                        <p:cTn id="70" dur="166" decel="50000">
                                          <p:stCondLst>
                                            <p:cond delay="676"/>
                                          </p:stCondLst>
                                        </p:cTn>
                                        <p:tgtEl>
                                          <p:spTgt spid="3">
                                            <p:txEl>
                                              <p:pRg st="4" end="4"/>
                                            </p:txEl>
                                          </p:spTgt>
                                        </p:tgtEl>
                                      </p:cBhvr>
                                      <p:to x="100000" y="100000"/>
                                    </p:animScale>
                                    <p:animScale>
                                      <p:cBhvr>
                                        <p:cTn id="71" dur="26">
                                          <p:stCondLst>
                                            <p:cond delay="1312"/>
                                          </p:stCondLst>
                                        </p:cTn>
                                        <p:tgtEl>
                                          <p:spTgt spid="3">
                                            <p:txEl>
                                              <p:pRg st="4" end="4"/>
                                            </p:txEl>
                                          </p:spTgt>
                                        </p:tgtEl>
                                      </p:cBhvr>
                                      <p:to x="100000" y="80000"/>
                                    </p:animScale>
                                    <p:animScale>
                                      <p:cBhvr>
                                        <p:cTn id="72" dur="166" decel="50000">
                                          <p:stCondLst>
                                            <p:cond delay="1338"/>
                                          </p:stCondLst>
                                        </p:cTn>
                                        <p:tgtEl>
                                          <p:spTgt spid="3">
                                            <p:txEl>
                                              <p:pRg st="4" end="4"/>
                                            </p:txEl>
                                          </p:spTgt>
                                        </p:tgtEl>
                                      </p:cBhvr>
                                      <p:to x="100000" y="100000"/>
                                    </p:animScale>
                                    <p:animScale>
                                      <p:cBhvr>
                                        <p:cTn id="73" dur="26">
                                          <p:stCondLst>
                                            <p:cond delay="1642"/>
                                          </p:stCondLst>
                                        </p:cTn>
                                        <p:tgtEl>
                                          <p:spTgt spid="3">
                                            <p:txEl>
                                              <p:pRg st="4" end="4"/>
                                            </p:txEl>
                                          </p:spTgt>
                                        </p:tgtEl>
                                      </p:cBhvr>
                                      <p:to x="100000" y="90000"/>
                                    </p:animScale>
                                    <p:animScale>
                                      <p:cBhvr>
                                        <p:cTn id="74" dur="166" decel="50000">
                                          <p:stCondLst>
                                            <p:cond delay="1668"/>
                                          </p:stCondLst>
                                        </p:cTn>
                                        <p:tgtEl>
                                          <p:spTgt spid="3">
                                            <p:txEl>
                                              <p:pRg st="4" end="4"/>
                                            </p:txEl>
                                          </p:spTgt>
                                        </p:tgtEl>
                                      </p:cBhvr>
                                      <p:to x="100000" y="100000"/>
                                    </p:animScale>
                                    <p:animScale>
                                      <p:cBhvr>
                                        <p:cTn id="75" dur="26">
                                          <p:stCondLst>
                                            <p:cond delay="1808"/>
                                          </p:stCondLst>
                                        </p:cTn>
                                        <p:tgtEl>
                                          <p:spTgt spid="3">
                                            <p:txEl>
                                              <p:pRg st="4" end="4"/>
                                            </p:txEl>
                                          </p:spTgt>
                                        </p:tgtEl>
                                      </p:cBhvr>
                                      <p:to x="100000" y="95000"/>
                                    </p:animScale>
                                    <p:animScale>
                                      <p:cBhvr>
                                        <p:cTn id="7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977D5-E618-455A-9C1D-C6C3C989000B}"/>
              </a:ext>
            </a:extLst>
          </p:cNvPr>
          <p:cNvSpPr>
            <a:spLocks noGrp="1"/>
          </p:cNvSpPr>
          <p:nvPr>
            <p:ph type="title"/>
          </p:nvPr>
        </p:nvSpPr>
        <p:spPr/>
        <p:txBody>
          <a:bodyPr/>
          <a:lstStyle/>
          <a:p>
            <a:r>
              <a:rPr lang="en-CA" dirty="0"/>
              <a:t>Activity</a:t>
            </a:r>
            <a:endParaRPr lang="en-GB" dirty="0"/>
          </a:p>
        </p:txBody>
      </p:sp>
      <p:sp>
        <p:nvSpPr>
          <p:cNvPr id="3" name="Content Placeholder 2">
            <a:extLst>
              <a:ext uri="{FF2B5EF4-FFF2-40B4-BE49-F238E27FC236}">
                <a16:creationId xmlns:a16="http://schemas.microsoft.com/office/drawing/2014/main" id="{07B260E5-3A9C-422D-9AF9-FD534A633E12}"/>
              </a:ext>
            </a:extLst>
          </p:cNvPr>
          <p:cNvSpPr>
            <a:spLocks noGrp="1"/>
          </p:cNvSpPr>
          <p:nvPr>
            <p:ph idx="1"/>
          </p:nvPr>
        </p:nvSpPr>
        <p:spPr/>
        <p:txBody>
          <a:bodyPr/>
          <a:lstStyle/>
          <a:p>
            <a:r>
              <a:rPr lang="en-GB" dirty="0"/>
              <a:t>Go back to the text where you underlined adverbs</a:t>
            </a:r>
          </a:p>
          <a:p>
            <a:r>
              <a:rPr lang="en-GB" dirty="0"/>
              <a:t>Can you see any adverbs that you missed?</a:t>
            </a:r>
          </a:p>
          <a:p>
            <a:endParaRPr lang="en-GB" dirty="0"/>
          </a:p>
        </p:txBody>
      </p:sp>
      <p:sp>
        <p:nvSpPr>
          <p:cNvPr id="4" name="Slide Number Placeholder 3">
            <a:extLst>
              <a:ext uri="{FF2B5EF4-FFF2-40B4-BE49-F238E27FC236}">
                <a16:creationId xmlns:a16="http://schemas.microsoft.com/office/drawing/2014/main" id="{9BCCE06E-7966-40ED-ABCF-3EDAD7CC50B6}"/>
              </a:ext>
            </a:extLst>
          </p:cNvPr>
          <p:cNvSpPr>
            <a:spLocks noGrp="1"/>
          </p:cNvSpPr>
          <p:nvPr>
            <p:ph type="sldNum" sz="quarter" idx="12"/>
          </p:nvPr>
        </p:nvSpPr>
        <p:spPr/>
        <p:txBody>
          <a:bodyPr/>
          <a:lstStyle/>
          <a:p>
            <a:fld id="{9960E1B9-AAC5-487E-8B5E-D8D93827E7BF}" type="slidenum">
              <a:rPr lang="en-GB" smtClean="0"/>
              <a:t>24</a:t>
            </a:fld>
            <a:endParaRPr lang="en-GB"/>
          </a:p>
        </p:txBody>
      </p:sp>
    </p:spTree>
    <p:extLst>
      <p:ext uri="{BB962C8B-B14F-4D97-AF65-F5344CB8AC3E}">
        <p14:creationId xmlns:p14="http://schemas.microsoft.com/office/powerpoint/2010/main" val="317862273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977D5-E618-455A-9C1D-C6C3C989000B}"/>
              </a:ext>
            </a:extLst>
          </p:cNvPr>
          <p:cNvSpPr>
            <a:spLocks noGrp="1"/>
          </p:cNvSpPr>
          <p:nvPr>
            <p:ph type="title"/>
          </p:nvPr>
        </p:nvSpPr>
        <p:spPr/>
        <p:txBody>
          <a:bodyPr/>
          <a:lstStyle/>
          <a:p>
            <a:r>
              <a:rPr lang="en-CA" dirty="0"/>
              <a:t>Solution</a:t>
            </a:r>
            <a:endParaRPr lang="en-GB" dirty="0"/>
          </a:p>
        </p:txBody>
      </p:sp>
      <p:sp>
        <p:nvSpPr>
          <p:cNvPr id="4" name="Slide Number Placeholder 3">
            <a:extLst>
              <a:ext uri="{FF2B5EF4-FFF2-40B4-BE49-F238E27FC236}">
                <a16:creationId xmlns:a16="http://schemas.microsoft.com/office/drawing/2014/main" id="{9BCCE06E-7966-40ED-ABCF-3EDAD7CC50B6}"/>
              </a:ext>
            </a:extLst>
          </p:cNvPr>
          <p:cNvSpPr>
            <a:spLocks noGrp="1"/>
          </p:cNvSpPr>
          <p:nvPr>
            <p:ph type="sldNum" sz="quarter" idx="12"/>
          </p:nvPr>
        </p:nvSpPr>
        <p:spPr/>
        <p:txBody>
          <a:bodyPr/>
          <a:lstStyle/>
          <a:p>
            <a:fld id="{9960E1B9-AAC5-487E-8B5E-D8D93827E7BF}" type="slidenum">
              <a:rPr lang="en-GB" smtClean="0"/>
              <a:t>25</a:t>
            </a:fld>
            <a:endParaRPr lang="en-GB"/>
          </a:p>
        </p:txBody>
      </p:sp>
    </p:spTree>
    <p:extLst>
      <p:ext uri="{BB962C8B-B14F-4D97-AF65-F5344CB8AC3E}">
        <p14:creationId xmlns:p14="http://schemas.microsoft.com/office/powerpoint/2010/main" val="399555981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97BBC-CAB4-45EB-9C1E-DAE8EF0F54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202405F7-C8C8-4BF9-9B19-E7F117844935}"/>
              </a:ext>
            </a:extLst>
          </p:cNvPr>
          <p:cNvSpPr>
            <a:spLocks noGrp="1"/>
          </p:cNvSpPr>
          <p:nvPr>
            <p:ph idx="1"/>
          </p:nvPr>
        </p:nvSpPr>
        <p:spPr/>
        <p:txBody>
          <a:bodyPr>
            <a:normAutofit fontScale="92500"/>
          </a:bodyPr>
          <a:lstStyle/>
          <a:p>
            <a:pPr marL="0" indent="0">
              <a:buNone/>
            </a:pPr>
            <a:r>
              <a:rPr lang="en-GB" sz="4000" dirty="0"/>
              <a:t>The chief difficulty Alice found at first was in managing her flamingo.  She succeeded in getting its body tucked </a:t>
            </a:r>
            <a:r>
              <a:rPr lang="en-GB" sz="4000" u="sng" dirty="0"/>
              <a:t>away</a:t>
            </a:r>
            <a:r>
              <a:rPr lang="en-GB" sz="4000" dirty="0"/>
              <a:t> </a:t>
            </a:r>
            <a:r>
              <a:rPr lang="en-GB" sz="4000" u="sng" dirty="0"/>
              <a:t>comfortably</a:t>
            </a:r>
            <a:r>
              <a:rPr lang="en-GB" sz="4000" dirty="0"/>
              <a:t> </a:t>
            </a:r>
            <a:r>
              <a:rPr lang="en-GB" sz="4000" u="sng" dirty="0"/>
              <a:t>enough</a:t>
            </a:r>
            <a:r>
              <a:rPr lang="en-GB" sz="4000" dirty="0"/>
              <a:t>, under her arm, with its legs hanging </a:t>
            </a:r>
            <a:r>
              <a:rPr lang="en-GB" sz="4000" u="sng" dirty="0"/>
              <a:t>down</a:t>
            </a:r>
            <a:r>
              <a:rPr lang="en-GB" sz="4000" dirty="0"/>
              <a:t>, but </a:t>
            </a:r>
            <a:r>
              <a:rPr lang="en-GB" sz="4000" u="sng" dirty="0"/>
              <a:t>generally</a:t>
            </a:r>
            <a:r>
              <a:rPr lang="en-GB" sz="4000" dirty="0"/>
              <a:t>, </a:t>
            </a:r>
            <a:r>
              <a:rPr lang="en-GB" sz="4000" u="sng" dirty="0"/>
              <a:t>just</a:t>
            </a:r>
            <a:r>
              <a:rPr lang="en-GB" sz="4000" dirty="0"/>
              <a:t> as she had got its neck </a:t>
            </a:r>
            <a:r>
              <a:rPr lang="en-GB" sz="4000" u="sng" dirty="0"/>
              <a:t>nicely</a:t>
            </a:r>
            <a:r>
              <a:rPr lang="en-GB" sz="4000" dirty="0"/>
              <a:t> straightened </a:t>
            </a:r>
            <a:r>
              <a:rPr lang="en-GB" sz="4000" u="sng" dirty="0"/>
              <a:t>out</a:t>
            </a:r>
            <a:r>
              <a:rPr lang="en-GB" sz="4000" dirty="0"/>
              <a:t>, and was going to give the hedgehog a blow with its head, it would twist itself </a:t>
            </a:r>
            <a:r>
              <a:rPr lang="en-GB" sz="4000" u="sng" dirty="0"/>
              <a:t>round</a:t>
            </a:r>
            <a:r>
              <a:rPr lang="en-GB" sz="4000" dirty="0"/>
              <a:t> and look </a:t>
            </a:r>
            <a:r>
              <a:rPr lang="en-GB" sz="4000" u="sng" dirty="0"/>
              <a:t>up</a:t>
            </a:r>
            <a:r>
              <a:rPr lang="en-GB" sz="4000" dirty="0"/>
              <a:t> in her face</a:t>
            </a:r>
          </a:p>
        </p:txBody>
      </p:sp>
      <p:sp>
        <p:nvSpPr>
          <p:cNvPr id="4" name="Slide Number Placeholder 3">
            <a:extLst>
              <a:ext uri="{FF2B5EF4-FFF2-40B4-BE49-F238E27FC236}">
                <a16:creationId xmlns:a16="http://schemas.microsoft.com/office/drawing/2014/main" id="{74D93D14-E687-40B7-9FBE-BC92027485E4}"/>
              </a:ext>
            </a:extLst>
          </p:cNvPr>
          <p:cNvSpPr>
            <a:spLocks noGrp="1"/>
          </p:cNvSpPr>
          <p:nvPr>
            <p:ph type="sldNum" sz="quarter" idx="12"/>
          </p:nvPr>
        </p:nvSpPr>
        <p:spPr/>
        <p:txBody>
          <a:bodyPr/>
          <a:lstStyle/>
          <a:p>
            <a:fld id="{9960E1B9-AAC5-487E-8B5E-D8D93827E7BF}" type="slidenum">
              <a:rPr lang="en-GB" smtClean="0"/>
              <a:t>26</a:t>
            </a:fld>
            <a:endParaRPr lang="en-GB"/>
          </a:p>
        </p:txBody>
      </p:sp>
    </p:spTree>
    <p:extLst>
      <p:ext uri="{BB962C8B-B14F-4D97-AF65-F5344CB8AC3E}">
        <p14:creationId xmlns:p14="http://schemas.microsoft.com/office/powerpoint/2010/main" val="65620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97BBC-CAB4-45EB-9C1E-DAE8EF0F54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202405F7-C8C8-4BF9-9B19-E7F117844935}"/>
              </a:ext>
            </a:extLst>
          </p:cNvPr>
          <p:cNvSpPr>
            <a:spLocks noGrp="1"/>
          </p:cNvSpPr>
          <p:nvPr>
            <p:ph idx="1"/>
          </p:nvPr>
        </p:nvSpPr>
        <p:spPr/>
        <p:txBody>
          <a:bodyPr>
            <a:normAutofit fontScale="92500"/>
          </a:bodyPr>
          <a:lstStyle/>
          <a:p>
            <a:pPr marL="0" indent="0">
              <a:buNone/>
            </a:pPr>
            <a:r>
              <a:rPr lang="en-GB" sz="4000" dirty="0"/>
              <a:t>The chief difficulty Alice found at first was in managing her flamingo.  She succeeded in getting its body tucked </a:t>
            </a:r>
            <a:r>
              <a:rPr lang="en-GB" sz="4000" u="sng" dirty="0"/>
              <a:t>away</a:t>
            </a:r>
            <a:r>
              <a:rPr lang="en-GB" sz="4000" dirty="0"/>
              <a:t> </a:t>
            </a:r>
            <a:r>
              <a:rPr lang="en-GB" sz="4000" u="sng" dirty="0"/>
              <a:t>comfortably</a:t>
            </a:r>
            <a:r>
              <a:rPr lang="en-GB" sz="4000" dirty="0"/>
              <a:t> </a:t>
            </a:r>
            <a:r>
              <a:rPr lang="en-GB" sz="4000" u="sng" dirty="0"/>
              <a:t>enough</a:t>
            </a:r>
            <a:r>
              <a:rPr lang="en-GB" sz="4000" dirty="0"/>
              <a:t>, under her arm, with its legs hanging </a:t>
            </a:r>
            <a:r>
              <a:rPr lang="en-GB" sz="4000" u="sng" dirty="0"/>
              <a:t>down</a:t>
            </a:r>
            <a:r>
              <a:rPr lang="en-GB" sz="4000" dirty="0"/>
              <a:t>, but </a:t>
            </a:r>
            <a:r>
              <a:rPr lang="en-GB" sz="4000" u="sng" dirty="0"/>
              <a:t>generally</a:t>
            </a:r>
            <a:r>
              <a:rPr lang="en-GB" sz="4000" dirty="0"/>
              <a:t>, </a:t>
            </a:r>
            <a:r>
              <a:rPr lang="en-GB" sz="4000" u="sng" dirty="0"/>
              <a:t>just</a:t>
            </a:r>
            <a:r>
              <a:rPr lang="en-GB" sz="4000" dirty="0"/>
              <a:t> as she had got its neck </a:t>
            </a:r>
            <a:r>
              <a:rPr lang="en-GB" sz="4000" u="sng" dirty="0"/>
              <a:t>nicely</a:t>
            </a:r>
            <a:r>
              <a:rPr lang="en-GB" sz="4000" dirty="0"/>
              <a:t> straightened </a:t>
            </a:r>
            <a:r>
              <a:rPr lang="en-GB" sz="4000" u="sng" dirty="0"/>
              <a:t>out</a:t>
            </a:r>
            <a:r>
              <a:rPr lang="en-GB" sz="4000" dirty="0"/>
              <a:t>, and was going to give the hedgehog a blow with its head, it would twist itself </a:t>
            </a:r>
            <a:r>
              <a:rPr lang="en-GB" sz="4000" u="sng" dirty="0"/>
              <a:t>round</a:t>
            </a:r>
            <a:r>
              <a:rPr lang="en-GB" sz="4000" dirty="0"/>
              <a:t> and look </a:t>
            </a:r>
            <a:r>
              <a:rPr lang="en-GB" sz="4000" u="sng" dirty="0"/>
              <a:t>up</a:t>
            </a:r>
            <a:r>
              <a:rPr lang="en-GB" sz="4000" dirty="0"/>
              <a:t> in her face</a:t>
            </a:r>
          </a:p>
        </p:txBody>
      </p:sp>
      <p:sp>
        <p:nvSpPr>
          <p:cNvPr id="4" name="Slide Number Placeholder 3">
            <a:extLst>
              <a:ext uri="{FF2B5EF4-FFF2-40B4-BE49-F238E27FC236}">
                <a16:creationId xmlns:a16="http://schemas.microsoft.com/office/drawing/2014/main" id="{74D93D14-E687-40B7-9FBE-BC92027485E4}"/>
              </a:ext>
            </a:extLst>
          </p:cNvPr>
          <p:cNvSpPr>
            <a:spLocks noGrp="1"/>
          </p:cNvSpPr>
          <p:nvPr>
            <p:ph type="sldNum" sz="quarter" idx="12"/>
          </p:nvPr>
        </p:nvSpPr>
        <p:spPr/>
        <p:txBody>
          <a:bodyPr/>
          <a:lstStyle/>
          <a:p>
            <a:fld id="{9960E1B9-AAC5-487E-8B5E-D8D93827E7BF}" type="slidenum">
              <a:rPr lang="en-GB" smtClean="0"/>
              <a:t>27</a:t>
            </a:fld>
            <a:endParaRPr lang="en-GB"/>
          </a:p>
        </p:txBody>
      </p:sp>
      <p:grpSp>
        <p:nvGrpSpPr>
          <p:cNvPr id="10" name="Group 9">
            <a:extLst>
              <a:ext uri="{FF2B5EF4-FFF2-40B4-BE49-F238E27FC236}">
                <a16:creationId xmlns:a16="http://schemas.microsoft.com/office/drawing/2014/main" id="{81C02199-67B2-423F-8ABC-6CFE29DDA6C4}"/>
              </a:ext>
            </a:extLst>
          </p:cNvPr>
          <p:cNvGrpSpPr/>
          <p:nvPr/>
        </p:nvGrpSpPr>
        <p:grpSpPr>
          <a:xfrm>
            <a:off x="1569027" y="700665"/>
            <a:ext cx="8530936" cy="4858471"/>
            <a:chOff x="1569027" y="700665"/>
            <a:chExt cx="8530936" cy="4858471"/>
          </a:xfrm>
        </p:grpSpPr>
        <p:cxnSp>
          <p:nvCxnSpPr>
            <p:cNvPr id="7" name="Straight Arrow Connector 6">
              <a:extLst>
                <a:ext uri="{FF2B5EF4-FFF2-40B4-BE49-F238E27FC236}">
                  <a16:creationId xmlns:a16="http://schemas.microsoft.com/office/drawing/2014/main" id="{8F5FC096-35BC-41D9-AD57-D1DDDD702872}"/>
                </a:ext>
              </a:extLst>
            </p:cNvPr>
            <p:cNvCxnSpPr/>
            <p:nvPr/>
          </p:nvCxnSpPr>
          <p:spPr>
            <a:xfrm>
              <a:off x="8416636" y="2389909"/>
              <a:ext cx="509155" cy="1132609"/>
            </a:xfrm>
            <a:prstGeom prst="straightConnector1">
              <a:avLst/>
            </a:prstGeom>
            <a:ln w="76200">
              <a:solidFill>
                <a:srgbClr val="804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5B29FC10-52C9-4D56-A8A3-760203AFA297}"/>
                </a:ext>
              </a:extLst>
            </p:cNvPr>
            <p:cNvCxnSpPr>
              <a:cxnSpLocks/>
            </p:cNvCxnSpPr>
            <p:nvPr/>
          </p:nvCxnSpPr>
          <p:spPr>
            <a:xfrm flipH="1">
              <a:off x="4281055" y="2473036"/>
              <a:ext cx="810490" cy="2234046"/>
            </a:xfrm>
            <a:prstGeom prst="straightConnector1">
              <a:avLst/>
            </a:prstGeom>
            <a:ln w="76200">
              <a:solidFill>
                <a:srgbClr val="804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E92A5C5-7810-420C-AAD0-90B1AAEB39D1}"/>
                </a:ext>
              </a:extLst>
            </p:cNvPr>
            <p:cNvCxnSpPr>
              <a:stCxn id="5" idx="3"/>
            </p:cNvCxnSpPr>
            <p:nvPr/>
          </p:nvCxnSpPr>
          <p:spPr>
            <a:xfrm flipH="1">
              <a:off x="2795155" y="2314859"/>
              <a:ext cx="23199" cy="3192323"/>
            </a:xfrm>
            <a:prstGeom prst="straightConnector1">
              <a:avLst/>
            </a:prstGeom>
            <a:ln w="76200">
              <a:solidFill>
                <a:srgbClr val="804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1AD5C67-01A4-4E0A-A0FC-D305DFC6132B}"/>
                </a:ext>
              </a:extLst>
            </p:cNvPr>
            <p:cNvCxnSpPr>
              <a:cxnSpLocks/>
            </p:cNvCxnSpPr>
            <p:nvPr/>
          </p:nvCxnSpPr>
          <p:spPr>
            <a:xfrm flipH="1">
              <a:off x="5569528" y="2473036"/>
              <a:ext cx="1582883" cy="3086100"/>
            </a:xfrm>
            <a:prstGeom prst="straightConnector1">
              <a:avLst/>
            </a:prstGeom>
            <a:ln w="76200">
              <a:solidFill>
                <a:srgbClr val="804000"/>
              </a:solidFill>
              <a:tailEnd type="triangle" w="lg" len="lg"/>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6A84FF06-F880-4C6C-A54E-43606E3D9F34}"/>
                </a:ext>
              </a:extLst>
            </p:cNvPr>
            <p:cNvSpPr/>
            <p:nvPr/>
          </p:nvSpPr>
          <p:spPr>
            <a:xfrm>
              <a:off x="1569027" y="700665"/>
              <a:ext cx="8530936" cy="189114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Some of these words are not always adverbs.  We will discuss them more in  another lesson.</a:t>
              </a:r>
            </a:p>
          </p:txBody>
        </p:sp>
      </p:grpSp>
    </p:spTree>
    <p:extLst>
      <p:ext uri="{BB962C8B-B14F-4D97-AF65-F5344CB8AC3E}">
        <p14:creationId xmlns:p14="http://schemas.microsoft.com/office/powerpoint/2010/main" val="3337936535"/>
      </p:ext>
    </p:extLst>
  </p:cSld>
  <p:clrMapOvr>
    <a:masterClrMapping/>
  </p:clrMapOvr>
  <p:transition spd="slow">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D1D70-340E-4435-AB01-32DFDF3B3D95}"/>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6D487E07-4847-4467-BFDD-A32555FAF2A7}"/>
              </a:ext>
            </a:extLst>
          </p:cNvPr>
          <p:cNvSpPr>
            <a:spLocks noGrp="1"/>
          </p:cNvSpPr>
          <p:nvPr>
            <p:ph idx="1"/>
          </p:nvPr>
        </p:nvSpPr>
        <p:spPr/>
        <p:txBody>
          <a:bodyPr/>
          <a:lstStyle/>
          <a:p>
            <a:r>
              <a:rPr lang="en-GB" dirty="0"/>
              <a:t>​</a:t>
            </a:r>
            <a:r>
              <a:rPr lang="en-GB" dirty="0">
                <a:solidFill>
                  <a:srgbClr val="FF8000"/>
                </a:solidFill>
              </a:rPr>
              <a:t>Pronouns</a:t>
            </a:r>
            <a:r>
              <a:rPr lang="en-GB" dirty="0"/>
              <a:t> can be used in place of </a:t>
            </a:r>
            <a:r>
              <a:rPr lang="en-GB" dirty="0">
                <a:solidFill>
                  <a:srgbClr val="FF0000"/>
                </a:solidFill>
              </a:rPr>
              <a:t>nouns</a:t>
            </a:r>
          </a:p>
          <a:p>
            <a:r>
              <a:rPr lang="en-GB" dirty="0"/>
              <a:t>The meaning of </a:t>
            </a:r>
            <a:r>
              <a:rPr lang="en-GB" dirty="0">
                <a:solidFill>
                  <a:srgbClr val="FF8000"/>
                </a:solidFill>
              </a:rPr>
              <a:t>pronouns</a:t>
            </a:r>
            <a:r>
              <a:rPr lang="en-GB" dirty="0"/>
              <a:t> can change, depending on what they represent</a:t>
            </a:r>
          </a:p>
          <a:p>
            <a:r>
              <a:rPr lang="en-GB" dirty="0"/>
              <a:t>​</a:t>
            </a:r>
            <a:r>
              <a:rPr lang="en-GB" dirty="0">
                <a:solidFill>
                  <a:srgbClr val="0000FF"/>
                </a:solidFill>
              </a:rPr>
              <a:t>Adjectives</a:t>
            </a:r>
            <a:r>
              <a:rPr lang="en-GB" dirty="0"/>
              <a:t> modify </a:t>
            </a:r>
            <a:r>
              <a:rPr lang="en-GB" dirty="0">
                <a:solidFill>
                  <a:srgbClr val="FF0000"/>
                </a:solidFill>
              </a:rPr>
              <a:t>nouns</a:t>
            </a:r>
            <a:r>
              <a:rPr lang="en-GB" dirty="0"/>
              <a:t> and </a:t>
            </a:r>
            <a:r>
              <a:rPr lang="en-GB" dirty="0">
                <a:solidFill>
                  <a:srgbClr val="FF8000"/>
                </a:solidFill>
              </a:rPr>
              <a:t>pronouns</a:t>
            </a:r>
          </a:p>
          <a:p>
            <a:r>
              <a:rPr lang="en-GB" dirty="0"/>
              <a:t>​</a:t>
            </a:r>
            <a:r>
              <a:rPr lang="en-GB" dirty="0">
                <a:solidFill>
                  <a:srgbClr val="0000FF"/>
                </a:solidFill>
              </a:rPr>
              <a:t>Adjectives</a:t>
            </a:r>
            <a:r>
              <a:rPr lang="en-GB" dirty="0"/>
              <a:t> can sometimes be used like </a:t>
            </a:r>
            <a:r>
              <a:rPr lang="en-GB" dirty="0">
                <a:solidFill>
                  <a:srgbClr val="FF0000"/>
                </a:solidFill>
              </a:rPr>
              <a:t>nouns</a:t>
            </a:r>
          </a:p>
          <a:p>
            <a:r>
              <a:rPr lang="en-GB" dirty="0"/>
              <a:t>​</a:t>
            </a:r>
            <a:r>
              <a:rPr lang="en-GB" dirty="0">
                <a:solidFill>
                  <a:srgbClr val="00B0F0"/>
                </a:solidFill>
              </a:rPr>
              <a:t>Adverbs</a:t>
            </a:r>
            <a:r>
              <a:rPr lang="en-GB" dirty="0"/>
              <a:t> modify </a:t>
            </a:r>
            <a:r>
              <a:rPr lang="en-GB" dirty="0">
                <a:solidFill>
                  <a:srgbClr val="0000FF"/>
                </a:solidFill>
              </a:rPr>
              <a:t>adjectives</a:t>
            </a:r>
            <a:r>
              <a:rPr lang="en-GB" dirty="0"/>
              <a:t>, </a:t>
            </a:r>
            <a:r>
              <a:rPr lang="en-GB" dirty="0">
                <a:solidFill>
                  <a:srgbClr val="00B050"/>
                </a:solidFill>
              </a:rPr>
              <a:t>verbs</a:t>
            </a:r>
            <a:r>
              <a:rPr lang="en-GB" dirty="0"/>
              <a:t>, and other </a:t>
            </a:r>
            <a:r>
              <a:rPr lang="en-GB" dirty="0">
                <a:solidFill>
                  <a:srgbClr val="00B0F0"/>
                </a:solidFill>
              </a:rPr>
              <a:t>adverbs</a:t>
            </a:r>
          </a:p>
          <a:p>
            <a:r>
              <a:rPr lang="en-GB" dirty="0"/>
              <a:t>There is a lot of variety in how </a:t>
            </a:r>
            <a:r>
              <a:rPr lang="en-GB" dirty="0">
                <a:solidFill>
                  <a:srgbClr val="00B0F0"/>
                </a:solidFill>
              </a:rPr>
              <a:t>adverbs</a:t>
            </a:r>
            <a:r>
              <a:rPr lang="en-GB" dirty="0"/>
              <a:t> are formed and used</a:t>
            </a:r>
          </a:p>
          <a:p>
            <a:endParaRPr lang="en-GB" dirty="0"/>
          </a:p>
        </p:txBody>
      </p:sp>
      <p:sp>
        <p:nvSpPr>
          <p:cNvPr id="4" name="Slide Number Placeholder 3">
            <a:extLst>
              <a:ext uri="{FF2B5EF4-FFF2-40B4-BE49-F238E27FC236}">
                <a16:creationId xmlns:a16="http://schemas.microsoft.com/office/drawing/2014/main" id="{D0EC79F9-3242-4FC7-A72C-52320613F2AC}"/>
              </a:ext>
            </a:extLst>
          </p:cNvPr>
          <p:cNvSpPr>
            <a:spLocks noGrp="1"/>
          </p:cNvSpPr>
          <p:nvPr>
            <p:ph type="sldNum" sz="quarter" idx="12"/>
          </p:nvPr>
        </p:nvSpPr>
        <p:spPr/>
        <p:txBody>
          <a:bodyPr/>
          <a:lstStyle/>
          <a:p>
            <a:fld id="{9960E1B9-AAC5-487E-8B5E-D8D93827E7BF}" type="slidenum">
              <a:rPr lang="en-GB" smtClean="0"/>
              <a:t>28</a:t>
            </a:fld>
            <a:endParaRPr lang="en-GB"/>
          </a:p>
        </p:txBody>
      </p:sp>
    </p:spTree>
    <p:extLst>
      <p:ext uri="{BB962C8B-B14F-4D97-AF65-F5344CB8AC3E}">
        <p14:creationId xmlns:p14="http://schemas.microsoft.com/office/powerpoint/2010/main" val="373105538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07621-A1D9-451C-B094-ED0CF29E17DD}"/>
              </a:ext>
            </a:extLst>
          </p:cNvPr>
          <p:cNvSpPr>
            <a:spLocks noGrp="1"/>
          </p:cNvSpPr>
          <p:nvPr>
            <p:ph type="title"/>
          </p:nvPr>
        </p:nvSpPr>
        <p:spPr/>
        <p:txBody>
          <a:bodyPr/>
          <a:lstStyle/>
          <a:p>
            <a:r>
              <a:rPr lang="en-GB" dirty="0"/>
              <a:t>Parts of Speech</a:t>
            </a:r>
          </a:p>
        </p:txBody>
      </p:sp>
      <p:sp>
        <p:nvSpPr>
          <p:cNvPr id="3" name="Content Placeholder 2">
            <a:extLst>
              <a:ext uri="{FF2B5EF4-FFF2-40B4-BE49-F238E27FC236}">
                <a16:creationId xmlns:a16="http://schemas.microsoft.com/office/drawing/2014/main" id="{8673EF70-9491-4458-8390-2547820E1328}"/>
              </a:ext>
            </a:extLst>
          </p:cNvPr>
          <p:cNvSpPr>
            <a:spLocks noGrp="1"/>
          </p:cNvSpPr>
          <p:nvPr>
            <p:ph idx="1"/>
          </p:nvPr>
        </p:nvSpPr>
        <p:spPr/>
        <p:txBody>
          <a:bodyPr/>
          <a:lstStyle/>
          <a:p>
            <a:r>
              <a:rPr lang="en-GB" dirty="0"/>
              <a:t>Previously, we learned that you can identify </a:t>
            </a:r>
            <a:r>
              <a:rPr lang="en-GB" dirty="0">
                <a:solidFill>
                  <a:srgbClr val="FF0000"/>
                </a:solidFill>
              </a:rPr>
              <a:t>nouns</a:t>
            </a:r>
            <a:r>
              <a:rPr lang="en-GB" dirty="0"/>
              <a:t> and </a:t>
            </a:r>
            <a:r>
              <a:rPr lang="en-GB" dirty="0">
                <a:solidFill>
                  <a:srgbClr val="00B050"/>
                </a:solidFill>
              </a:rPr>
              <a:t>verbs</a:t>
            </a:r>
            <a:r>
              <a:rPr lang="en-GB" dirty="0"/>
              <a:t> according to where they appear in a sentence</a:t>
            </a:r>
          </a:p>
          <a:p>
            <a:pPr marL="514350" indent="-514350">
              <a:buFont typeface="+mj-lt"/>
              <a:buAutoNum type="arabicPeriod"/>
            </a:pPr>
            <a:r>
              <a:rPr lang="en-GB" dirty="0"/>
              <a:t>​</a:t>
            </a:r>
            <a:r>
              <a:rPr lang="en-GB" dirty="0">
                <a:solidFill>
                  <a:srgbClr val="FF0000"/>
                </a:solidFill>
              </a:rPr>
              <a:t>People</a:t>
            </a:r>
            <a:r>
              <a:rPr lang="en-GB" dirty="0"/>
              <a:t> </a:t>
            </a:r>
            <a:r>
              <a:rPr lang="en-GB" dirty="0">
                <a:solidFill>
                  <a:srgbClr val="00B050"/>
                </a:solidFill>
              </a:rPr>
              <a:t>like</a:t>
            </a:r>
            <a:r>
              <a:rPr lang="en-GB" dirty="0"/>
              <a:t> </a:t>
            </a:r>
            <a:r>
              <a:rPr lang="en-GB" dirty="0">
                <a:solidFill>
                  <a:srgbClr val="FF0000"/>
                </a:solidFill>
              </a:rPr>
              <a:t>bikes</a:t>
            </a:r>
            <a:br>
              <a:rPr lang="en-GB" dirty="0"/>
            </a:br>
            <a:r>
              <a:rPr lang="en-GB" dirty="0">
                <a:solidFill>
                  <a:srgbClr val="FF0000"/>
                </a:solidFill>
              </a:rPr>
              <a:t>People</a:t>
            </a:r>
            <a:r>
              <a:rPr lang="en-GB" dirty="0"/>
              <a:t> </a:t>
            </a:r>
            <a:r>
              <a:rPr lang="en-GB" dirty="0">
                <a:solidFill>
                  <a:srgbClr val="00B050"/>
                </a:solidFill>
              </a:rPr>
              <a:t>like</a:t>
            </a:r>
            <a:r>
              <a:rPr lang="en-GB" dirty="0"/>
              <a:t> </a:t>
            </a:r>
            <a:r>
              <a:rPr lang="en-GB" dirty="0">
                <a:solidFill>
                  <a:srgbClr val="FF0000"/>
                </a:solidFill>
              </a:rPr>
              <a:t>dreams</a:t>
            </a:r>
          </a:p>
          <a:p>
            <a:r>
              <a:rPr lang="en-GB" dirty="0"/>
              <a:t>However, other parts of speech can also occur in the same places as nouns</a:t>
            </a:r>
          </a:p>
          <a:p>
            <a:pPr marL="514350" indent="-514350">
              <a:buFont typeface="+mj-lt"/>
              <a:buAutoNum type="arabicPeriod" startAt="2"/>
            </a:pPr>
            <a:r>
              <a:rPr lang="en-GB" dirty="0"/>
              <a:t>​</a:t>
            </a:r>
            <a:r>
              <a:rPr lang="en-GB" u="sng" dirty="0">
                <a:solidFill>
                  <a:srgbClr val="FF8000"/>
                </a:solidFill>
              </a:rPr>
              <a:t>They</a:t>
            </a:r>
            <a:r>
              <a:rPr lang="en-GB" dirty="0"/>
              <a:t> </a:t>
            </a:r>
            <a:r>
              <a:rPr lang="en-GB" dirty="0">
                <a:solidFill>
                  <a:srgbClr val="00B050"/>
                </a:solidFill>
              </a:rPr>
              <a:t>like</a:t>
            </a:r>
            <a:r>
              <a:rPr lang="en-GB" dirty="0"/>
              <a:t> </a:t>
            </a:r>
            <a:r>
              <a:rPr lang="en-GB" u="sng" dirty="0">
                <a:solidFill>
                  <a:srgbClr val="FF8000"/>
                </a:solidFill>
              </a:rPr>
              <a:t>them</a:t>
            </a:r>
          </a:p>
        </p:txBody>
      </p:sp>
      <p:sp>
        <p:nvSpPr>
          <p:cNvPr id="4" name="Slide Number Placeholder 3">
            <a:extLst>
              <a:ext uri="{FF2B5EF4-FFF2-40B4-BE49-F238E27FC236}">
                <a16:creationId xmlns:a16="http://schemas.microsoft.com/office/drawing/2014/main" id="{5D9E7BDC-DEDD-40E2-9D72-E5FAB64DCF27}"/>
              </a:ext>
            </a:extLst>
          </p:cNvPr>
          <p:cNvSpPr>
            <a:spLocks noGrp="1"/>
          </p:cNvSpPr>
          <p:nvPr>
            <p:ph type="sldNum" sz="quarter" idx="12"/>
          </p:nvPr>
        </p:nvSpPr>
        <p:spPr/>
        <p:txBody>
          <a:bodyPr/>
          <a:lstStyle/>
          <a:p>
            <a:fld id="{9960E1B9-AAC5-487E-8B5E-D8D93827E7BF}" type="slidenum">
              <a:rPr lang="en-GB" smtClean="0"/>
              <a:t>3</a:t>
            </a:fld>
            <a:endParaRPr lang="en-GB"/>
          </a:p>
        </p:txBody>
      </p:sp>
    </p:spTree>
    <p:custDataLst>
      <p:tags r:id="rId1"/>
    </p:custDataLst>
    <p:extLst>
      <p:ext uri="{BB962C8B-B14F-4D97-AF65-F5344CB8AC3E}">
        <p14:creationId xmlns:p14="http://schemas.microsoft.com/office/powerpoint/2010/main" val="364643917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2000"/>
                                        <p:tgtEl>
                                          <p:spTgt spid="3">
                                            <p:txEl>
                                              <p:pRg st="2" end="2"/>
                                            </p:txEl>
                                          </p:spTgt>
                                        </p:tgtEl>
                                      </p:cBhvr>
                                    </p:animEffect>
                                    <p:anim calcmode="lin" valueType="num">
                                      <p:cBhvr>
                                        <p:cTn id="3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1"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wipe(down)">
                                      <p:cBhvr>
                                        <p:cTn id="36" dur="580">
                                          <p:stCondLst>
                                            <p:cond delay="0"/>
                                          </p:stCondLst>
                                        </p:cTn>
                                        <p:tgtEl>
                                          <p:spTgt spid="3">
                                            <p:txEl>
                                              <p:pRg st="3" end="3"/>
                                            </p:txEl>
                                          </p:spTgt>
                                        </p:tgtEl>
                                      </p:cBhvr>
                                    </p:animEffect>
                                    <p:anim calcmode="lin" valueType="num">
                                      <p:cBhvr>
                                        <p:cTn id="3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2" dur="26">
                                          <p:stCondLst>
                                            <p:cond delay="650"/>
                                          </p:stCondLst>
                                        </p:cTn>
                                        <p:tgtEl>
                                          <p:spTgt spid="3">
                                            <p:txEl>
                                              <p:pRg st="3" end="3"/>
                                            </p:txEl>
                                          </p:spTgt>
                                        </p:tgtEl>
                                      </p:cBhvr>
                                      <p:to x="100000" y="60000"/>
                                    </p:animScale>
                                    <p:animScale>
                                      <p:cBhvr>
                                        <p:cTn id="43" dur="166" decel="50000">
                                          <p:stCondLst>
                                            <p:cond delay="676"/>
                                          </p:stCondLst>
                                        </p:cTn>
                                        <p:tgtEl>
                                          <p:spTgt spid="3">
                                            <p:txEl>
                                              <p:pRg st="3" end="3"/>
                                            </p:txEl>
                                          </p:spTgt>
                                        </p:tgtEl>
                                      </p:cBhvr>
                                      <p:to x="100000" y="100000"/>
                                    </p:animScale>
                                    <p:animScale>
                                      <p:cBhvr>
                                        <p:cTn id="44" dur="26">
                                          <p:stCondLst>
                                            <p:cond delay="1312"/>
                                          </p:stCondLst>
                                        </p:cTn>
                                        <p:tgtEl>
                                          <p:spTgt spid="3">
                                            <p:txEl>
                                              <p:pRg st="3" end="3"/>
                                            </p:txEl>
                                          </p:spTgt>
                                        </p:tgtEl>
                                      </p:cBhvr>
                                      <p:to x="100000" y="80000"/>
                                    </p:animScale>
                                    <p:animScale>
                                      <p:cBhvr>
                                        <p:cTn id="45" dur="166" decel="50000">
                                          <p:stCondLst>
                                            <p:cond delay="1338"/>
                                          </p:stCondLst>
                                        </p:cTn>
                                        <p:tgtEl>
                                          <p:spTgt spid="3">
                                            <p:txEl>
                                              <p:pRg st="3" end="3"/>
                                            </p:txEl>
                                          </p:spTgt>
                                        </p:tgtEl>
                                      </p:cBhvr>
                                      <p:to x="100000" y="100000"/>
                                    </p:animScale>
                                    <p:animScale>
                                      <p:cBhvr>
                                        <p:cTn id="46" dur="26">
                                          <p:stCondLst>
                                            <p:cond delay="1642"/>
                                          </p:stCondLst>
                                        </p:cTn>
                                        <p:tgtEl>
                                          <p:spTgt spid="3">
                                            <p:txEl>
                                              <p:pRg st="3" end="3"/>
                                            </p:txEl>
                                          </p:spTgt>
                                        </p:tgtEl>
                                      </p:cBhvr>
                                      <p:to x="100000" y="90000"/>
                                    </p:animScale>
                                    <p:animScale>
                                      <p:cBhvr>
                                        <p:cTn id="47" dur="166" decel="50000">
                                          <p:stCondLst>
                                            <p:cond delay="1668"/>
                                          </p:stCondLst>
                                        </p:cTn>
                                        <p:tgtEl>
                                          <p:spTgt spid="3">
                                            <p:txEl>
                                              <p:pRg st="3" end="3"/>
                                            </p:txEl>
                                          </p:spTgt>
                                        </p:tgtEl>
                                      </p:cBhvr>
                                      <p:to x="100000" y="100000"/>
                                    </p:animScale>
                                    <p:animScale>
                                      <p:cBhvr>
                                        <p:cTn id="48" dur="26">
                                          <p:stCondLst>
                                            <p:cond delay="1808"/>
                                          </p:stCondLst>
                                        </p:cTn>
                                        <p:tgtEl>
                                          <p:spTgt spid="3">
                                            <p:txEl>
                                              <p:pRg st="3" end="3"/>
                                            </p:txEl>
                                          </p:spTgt>
                                        </p:tgtEl>
                                      </p:cBhvr>
                                      <p:to x="100000" y="95000"/>
                                    </p:animScale>
                                    <p:animScale>
                                      <p:cBhvr>
                                        <p:cTn id="4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8A7E1-6F43-415F-AF14-DF1AC84FAB29}"/>
              </a:ext>
            </a:extLst>
          </p:cNvPr>
          <p:cNvSpPr>
            <a:spLocks noGrp="1"/>
          </p:cNvSpPr>
          <p:nvPr>
            <p:ph type="title"/>
          </p:nvPr>
        </p:nvSpPr>
        <p:spPr/>
        <p:txBody>
          <a:bodyPr/>
          <a:lstStyle/>
          <a:p>
            <a:r>
              <a:rPr lang="en-GB" dirty="0"/>
              <a:t>Pronouns</a:t>
            </a:r>
          </a:p>
        </p:txBody>
      </p:sp>
      <p:sp>
        <p:nvSpPr>
          <p:cNvPr id="3" name="Content Placeholder 2">
            <a:extLst>
              <a:ext uri="{FF2B5EF4-FFF2-40B4-BE49-F238E27FC236}">
                <a16:creationId xmlns:a16="http://schemas.microsoft.com/office/drawing/2014/main" id="{4411CD2C-5532-4482-967C-9F282D699A74}"/>
              </a:ext>
            </a:extLst>
          </p:cNvPr>
          <p:cNvSpPr>
            <a:spLocks noGrp="1"/>
          </p:cNvSpPr>
          <p:nvPr>
            <p:ph idx="1"/>
          </p:nvPr>
        </p:nvSpPr>
        <p:spPr/>
        <p:txBody>
          <a:bodyPr>
            <a:normAutofit/>
          </a:bodyPr>
          <a:lstStyle/>
          <a:p>
            <a:r>
              <a:rPr lang="en-GB" dirty="0"/>
              <a:t>These words that can be used instead of nouns are </a:t>
            </a:r>
            <a:r>
              <a:rPr lang="en-GB" u="sng" dirty="0"/>
              <a:t>pronouns</a:t>
            </a:r>
            <a:endParaRPr lang="en-GB" dirty="0"/>
          </a:p>
          <a:p>
            <a:r>
              <a:rPr lang="en-GB" dirty="0"/>
              <a:t>In English, pronouns include words such as </a:t>
            </a:r>
            <a:r>
              <a:rPr lang="en-GB" i="1" dirty="0">
                <a:solidFill>
                  <a:srgbClr val="FF8000"/>
                </a:solidFill>
              </a:rPr>
              <a:t>I</a:t>
            </a:r>
            <a:r>
              <a:rPr lang="en-GB" dirty="0"/>
              <a:t>, </a:t>
            </a:r>
            <a:r>
              <a:rPr lang="en-GB" i="1" dirty="0">
                <a:solidFill>
                  <a:srgbClr val="FF8000"/>
                </a:solidFill>
              </a:rPr>
              <a:t>me</a:t>
            </a:r>
            <a:r>
              <a:rPr lang="en-GB" dirty="0"/>
              <a:t>, </a:t>
            </a:r>
            <a:r>
              <a:rPr lang="en-GB" i="1" dirty="0">
                <a:solidFill>
                  <a:srgbClr val="FF8000"/>
                </a:solidFill>
              </a:rPr>
              <a:t>we</a:t>
            </a:r>
            <a:r>
              <a:rPr lang="en-GB" dirty="0"/>
              <a:t>, </a:t>
            </a:r>
            <a:r>
              <a:rPr lang="en-GB" i="1" dirty="0">
                <a:solidFill>
                  <a:srgbClr val="FF8000"/>
                </a:solidFill>
              </a:rPr>
              <a:t>us</a:t>
            </a:r>
            <a:r>
              <a:rPr lang="en-GB" dirty="0"/>
              <a:t>, </a:t>
            </a:r>
            <a:r>
              <a:rPr lang="en-GB" i="1" dirty="0">
                <a:solidFill>
                  <a:srgbClr val="FF8000"/>
                </a:solidFill>
              </a:rPr>
              <a:t>you</a:t>
            </a:r>
            <a:r>
              <a:rPr lang="en-GB" dirty="0"/>
              <a:t>, </a:t>
            </a:r>
            <a:r>
              <a:rPr lang="en-GB" i="1" dirty="0">
                <a:solidFill>
                  <a:srgbClr val="FF8000"/>
                </a:solidFill>
              </a:rPr>
              <a:t>he</a:t>
            </a:r>
            <a:r>
              <a:rPr lang="en-GB" dirty="0"/>
              <a:t>, </a:t>
            </a:r>
            <a:r>
              <a:rPr lang="en-GB" i="1" dirty="0">
                <a:solidFill>
                  <a:srgbClr val="FF8000"/>
                </a:solidFill>
              </a:rPr>
              <a:t>him</a:t>
            </a:r>
            <a:r>
              <a:rPr lang="en-GB" dirty="0"/>
              <a:t>, </a:t>
            </a:r>
            <a:r>
              <a:rPr lang="en-GB" i="1" dirty="0">
                <a:solidFill>
                  <a:srgbClr val="FF8000"/>
                </a:solidFill>
              </a:rPr>
              <a:t>she</a:t>
            </a:r>
            <a:r>
              <a:rPr lang="en-GB" dirty="0"/>
              <a:t>, </a:t>
            </a:r>
            <a:r>
              <a:rPr lang="en-GB" i="1" dirty="0">
                <a:solidFill>
                  <a:srgbClr val="FF8000"/>
                </a:solidFill>
              </a:rPr>
              <a:t>her</a:t>
            </a:r>
            <a:r>
              <a:rPr lang="en-GB" dirty="0"/>
              <a:t>, </a:t>
            </a:r>
            <a:r>
              <a:rPr lang="en-GB" i="1" dirty="0">
                <a:solidFill>
                  <a:srgbClr val="FF8000"/>
                </a:solidFill>
              </a:rPr>
              <a:t>it</a:t>
            </a:r>
            <a:r>
              <a:rPr lang="en-GB" dirty="0"/>
              <a:t>, </a:t>
            </a:r>
            <a:r>
              <a:rPr lang="en-GB" i="1" dirty="0">
                <a:solidFill>
                  <a:srgbClr val="FF8000"/>
                </a:solidFill>
              </a:rPr>
              <a:t>they</a:t>
            </a:r>
            <a:r>
              <a:rPr lang="en-GB" dirty="0"/>
              <a:t>, </a:t>
            </a:r>
            <a:r>
              <a:rPr lang="en-GB" i="1" dirty="0">
                <a:solidFill>
                  <a:srgbClr val="FF8000"/>
                </a:solidFill>
              </a:rPr>
              <a:t>them</a:t>
            </a:r>
            <a:r>
              <a:rPr lang="en-GB" dirty="0"/>
              <a:t>, </a:t>
            </a:r>
            <a:r>
              <a:rPr lang="en-GB" i="1" dirty="0">
                <a:solidFill>
                  <a:srgbClr val="FF8000"/>
                </a:solidFill>
              </a:rPr>
              <a:t>who</a:t>
            </a:r>
            <a:r>
              <a:rPr lang="en-GB" dirty="0"/>
              <a:t>, and </a:t>
            </a:r>
            <a:r>
              <a:rPr lang="en-GB" i="1" dirty="0">
                <a:solidFill>
                  <a:srgbClr val="FF8000"/>
                </a:solidFill>
              </a:rPr>
              <a:t>whom</a:t>
            </a:r>
            <a:endParaRPr lang="en-GB" dirty="0"/>
          </a:p>
        </p:txBody>
      </p:sp>
      <p:sp>
        <p:nvSpPr>
          <p:cNvPr id="4" name="Slide Number Placeholder 3">
            <a:extLst>
              <a:ext uri="{FF2B5EF4-FFF2-40B4-BE49-F238E27FC236}">
                <a16:creationId xmlns:a16="http://schemas.microsoft.com/office/drawing/2014/main" id="{9EFBE338-4523-4301-9B2D-35CD3883BC4F}"/>
              </a:ext>
            </a:extLst>
          </p:cNvPr>
          <p:cNvSpPr>
            <a:spLocks noGrp="1"/>
          </p:cNvSpPr>
          <p:nvPr>
            <p:ph type="sldNum" sz="quarter" idx="12"/>
          </p:nvPr>
        </p:nvSpPr>
        <p:spPr/>
        <p:txBody>
          <a:bodyPr/>
          <a:lstStyle/>
          <a:p>
            <a:fld id="{9960E1B9-AAC5-487E-8B5E-D8D93827E7BF}" type="slidenum">
              <a:rPr lang="en-GB" smtClean="0"/>
              <a:t>4</a:t>
            </a:fld>
            <a:endParaRPr lang="en-GB"/>
          </a:p>
        </p:txBody>
      </p:sp>
    </p:spTree>
    <p:custDataLst>
      <p:tags r:id="rId1"/>
    </p:custDataLst>
    <p:extLst>
      <p:ext uri="{BB962C8B-B14F-4D97-AF65-F5344CB8AC3E}">
        <p14:creationId xmlns:p14="http://schemas.microsoft.com/office/powerpoint/2010/main" val="247711107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grpId="1" nodeType="clickEffect">
                                  <p:stCondLst>
                                    <p:cond delay="0"/>
                                  </p:stCondLst>
                                  <p:childTnLst>
                                    <p:animEffect transition="out" filter="fade">
                                      <p:cBhvr>
                                        <p:cTn id="17" dur="3000" tmFilter="0, 0; .2, .5; .8, .5; 1, 0"/>
                                        <p:tgtEl>
                                          <p:spTgt spid="3">
                                            <p:txEl>
                                              <p:pRg st="1" end="1"/>
                                            </p:txEl>
                                          </p:spTgt>
                                        </p:tgtEl>
                                      </p:cBhvr>
                                    </p:animEffect>
                                    <p:animScale>
                                      <p:cBhvr>
                                        <p:cTn id="18" dur="150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8A7E1-6F43-415F-AF14-DF1AC84FAB29}"/>
              </a:ext>
            </a:extLst>
          </p:cNvPr>
          <p:cNvSpPr>
            <a:spLocks noGrp="1"/>
          </p:cNvSpPr>
          <p:nvPr>
            <p:ph type="title"/>
          </p:nvPr>
        </p:nvSpPr>
        <p:spPr/>
        <p:txBody>
          <a:bodyPr/>
          <a:lstStyle/>
          <a:p>
            <a:r>
              <a:rPr lang="en-GB" dirty="0"/>
              <a:t>Pronouns</a:t>
            </a:r>
          </a:p>
        </p:txBody>
      </p:sp>
      <p:sp>
        <p:nvSpPr>
          <p:cNvPr id="3" name="Content Placeholder 2">
            <a:extLst>
              <a:ext uri="{FF2B5EF4-FFF2-40B4-BE49-F238E27FC236}">
                <a16:creationId xmlns:a16="http://schemas.microsoft.com/office/drawing/2014/main" id="{4411CD2C-5532-4482-967C-9F282D699A74}"/>
              </a:ext>
            </a:extLst>
          </p:cNvPr>
          <p:cNvSpPr>
            <a:spLocks noGrp="1"/>
          </p:cNvSpPr>
          <p:nvPr>
            <p:ph idx="1"/>
          </p:nvPr>
        </p:nvSpPr>
        <p:spPr/>
        <p:txBody>
          <a:bodyPr>
            <a:normAutofit/>
          </a:bodyPr>
          <a:lstStyle/>
          <a:p>
            <a:r>
              <a:rPr lang="en-GB" dirty="0"/>
              <a:t>An important difference between nouns and pronouns is that nouns have a constant meaning</a:t>
            </a:r>
          </a:p>
          <a:p>
            <a:r>
              <a:rPr lang="en-GB" dirty="0"/>
              <a:t>A noun like </a:t>
            </a:r>
            <a:r>
              <a:rPr lang="en-GB" i="1" dirty="0">
                <a:solidFill>
                  <a:srgbClr val="FF0000"/>
                </a:solidFill>
              </a:rPr>
              <a:t>tree</a:t>
            </a:r>
            <a:r>
              <a:rPr lang="en-GB" dirty="0"/>
              <a:t> can only refer to a tree</a:t>
            </a:r>
          </a:p>
          <a:p>
            <a:r>
              <a:rPr lang="en-GB" dirty="0"/>
              <a:t>A pronoun like </a:t>
            </a:r>
            <a:r>
              <a:rPr lang="en-GB" i="1" dirty="0">
                <a:solidFill>
                  <a:srgbClr val="FF8000"/>
                </a:solidFill>
              </a:rPr>
              <a:t>it</a:t>
            </a:r>
            <a:r>
              <a:rPr lang="en-GB" dirty="0"/>
              <a:t> can refer to any thing, depending on what you’re talking about</a:t>
            </a:r>
          </a:p>
          <a:p>
            <a:r>
              <a:rPr lang="en-GB" dirty="0"/>
              <a:t>A pronoun like </a:t>
            </a:r>
            <a:r>
              <a:rPr lang="en-GB" i="1" dirty="0">
                <a:solidFill>
                  <a:srgbClr val="FF8000"/>
                </a:solidFill>
              </a:rPr>
              <a:t>I</a:t>
            </a:r>
            <a:r>
              <a:rPr lang="en-GB" dirty="0"/>
              <a:t> always refers to the person speaking, so when a different person speaks </a:t>
            </a:r>
            <a:r>
              <a:rPr lang="en-GB" i="1" dirty="0">
                <a:solidFill>
                  <a:srgbClr val="FF8000"/>
                </a:solidFill>
              </a:rPr>
              <a:t>I</a:t>
            </a:r>
            <a:r>
              <a:rPr lang="en-GB" dirty="0"/>
              <a:t> refers to someone different</a:t>
            </a:r>
          </a:p>
        </p:txBody>
      </p:sp>
      <p:sp>
        <p:nvSpPr>
          <p:cNvPr id="4" name="Slide Number Placeholder 3">
            <a:extLst>
              <a:ext uri="{FF2B5EF4-FFF2-40B4-BE49-F238E27FC236}">
                <a16:creationId xmlns:a16="http://schemas.microsoft.com/office/drawing/2014/main" id="{72F4FDC2-8A24-41AA-B08A-C20C6DDB61A0}"/>
              </a:ext>
            </a:extLst>
          </p:cNvPr>
          <p:cNvSpPr>
            <a:spLocks noGrp="1"/>
          </p:cNvSpPr>
          <p:nvPr>
            <p:ph type="sldNum" sz="quarter" idx="12"/>
          </p:nvPr>
        </p:nvSpPr>
        <p:spPr/>
        <p:txBody>
          <a:bodyPr/>
          <a:lstStyle/>
          <a:p>
            <a:fld id="{9960E1B9-AAC5-487E-8B5E-D8D93827E7BF}" type="slidenum">
              <a:rPr lang="en-GB" smtClean="0"/>
              <a:t>5</a:t>
            </a:fld>
            <a:endParaRPr lang="en-GB"/>
          </a:p>
        </p:txBody>
      </p:sp>
    </p:spTree>
    <p:custDataLst>
      <p:tags r:id="rId1"/>
    </p:custDataLst>
    <p:extLst>
      <p:ext uri="{BB962C8B-B14F-4D97-AF65-F5344CB8AC3E}">
        <p14:creationId xmlns:p14="http://schemas.microsoft.com/office/powerpoint/2010/main" val="133969177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anim calcmode="lin" valueType="num">
                                      <p:cBhvr>
                                        <p:cTn id="1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anim calcmode="lin" valueType="num">
                                      <p:cBhvr>
                                        <p:cTn id="19"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0"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E3688-4A23-8541-AC9D-CF8E320F2B71}"/>
              </a:ext>
            </a:extLst>
          </p:cNvPr>
          <p:cNvSpPr>
            <a:spLocks noGrp="1"/>
          </p:cNvSpPr>
          <p:nvPr>
            <p:ph type="title"/>
          </p:nvPr>
        </p:nvSpPr>
        <p:spPr/>
        <p:txBody>
          <a:bodyPr/>
          <a:lstStyle/>
          <a:p>
            <a:r>
              <a:rPr lang="en-GB" noProof="1"/>
              <a:t>Pronouns</a:t>
            </a:r>
          </a:p>
        </p:txBody>
      </p:sp>
      <p:sp>
        <p:nvSpPr>
          <p:cNvPr id="3" name="Content Placeholder 2">
            <a:extLst>
              <a:ext uri="{FF2B5EF4-FFF2-40B4-BE49-F238E27FC236}">
                <a16:creationId xmlns:a16="http://schemas.microsoft.com/office/drawing/2014/main" id="{BC1AF65F-8505-1949-A06E-37757F5BDBB0}"/>
              </a:ext>
            </a:extLst>
          </p:cNvPr>
          <p:cNvSpPr>
            <a:spLocks noGrp="1"/>
          </p:cNvSpPr>
          <p:nvPr>
            <p:ph idx="1"/>
          </p:nvPr>
        </p:nvSpPr>
        <p:spPr/>
        <p:txBody>
          <a:bodyPr>
            <a:normAutofit fontScale="92500" lnSpcReduction="10000"/>
          </a:bodyPr>
          <a:lstStyle/>
          <a:p>
            <a:pPr marL="514350" indent="-514350">
              <a:buFont typeface="+mj-lt"/>
              <a:buAutoNum type="arabicPeriod" startAt="3"/>
            </a:pPr>
            <a:r>
              <a:rPr lang="en-GB" noProof="1"/>
              <a:t>​</a:t>
            </a:r>
            <a:r>
              <a:rPr lang="en-GB" noProof="1">
                <a:solidFill>
                  <a:srgbClr val="FF0000"/>
                </a:solidFill>
              </a:rPr>
              <a:t>John</a:t>
            </a:r>
            <a:r>
              <a:rPr lang="en-GB" noProof="1"/>
              <a:t> was hungry, so </a:t>
            </a:r>
            <a:r>
              <a:rPr lang="en-GB" noProof="1">
                <a:solidFill>
                  <a:srgbClr val="FF0000"/>
                </a:solidFill>
              </a:rPr>
              <a:t>he</a:t>
            </a:r>
            <a:r>
              <a:rPr lang="en-GB" noProof="1"/>
              <a:t> ate some cake, and </a:t>
            </a:r>
            <a:r>
              <a:rPr lang="en-GB" noProof="1">
                <a:solidFill>
                  <a:srgbClr val="0000FF"/>
                </a:solidFill>
              </a:rPr>
              <a:t>Bill</a:t>
            </a:r>
            <a:r>
              <a:rPr lang="en-GB" noProof="1"/>
              <a:t> was thirsty, so </a:t>
            </a:r>
            <a:r>
              <a:rPr lang="en-GB" noProof="1">
                <a:solidFill>
                  <a:srgbClr val="0000FF"/>
                </a:solidFill>
              </a:rPr>
              <a:t>he</a:t>
            </a:r>
            <a:r>
              <a:rPr lang="en-GB" noProof="1"/>
              <a:t> drank some water</a:t>
            </a:r>
          </a:p>
          <a:p>
            <a:r>
              <a:rPr lang="en-GB" noProof="1"/>
              <a:t>You can see how a single form like </a:t>
            </a:r>
            <a:r>
              <a:rPr lang="en-GB" i="1" noProof="1"/>
              <a:t>he</a:t>
            </a:r>
            <a:r>
              <a:rPr lang="en-GB" noProof="1"/>
              <a:t> can refer to different people, even in the same sentence</a:t>
            </a:r>
          </a:p>
          <a:p>
            <a:pPr marL="514350" indent="-514350">
              <a:buFont typeface="+mj-lt"/>
              <a:buAutoNum type="arabicPeriod" startAt="4"/>
            </a:pPr>
            <a:r>
              <a:rPr lang="en-GB" noProof="1"/>
              <a:t>John was talking to Bill and </a:t>
            </a:r>
            <a:r>
              <a:rPr lang="en-GB" noProof="1">
                <a:solidFill>
                  <a:srgbClr val="FF8000"/>
                </a:solidFill>
              </a:rPr>
              <a:t>he</a:t>
            </a:r>
            <a:r>
              <a:rPr lang="en-GB" noProof="1"/>
              <a:t> said that </a:t>
            </a:r>
            <a:r>
              <a:rPr lang="en-GB" noProof="1">
                <a:solidFill>
                  <a:srgbClr val="FF8000"/>
                </a:solidFill>
              </a:rPr>
              <a:t>he</a:t>
            </a:r>
            <a:r>
              <a:rPr lang="en-GB" noProof="1"/>
              <a:t> was going out with Anna</a:t>
            </a:r>
          </a:p>
          <a:p>
            <a:r>
              <a:rPr lang="en-GB" noProof="1"/>
              <a:t>Additional information is sometimes needed in order to identify the person referred to by a pronoun</a:t>
            </a:r>
          </a:p>
          <a:p>
            <a:r>
              <a:rPr lang="en-GB" noProof="1"/>
              <a:t>In this case you would have to guess who was more likely to be going out with Anna, which means you would need to know more about Anna and John and Bill</a:t>
            </a:r>
          </a:p>
        </p:txBody>
      </p:sp>
      <p:sp>
        <p:nvSpPr>
          <p:cNvPr id="4" name="Slide Number Placeholder 3">
            <a:extLst>
              <a:ext uri="{FF2B5EF4-FFF2-40B4-BE49-F238E27FC236}">
                <a16:creationId xmlns:a16="http://schemas.microsoft.com/office/drawing/2014/main" id="{616D82C8-2DD0-4332-85C3-F26C18A7D9CD}"/>
              </a:ext>
            </a:extLst>
          </p:cNvPr>
          <p:cNvSpPr>
            <a:spLocks noGrp="1"/>
          </p:cNvSpPr>
          <p:nvPr>
            <p:ph type="sldNum" sz="quarter" idx="12"/>
          </p:nvPr>
        </p:nvSpPr>
        <p:spPr/>
        <p:txBody>
          <a:bodyPr/>
          <a:lstStyle/>
          <a:p>
            <a:fld id="{9960E1B9-AAC5-487E-8B5E-D8D93827E7BF}" type="slidenum">
              <a:rPr lang="en-GB" smtClean="0"/>
              <a:t>6</a:t>
            </a:fld>
            <a:endParaRPr lang="en-GB"/>
          </a:p>
        </p:txBody>
      </p:sp>
    </p:spTree>
    <p:custDataLst>
      <p:tags r:id="rId1"/>
    </p:custDataLst>
    <p:extLst>
      <p:ext uri="{BB962C8B-B14F-4D97-AF65-F5344CB8AC3E}">
        <p14:creationId xmlns:p14="http://schemas.microsoft.com/office/powerpoint/2010/main" val="191711772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80">
                                          <p:stCondLst>
                                            <p:cond delay="0"/>
                                          </p:stCondLst>
                                        </p:cTn>
                                        <p:tgtEl>
                                          <p:spTgt spid="3">
                                            <p:txEl>
                                              <p:pRg st="2" end="2"/>
                                            </p:txEl>
                                          </p:spTgt>
                                        </p:tgtEl>
                                      </p:cBhvr>
                                    </p:animEffect>
                                    <p:anim calcmode="lin" valueType="num">
                                      <p:cBhvr>
                                        <p:cTn id="1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2" end="2"/>
                                            </p:txEl>
                                          </p:spTgt>
                                        </p:tgtEl>
                                      </p:cBhvr>
                                      <p:to x="100000" y="60000"/>
                                    </p:animScale>
                                    <p:animScale>
                                      <p:cBhvr>
                                        <p:cTn id="20" dur="166" decel="50000">
                                          <p:stCondLst>
                                            <p:cond delay="676"/>
                                          </p:stCondLst>
                                        </p:cTn>
                                        <p:tgtEl>
                                          <p:spTgt spid="3">
                                            <p:txEl>
                                              <p:pRg st="2" end="2"/>
                                            </p:txEl>
                                          </p:spTgt>
                                        </p:tgtEl>
                                      </p:cBhvr>
                                      <p:to x="100000" y="100000"/>
                                    </p:animScale>
                                    <p:animScale>
                                      <p:cBhvr>
                                        <p:cTn id="21" dur="26">
                                          <p:stCondLst>
                                            <p:cond delay="1312"/>
                                          </p:stCondLst>
                                        </p:cTn>
                                        <p:tgtEl>
                                          <p:spTgt spid="3">
                                            <p:txEl>
                                              <p:pRg st="2" end="2"/>
                                            </p:txEl>
                                          </p:spTgt>
                                        </p:tgtEl>
                                      </p:cBhvr>
                                      <p:to x="100000" y="80000"/>
                                    </p:animScale>
                                    <p:animScale>
                                      <p:cBhvr>
                                        <p:cTn id="22" dur="166" decel="50000">
                                          <p:stCondLst>
                                            <p:cond delay="1338"/>
                                          </p:stCondLst>
                                        </p:cTn>
                                        <p:tgtEl>
                                          <p:spTgt spid="3">
                                            <p:txEl>
                                              <p:pRg st="2" end="2"/>
                                            </p:txEl>
                                          </p:spTgt>
                                        </p:tgtEl>
                                      </p:cBhvr>
                                      <p:to x="100000" y="100000"/>
                                    </p:animScale>
                                    <p:animScale>
                                      <p:cBhvr>
                                        <p:cTn id="23" dur="26">
                                          <p:stCondLst>
                                            <p:cond delay="1642"/>
                                          </p:stCondLst>
                                        </p:cTn>
                                        <p:tgtEl>
                                          <p:spTgt spid="3">
                                            <p:txEl>
                                              <p:pRg st="2" end="2"/>
                                            </p:txEl>
                                          </p:spTgt>
                                        </p:tgtEl>
                                      </p:cBhvr>
                                      <p:to x="100000" y="90000"/>
                                    </p:animScale>
                                    <p:animScale>
                                      <p:cBhvr>
                                        <p:cTn id="24" dur="166" decel="50000">
                                          <p:stCondLst>
                                            <p:cond delay="1668"/>
                                          </p:stCondLst>
                                        </p:cTn>
                                        <p:tgtEl>
                                          <p:spTgt spid="3">
                                            <p:txEl>
                                              <p:pRg st="2" end="2"/>
                                            </p:txEl>
                                          </p:spTgt>
                                        </p:tgtEl>
                                      </p:cBhvr>
                                      <p:to x="100000" y="100000"/>
                                    </p:animScale>
                                    <p:animScale>
                                      <p:cBhvr>
                                        <p:cTn id="25" dur="26">
                                          <p:stCondLst>
                                            <p:cond delay="1808"/>
                                          </p:stCondLst>
                                        </p:cTn>
                                        <p:tgtEl>
                                          <p:spTgt spid="3">
                                            <p:txEl>
                                              <p:pRg st="2" end="2"/>
                                            </p:txEl>
                                          </p:spTgt>
                                        </p:tgtEl>
                                      </p:cBhvr>
                                      <p:to x="100000" y="95000"/>
                                    </p:animScale>
                                    <p:animScale>
                                      <p:cBhvr>
                                        <p:cTn id="26" dur="166" decel="50000">
                                          <p:stCondLst>
                                            <p:cond delay="1834"/>
                                          </p:stCondLst>
                                        </p:cTn>
                                        <p:tgtEl>
                                          <p:spTgt spid="3">
                                            <p:txEl>
                                              <p:pRg st="2" end="2"/>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3" end="3"/>
                                            </p:txEl>
                                          </p:spTgt>
                                        </p:tgtEl>
                                        <p:attrNameLst>
                                          <p:attrName>ppt_h</p:attrName>
                                        </p:attrNameLst>
                                      </p:cBhvr>
                                      <p:tavLst>
                                        <p:tav tm="0">
                                          <p:val>
                                            <p:strVal val="#ppt_h"/>
                                          </p:val>
                                        </p:tav>
                                        <p:tav tm="100000">
                                          <p:val>
                                            <p:strVal val="#ppt_h"/>
                                          </p:val>
                                        </p:tav>
                                      </p:tavLst>
                                    </p:anim>
                                  </p:childTnLst>
                                </p:cTn>
                              </p:par>
                              <p:par>
                                <p:cTn id="34" presetID="45" presetClass="entr" presetSubtype="0" fill="hold" grpId="0"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2000"/>
                                        <p:tgtEl>
                                          <p:spTgt spid="3">
                                            <p:txEl>
                                              <p:pRg st="4" end="4"/>
                                            </p:txEl>
                                          </p:spTgt>
                                        </p:tgtEl>
                                      </p:cBhvr>
                                    </p:animEffect>
                                    <p:anim calcmode="lin" valueType="num">
                                      <p:cBhvr>
                                        <p:cTn id="37"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8"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FFDE0-4E03-46C9-8B2B-7FD36930BA2F}"/>
              </a:ext>
            </a:extLst>
          </p:cNvPr>
          <p:cNvSpPr>
            <a:spLocks noGrp="1"/>
          </p:cNvSpPr>
          <p:nvPr>
            <p:ph type="title"/>
          </p:nvPr>
        </p:nvSpPr>
        <p:spPr/>
        <p:txBody>
          <a:bodyPr/>
          <a:lstStyle/>
          <a:p>
            <a:r>
              <a:rPr lang="en-CA" dirty="0"/>
              <a:t>Activity</a:t>
            </a:r>
            <a:endParaRPr lang="en-GB" dirty="0"/>
          </a:p>
        </p:txBody>
      </p:sp>
      <p:sp>
        <p:nvSpPr>
          <p:cNvPr id="3" name="Content Placeholder 2">
            <a:extLst>
              <a:ext uri="{FF2B5EF4-FFF2-40B4-BE49-F238E27FC236}">
                <a16:creationId xmlns:a16="http://schemas.microsoft.com/office/drawing/2014/main" id="{1A2F17B1-ABEC-4FCA-AC59-B07A101809F0}"/>
              </a:ext>
            </a:extLst>
          </p:cNvPr>
          <p:cNvSpPr>
            <a:spLocks noGrp="1"/>
          </p:cNvSpPr>
          <p:nvPr>
            <p:ph idx="1"/>
          </p:nvPr>
        </p:nvSpPr>
        <p:spPr/>
        <p:txBody>
          <a:bodyPr/>
          <a:lstStyle/>
          <a:p>
            <a:r>
              <a:rPr lang="en-CA" dirty="0"/>
              <a:t>Read the first sample text in your handout and underline all the pronouns</a:t>
            </a:r>
            <a:endParaRPr lang="en-GB" dirty="0"/>
          </a:p>
        </p:txBody>
      </p:sp>
      <p:sp>
        <p:nvSpPr>
          <p:cNvPr id="4" name="Slide Number Placeholder 3">
            <a:extLst>
              <a:ext uri="{FF2B5EF4-FFF2-40B4-BE49-F238E27FC236}">
                <a16:creationId xmlns:a16="http://schemas.microsoft.com/office/drawing/2014/main" id="{31D24FAF-3115-4624-B638-6D5C386AC3F4}"/>
              </a:ext>
            </a:extLst>
          </p:cNvPr>
          <p:cNvSpPr>
            <a:spLocks noGrp="1"/>
          </p:cNvSpPr>
          <p:nvPr>
            <p:ph type="sldNum" sz="quarter" idx="12"/>
          </p:nvPr>
        </p:nvSpPr>
        <p:spPr/>
        <p:txBody>
          <a:bodyPr/>
          <a:lstStyle/>
          <a:p>
            <a:fld id="{9960E1B9-AAC5-487E-8B5E-D8D93827E7BF}" type="slidenum">
              <a:rPr lang="en-GB" smtClean="0"/>
              <a:t>7</a:t>
            </a:fld>
            <a:endParaRPr lang="en-GB"/>
          </a:p>
        </p:txBody>
      </p:sp>
    </p:spTree>
    <p:extLst>
      <p:ext uri="{BB962C8B-B14F-4D97-AF65-F5344CB8AC3E}">
        <p14:creationId xmlns:p14="http://schemas.microsoft.com/office/powerpoint/2010/main" val="396218904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FFDE0-4E03-46C9-8B2B-7FD36930BA2F}"/>
              </a:ext>
            </a:extLst>
          </p:cNvPr>
          <p:cNvSpPr>
            <a:spLocks noGrp="1"/>
          </p:cNvSpPr>
          <p:nvPr>
            <p:ph type="title"/>
          </p:nvPr>
        </p:nvSpPr>
        <p:spPr/>
        <p:txBody>
          <a:bodyPr/>
          <a:lstStyle/>
          <a:p>
            <a:r>
              <a:rPr lang="en-CA" dirty="0"/>
              <a:t>Solution</a:t>
            </a:r>
            <a:endParaRPr lang="en-GB" dirty="0"/>
          </a:p>
        </p:txBody>
      </p:sp>
      <p:sp>
        <p:nvSpPr>
          <p:cNvPr id="4" name="Slide Number Placeholder 3">
            <a:extLst>
              <a:ext uri="{FF2B5EF4-FFF2-40B4-BE49-F238E27FC236}">
                <a16:creationId xmlns:a16="http://schemas.microsoft.com/office/drawing/2014/main" id="{31D24FAF-3115-4624-B638-6D5C386AC3F4}"/>
              </a:ext>
            </a:extLst>
          </p:cNvPr>
          <p:cNvSpPr>
            <a:spLocks noGrp="1"/>
          </p:cNvSpPr>
          <p:nvPr>
            <p:ph type="sldNum" sz="quarter" idx="12"/>
          </p:nvPr>
        </p:nvSpPr>
        <p:spPr/>
        <p:txBody>
          <a:bodyPr/>
          <a:lstStyle/>
          <a:p>
            <a:fld id="{9960E1B9-AAC5-487E-8B5E-D8D93827E7BF}" type="slidenum">
              <a:rPr lang="en-GB" smtClean="0"/>
              <a:t>8</a:t>
            </a:fld>
            <a:endParaRPr lang="en-GB"/>
          </a:p>
        </p:txBody>
      </p:sp>
      <p:sp>
        <p:nvSpPr>
          <p:cNvPr id="6" name="Content Placeholder 5">
            <a:extLst>
              <a:ext uri="{FF2B5EF4-FFF2-40B4-BE49-F238E27FC236}">
                <a16:creationId xmlns:a16="http://schemas.microsoft.com/office/drawing/2014/main" id="{8929395E-B659-49B6-B66F-EE7E3C1DAADD}"/>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429342941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91C0A-9B26-4CF2-A6FD-E5B79E61EEAC}"/>
              </a:ext>
            </a:extLst>
          </p:cNvPr>
          <p:cNvSpPr>
            <a:spLocks noGrp="1"/>
          </p:cNvSpPr>
          <p:nvPr>
            <p:ph type="title"/>
          </p:nvPr>
        </p:nvSpPr>
        <p:spPr/>
        <p:txBody>
          <a:bodyPr/>
          <a:lstStyle/>
          <a:p>
            <a:r>
              <a:rPr lang="en-GB" dirty="0"/>
              <a:t>Solution</a:t>
            </a:r>
          </a:p>
        </p:txBody>
      </p:sp>
      <p:sp>
        <p:nvSpPr>
          <p:cNvPr id="4" name="Slide Number Placeholder 3">
            <a:extLst>
              <a:ext uri="{FF2B5EF4-FFF2-40B4-BE49-F238E27FC236}">
                <a16:creationId xmlns:a16="http://schemas.microsoft.com/office/drawing/2014/main" id="{24904573-FBF5-4403-8878-0C0F7ECEB491}"/>
              </a:ext>
            </a:extLst>
          </p:cNvPr>
          <p:cNvSpPr>
            <a:spLocks noGrp="1"/>
          </p:cNvSpPr>
          <p:nvPr>
            <p:ph type="sldNum" sz="quarter" idx="12"/>
          </p:nvPr>
        </p:nvSpPr>
        <p:spPr/>
        <p:txBody>
          <a:bodyPr/>
          <a:lstStyle/>
          <a:p>
            <a:fld id="{9960E1B9-AAC5-487E-8B5E-D8D93827E7BF}" type="slidenum">
              <a:rPr lang="en-GB" smtClean="0"/>
              <a:t>9</a:t>
            </a:fld>
            <a:endParaRPr lang="en-GB"/>
          </a:p>
        </p:txBody>
      </p:sp>
      <p:graphicFrame>
        <p:nvGraphicFramePr>
          <p:cNvPr id="9" name="Table 9">
            <a:extLst>
              <a:ext uri="{FF2B5EF4-FFF2-40B4-BE49-F238E27FC236}">
                <a16:creationId xmlns:a16="http://schemas.microsoft.com/office/drawing/2014/main" id="{5E4E64F6-BC50-4015-AA2C-CA7EBFDE8C16}"/>
              </a:ext>
            </a:extLst>
          </p:cNvPr>
          <p:cNvGraphicFramePr>
            <a:graphicFrameLocks noGrp="1"/>
          </p:cNvGraphicFramePr>
          <p:nvPr>
            <p:ph idx="1"/>
            <p:extLst>
              <p:ext uri="{D42A27DB-BD31-4B8C-83A1-F6EECF244321}">
                <p14:modId xmlns:p14="http://schemas.microsoft.com/office/powerpoint/2010/main" val="1020138651"/>
              </p:ext>
            </p:extLst>
          </p:nvPr>
        </p:nvGraphicFramePr>
        <p:xfrm>
          <a:off x="407670" y="1825625"/>
          <a:ext cx="11376660" cy="3505200"/>
        </p:xfrm>
        <a:graphic>
          <a:graphicData uri="http://schemas.openxmlformats.org/drawingml/2006/table">
            <a:tbl>
              <a:tblPr>
                <a:tableStyleId>{5C22544A-7EE6-4342-B048-85BDC9FD1C3A}</a:tableStyleId>
              </a:tblPr>
              <a:tblGrid>
                <a:gridCol w="5688330">
                  <a:extLst>
                    <a:ext uri="{9D8B030D-6E8A-4147-A177-3AD203B41FA5}">
                      <a16:colId xmlns:a16="http://schemas.microsoft.com/office/drawing/2014/main" val="299870952"/>
                    </a:ext>
                  </a:extLst>
                </a:gridCol>
                <a:gridCol w="5688330">
                  <a:extLst>
                    <a:ext uri="{9D8B030D-6E8A-4147-A177-3AD203B41FA5}">
                      <a16:colId xmlns:a16="http://schemas.microsoft.com/office/drawing/2014/main" val="1083812589"/>
                    </a:ext>
                  </a:extLst>
                </a:gridCol>
              </a:tblGrid>
              <a:tr h="370840">
                <a:tc>
                  <a:txBody>
                    <a:bodyPr/>
                    <a:lstStyle/>
                    <a:p>
                      <a:pPr marL="226800" indent="-226800"/>
                      <a:r>
                        <a:rPr lang="en-GB" sz="2800" u="sng" dirty="0"/>
                        <a:t>They</a:t>
                      </a:r>
                      <a:r>
                        <a:rPr lang="en-GB" sz="2800" dirty="0"/>
                        <a:t> told </a:t>
                      </a:r>
                      <a:r>
                        <a:rPr lang="en-GB" sz="2800" u="sng" dirty="0"/>
                        <a:t>me</a:t>
                      </a:r>
                      <a:r>
                        <a:rPr lang="en-GB" sz="2800" dirty="0"/>
                        <a:t> </a:t>
                      </a:r>
                      <a:r>
                        <a:rPr lang="en-GB" sz="2800" u="sng" dirty="0"/>
                        <a:t>you</a:t>
                      </a:r>
                      <a:r>
                        <a:rPr lang="en-GB" sz="2800" dirty="0"/>
                        <a:t> had been to </a:t>
                      </a:r>
                      <a:r>
                        <a:rPr lang="en-GB" sz="2800" u="sng" dirty="0"/>
                        <a:t>her</a:t>
                      </a:r>
                      <a:br>
                        <a:rPr lang="en-GB" sz="2800" dirty="0"/>
                      </a:br>
                      <a:r>
                        <a:rPr lang="en-GB" sz="2800" dirty="0"/>
                        <a:t>And mentioned </a:t>
                      </a:r>
                      <a:r>
                        <a:rPr lang="en-GB" sz="2800" u="sng" dirty="0"/>
                        <a:t>me</a:t>
                      </a:r>
                      <a:r>
                        <a:rPr lang="en-GB" sz="2800" dirty="0"/>
                        <a:t> to </a:t>
                      </a:r>
                      <a:r>
                        <a:rPr lang="en-GB" sz="2800" u="sng" dirty="0"/>
                        <a:t>him</a:t>
                      </a:r>
                      <a:r>
                        <a:rPr lang="en-GB" sz="2800" dirty="0"/>
                        <a:t>:</a:t>
                      </a:r>
                    </a:p>
                    <a:p>
                      <a:pPr marL="226800" indent="-226800"/>
                      <a:r>
                        <a:rPr lang="en-GB" sz="2800" u="sng" dirty="0"/>
                        <a:t>She</a:t>
                      </a:r>
                      <a:r>
                        <a:rPr lang="en-GB" sz="2800" dirty="0"/>
                        <a:t> gave </a:t>
                      </a:r>
                      <a:r>
                        <a:rPr lang="en-GB" sz="2800" u="sng" dirty="0"/>
                        <a:t>me</a:t>
                      </a:r>
                      <a:r>
                        <a:rPr lang="en-GB" sz="2800" dirty="0"/>
                        <a:t> a good character</a:t>
                      </a:r>
                      <a:br>
                        <a:rPr lang="en-GB" sz="2800" dirty="0"/>
                      </a:br>
                      <a:r>
                        <a:rPr lang="en-GB" sz="2800" dirty="0"/>
                        <a:t>But said </a:t>
                      </a:r>
                      <a:r>
                        <a:rPr lang="en-GB" sz="2800" u="sng" dirty="0"/>
                        <a:t>I</a:t>
                      </a:r>
                      <a:r>
                        <a:rPr lang="en-GB" sz="2800" dirty="0"/>
                        <a:t> could not swim.</a:t>
                      </a:r>
                    </a:p>
                    <a:p>
                      <a:pPr marL="226800" indent="-226800"/>
                      <a:r>
                        <a:rPr lang="en-GB" sz="2800" u="sng" dirty="0"/>
                        <a:t>He</a:t>
                      </a:r>
                      <a:r>
                        <a:rPr lang="en-GB" sz="2800" dirty="0"/>
                        <a:t> sent </a:t>
                      </a:r>
                      <a:r>
                        <a:rPr lang="en-GB" sz="2800" u="sng" dirty="0"/>
                        <a:t>them</a:t>
                      </a:r>
                      <a:r>
                        <a:rPr lang="en-GB" sz="2800" dirty="0"/>
                        <a:t> word </a:t>
                      </a:r>
                      <a:r>
                        <a:rPr lang="en-GB" sz="2800" u="sng" dirty="0"/>
                        <a:t>I</a:t>
                      </a:r>
                      <a:r>
                        <a:rPr lang="en-GB" sz="2800" dirty="0"/>
                        <a:t> had not gone</a:t>
                      </a:r>
                      <a:br>
                        <a:rPr lang="en-GB" sz="2800" dirty="0"/>
                      </a:br>
                      <a:r>
                        <a:rPr lang="en-GB" sz="2800" dirty="0"/>
                        <a:t>(</a:t>
                      </a:r>
                      <a:r>
                        <a:rPr lang="en-GB" sz="2800" u="sng" dirty="0"/>
                        <a:t>We</a:t>
                      </a:r>
                      <a:r>
                        <a:rPr lang="en-GB" sz="2800" dirty="0"/>
                        <a:t> know </a:t>
                      </a:r>
                      <a:r>
                        <a:rPr lang="en-GB" sz="2800" u="sng" dirty="0"/>
                        <a:t>it</a:t>
                      </a:r>
                      <a:r>
                        <a:rPr lang="en-GB" sz="2800" dirty="0"/>
                        <a:t> to be true):</a:t>
                      </a:r>
                    </a:p>
                    <a:p>
                      <a:pPr marL="226800" indent="-226800"/>
                      <a:r>
                        <a:rPr lang="en-GB" sz="2800" dirty="0"/>
                        <a:t>If </a:t>
                      </a:r>
                      <a:r>
                        <a:rPr lang="en-GB" sz="2800" u="sng" dirty="0"/>
                        <a:t>she</a:t>
                      </a:r>
                      <a:r>
                        <a:rPr lang="en-GB" sz="2800" dirty="0"/>
                        <a:t> should push the matter on,</a:t>
                      </a:r>
                      <a:br>
                        <a:rPr lang="en-GB" sz="2800" dirty="0"/>
                      </a:br>
                      <a:r>
                        <a:rPr lang="en-GB" sz="2800" u="sng" dirty="0"/>
                        <a:t>What</a:t>
                      </a:r>
                      <a:r>
                        <a:rPr lang="en-GB" sz="2800" dirty="0"/>
                        <a:t> would become of </a:t>
                      </a:r>
                      <a:r>
                        <a:rPr lang="en-GB" sz="2800" u="sng" dirty="0"/>
                        <a:t>you</a:t>
                      </a:r>
                      <a:r>
                        <a:rPr lang="en-GB" sz="28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26800" indent="-226800"/>
                      <a:r>
                        <a:rPr lang="en-GB" sz="2800" u="sng" dirty="0"/>
                        <a:t>I</a:t>
                      </a:r>
                      <a:r>
                        <a:rPr lang="en-GB" sz="2800" dirty="0"/>
                        <a:t> gave </a:t>
                      </a:r>
                      <a:r>
                        <a:rPr lang="en-GB" sz="2800" u="sng" dirty="0"/>
                        <a:t>her</a:t>
                      </a:r>
                      <a:r>
                        <a:rPr lang="en-GB" sz="2800" dirty="0"/>
                        <a:t> one, </a:t>
                      </a:r>
                      <a:r>
                        <a:rPr lang="en-GB" sz="2800" u="sng" dirty="0"/>
                        <a:t>they</a:t>
                      </a:r>
                      <a:r>
                        <a:rPr lang="en-GB" sz="2800" dirty="0"/>
                        <a:t> gave </a:t>
                      </a:r>
                      <a:r>
                        <a:rPr lang="en-GB" sz="2800" u="sng" dirty="0"/>
                        <a:t>him</a:t>
                      </a:r>
                      <a:r>
                        <a:rPr lang="en-GB" sz="2800" dirty="0"/>
                        <a:t> two,</a:t>
                      </a:r>
                      <a:br>
                        <a:rPr lang="en-GB" sz="2800" dirty="0"/>
                      </a:br>
                      <a:r>
                        <a:rPr lang="en-GB" sz="2800" u="sng" dirty="0"/>
                        <a:t>You</a:t>
                      </a:r>
                      <a:r>
                        <a:rPr lang="en-GB" sz="2800" dirty="0"/>
                        <a:t> gave </a:t>
                      </a:r>
                      <a:r>
                        <a:rPr lang="en-GB" sz="2800" u="sng" dirty="0"/>
                        <a:t>us</a:t>
                      </a:r>
                      <a:r>
                        <a:rPr lang="en-GB" sz="2800" dirty="0"/>
                        <a:t> three or more;</a:t>
                      </a:r>
                    </a:p>
                    <a:p>
                      <a:pPr marL="226800" indent="-226800"/>
                      <a:r>
                        <a:rPr lang="en-GB" sz="2800" u="sng" dirty="0"/>
                        <a:t>They</a:t>
                      </a:r>
                      <a:r>
                        <a:rPr lang="en-GB" sz="2800" dirty="0"/>
                        <a:t> all returned from </a:t>
                      </a:r>
                      <a:r>
                        <a:rPr lang="en-GB" sz="2800" u="sng" dirty="0"/>
                        <a:t>him</a:t>
                      </a:r>
                      <a:r>
                        <a:rPr lang="en-GB" sz="2800" dirty="0"/>
                        <a:t> to </a:t>
                      </a:r>
                      <a:r>
                        <a:rPr lang="en-GB" sz="2800" u="sng" dirty="0"/>
                        <a:t>you</a:t>
                      </a:r>
                      <a:r>
                        <a:rPr lang="en-GB" sz="2800" dirty="0"/>
                        <a:t>,</a:t>
                      </a:r>
                      <a:br>
                        <a:rPr lang="en-GB" sz="2800" dirty="0"/>
                      </a:br>
                      <a:r>
                        <a:rPr lang="en-GB" sz="2800" dirty="0"/>
                        <a:t>Though </a:t>
                      </a:r>
                      <a:r>
                        <a:rPr lang="en-GB" sz="2800" u="sng" dirty="0"/>
                        <a:t>they</a:t>
                      </a:r>
                      <a:r>
                        <a:rPr lang="en-GB" sz="2800" dirty="0"/>
                        <a:t> were </a:t>
                      </a:r>
                      <a:r>
                        <a:rPr lang="en-GB" sz="2800" u="sng" dirty="0"/>
                        <a:t>mine</a:t>
                      </a:r>
                      <a:r>
                        <a:rPr lang="en-GB" sz="2800" dirty="0"/>
                        <a:t> before.</a:t>
                      </a:r>
                    </a:p>
                    <a:p>
                      <a:pPr marL="226800" indent="-226800"/>
                      <a:r>
                        <a:rPr lang="en-GB" sz="2800" dirty="0"/>
                        <a:t>If </a:t>
                      </a:r>
                      <a:r>
                        <a:rPr lang="en-GB" sz="2800" u="sng" dirty="0"/>
                        <a:t>I</a:t>
                      </a:r>
                      <a:r>
                        <a:rPr lang="en-GB" sz="2800" dirty="0"/>
                        <a:t> or </a:t>
                      </a:r>
                      <a:r>
                        <a:rPr lang="en-GB" sz="2800" u="sng" dirty="0"/>
                        <a:t>she</a:t>
                      </a:r>
                      <a:r>
                        <a:rPr lang="en-GB" sz="2800" dirty="0"/>
                        <a:t> should chance to be</a:t>
                      </a:r>
                      <a:br>
                        <a:rPr lang="en-GB" sz="2800" dirty="0"/>
                      </a:br>
                      <a:r>
                        <a:rPr lang="en-GB" sz="2800" dirty="0"/>
                        <a:t>Involved in this affair,</a:t>
                      </a:r>
                    </a:p>
                    <a:p>
                      <a:pPr marL="226800" indent="-226800"/>
                      <a:r>
                        <a:rPr lang="en-GB" sz="2800" u="sng" dirty="0"/>
                        <a:t>He</a:t>
                      </a:r>
                      <a:r>
                        <a:rPr lang="en-GB" sz="2800" dirty="0"/>
                        <a:t> trusts to </a:t>
                      </a:r>
                      <a:r>
                        <a:rPr lang="en-GB" sz="2800" u="sng" dirty="0"/>
                        <a:t>you</a:t>
                      </a:r>
                      <a:r>
                        <a:rPr lang="en-GB" sz="2800" dirty="0"/>
                        <a:t> to set </a:t>
                      </a:r>
                      <a:r>
                        <a:rPr lang="en-GB" sz="2800" u="sng" dirty="0"/>
                        <a:t>them</a:t>
                      </a:r>
                      <a:r>
                        <a:rPr lang="en-GB" sz="2800" dirty="0"/>
                        <a:t> free,</a:t>
                      </a:r>
                      <a:br>
                        <a:rPr lang="en-GB" sz="2800" dirty="0"/>
                      </a:br>
                      <a:r>
                        <a:rPr lang="en-GB" sz="2800" dirty="0"/>
                        <a:t>Exactly as </a:t>
                      </a:r>
                      <a:r>
                        <a:rPr lang="en-GB" sz="2800" u="sng" dirty="0"/>
                        <a:t>we</a:t>
                      </a:r>
                      <a:r>
                        <a:rPr lang="en-GB" sz="2800" dirty="0"/>
                        <a:t> were.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50846235"/>
                  </a:ext>
                </a:extLst>
              </a:tr>
            </a:tbl>
          </a:graphicData>
        </a:graphic>
      </p:graphicFrame>
    </p:spTree>
    <p:extLst>
      <p:ext uri="{BB962C8B-B14F-4D97-AF65-F5344CB8AC3E}">
        <p14:creationId xmlns:p14="http://schemas.microsoft.com/office/powerpoint/2010/main" val="1970176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7|12.6|6.5"/>
</p:tagLst>
</file>

<file path=ppt/tags/tag10.xml><?xml version="1.0" encoding="utf-8"?>
<p:tagLst xmlns:a="http://schemas.openxmlformats.org/drawingml/2006/main" xmlns:r="http://schemas.openxmlformats.org/officeDocument/2006/relationships" xmlns:p="http://schemas.openxmlformats.org/presentationml/2006/main">
  <p:tag name="TIMING" val="|9.2|4.4|8.6"/>
</p:tagLst>
</file>

<file path=ppt/tags/tag11.xml><?xml version="1.0" encoding="utf-8"?>
<p:tagLst xmlns:a="http://schemas.openxmlformats.org/drawingml/2006/main" xmlns:r="http://schemas.openxmlformats.org/officeDocument/2006/relationships" xmlns:p="http://schemas.openxmlformats.org/presentationml/2006/main">
  <p:tag name="TIMING" val="|5.2|2.2|3.9|3.5|3.1|3.1"/>
</p:tagLst>
</file>

<file path=ppt/tags/tag12.xml><?xml version="1.0" encoding="utf-8"?>
<p:tagLst xmlns:a="http://schemas.openxmlformats.org/drawingml/2006/main" xmlns:r="http://schemas.openxmlformats.org/officeDocument/2006/relationships" xmlns:p="http://schemas.openxmlformats.org/presentationml/2006/main">
  <p:tag name="TIMING" val="|2.9|5.7|5.9|5.8|5.9"/>
</p:tagLst>
</file>

<file path=ppt/tags/tag13.xml><?xml version="1.0" encoding="utf-8"?>
<p:tagLst xmlns:a="http://schemas.openxmlformats.org/drawingml/2006/main" xmlns:r="http://schemas.openxmlformats.org/officeDocument/2006/relationships" xmlns:p="http://schemas.openxmlformats.org/presentationml/2006/main">
  <p:tag name="TIMING" val="|7.2|16.1|4.5"/>
</p:tagLst>
</file>

<file path=ppt/tags/tag14.xml><?xml version="1.0" encoding="utf-8"?>
<p:tagLst xmlns:a="http://schemas.openxmlformats.org/drawingml/2006/main" xmlns:r="http://schemas.openxmlformats.org/officeDocument/2006/relationships" xmlns:p="http://schemas.openxmlformats.org/presentationml/2006/main">
  <p:tag name="TIMING" val="|6.6"/>
</p:tagLst>
</file>

<file path=ppt/tags/tag15.xml><?xml version="1.0" encoding="utf-8"?>
<p:tagLst xmlns:a="http://schemas.openxmlformats.org/drawingml/2006/main" xmlns:r="http://schemas.openxmlformats.org/officeDocument/2006/relationships" xmlns:p="http://schemas.openxmlformats.org/presentationml/2006/main">
  <p:tag name="TIMING" val="|6.3|12.4"/>
</p:tagLst>
</file>

<file path=ppt/tags/tag2.xml><?xml version="1.0" encoding="utf-8"?>
<p:tagLst xmlns:a="http://schemas.openxmlformats.org/drawingml/2006/main" xmlns:r="http://schemas.openxmlformats.org/officeDocument/2006/relationships" xmlns:p="http://schemas.openxmlformats.org/presentationml/2006/main">
  <p:tag name="TIMING" val="|4|4.6"/>
</p:tagLst>
</file>

<file path=ppt/tags/tag3.xml><?xml version="1.0" encoding="utf-8"?>
<p:tagLst xmlns:a="http://schemas.openxmlformats.org/drawingml/2006/main" xmlns:r="http://schemas.openxmlformats.org/officeDocument/2006/relationships" xmlns:p="http://schemas.openxmlformats.org/presentationml/2006/main">
  <p:tag name="TIMING" val="|5.4|4.5|7"/>
</p:tagLst>
</file>

<file path=ppt/tags/tag4.xml><?xml version="1.0" encoding="utf-8"?>
<p:tagLst xmlns:a="http://schemas.openxmlformats.org/drawingml/2006/main" xmlns:r="http://schemas.openxmlformats.org/officeDocument/2006/relationships" xmlns:p="http://schemas.openxmlformats.org/presentationml/2006/main">
  <p:tag name="TIMING" val="|18.4|1.6"/>
</p:tagLst>
</file>

<file path=ppt/tags/tag5.xml><?xml version="1.0" encoding="utf-8"?>
<p:tagLst xmlns:a="http://schemas.openxmlformats.org/drawingml/2006/main" xmlns:r="http://schemas.openxmlformats.org/officeDocument/2006/relationships" xmlns:p="http://schemas.openxmlformats.org/presentationml/2006/main">
  <p:tag name="TIMING" val="|3.5|5"/>
</p:tagLst>
</file>

<file path=ppt/tags/tag6.xml><?xml version="1.0" encoding="utf-8"?>
<p:tagLst xmlns:a="http://schemas.openxmlformats.org/drawingml/2006/main" xmlns:r="http://schemas.openxmlformats.org/officeDocument/2006/relationships" xmlns:p="http://schemas.openxmlformats.org/presentationml/2006/main">
  <p:tag name="TIMING" val="|4.7|9.5|7"/>
</p:tagLst>
</file>

<file path=ppt/tags/tag7.xml><?xml version="1.0" encoding="utf-8"?>
<p:tagLst xmlns:a="http://schemas.openxmlformats.org/drawingml/2006/main" xmlns:r="http://schemas.openxmlformats.org/officeDocument/2006/relationships" xmlns:p="http://schemas.openxmlformats.org/presentationml/2006/main">
  <p:tag name="TIMING" val="|4.7|2.5|6.3"/>
</p:tagLst>
</file>

<file path=ppt/tags/tag8.xml><?xml version="1.0" encoding="utf-8"?>
<p:tagLst xmlns:a="http://schemas.openxmlformats.org/drawingml/2006/main" xmlns:r="http://schemas.openxmlformats.org/officeDocument/2006/relationships" xmlns:p="http://schemas.openxmlformats.org/presentationml/2006/main">
  <p:tag name="TIMING" val="|7.9|12.7"/>
</p:tagLst>
</file>

<file path=ppt/tags/tag9.xml><?xml version="1.0" encoding="utf-8"?>
<p:tagLst xmlns:a="http://schemas.openxmlformats.org/drawingml/2006/main" xmlns:r="http://schemas.openxmlformats.org/officeDocument/2006/relationships" xmlns:p="http://schemas.openxmlformats.org/presentationml/2006/main">
  <p:tag name="TIMING" val="|5.3|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1340</Words>
  <Application>Microsoft Office PowerPoint</Application>
  <PresentationFormat>Widescreen</PresentationFormat>
  <Paragraphs>169</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Language Awareness for Key Stage 3</vt:lpstr>
      <vt:lpstr>Roadmap</vt:lpstr>
      <vt:lpstr>Parts of Speech</vt:lpstr>
      <vt:lpstr>Pronouns</vt:lpstr>
      <vt:lpstr>Pronouns</vt:lpstr>
      <vt:lpstr>Pronouns</vt:lpstr>
      <vt:lpstr>Activity</vt:lpstr>
      <vt:lpstr>Solution</vt:lpstr>
      <vt:lpstr>Solution</vt:lpstr>
      <vt:lpstr>Adjectives</vt:lpstr>
      <vt:lpstr>Adjectives</vt:lpstr>
      <vt:lpstr>Adjectives</vt:lpstr>
      <vt:lpstr>Adjectives</vt:lpstr>
      <vt:lpstr>Adjectives</vt:lpstr>
      <vt:lpstr>Adjectives</vt:lpstr>
      <vt:lpstr>Adjectives</vt:lpstr>
      <vt:lpstr>Adverbs</vt:lpstr>
      <vt:lpstr>Activity</vt:lpstr>
      <vt:lpstr>Activity</vt:lpstr>
      <vt:lpstr>Adverbs</vt:lpstr>
      <vt:lpstr>Adverbs</vt:lpstr>
      <vt:lpstr>Adverbs</vt:lpstr>
      <vt:lpstr>Adverbs</vt:lpstr>
      <vt:lpstr>Activity</vt:lpstr>
      <vt:lpstr>Solution</vt:lpstr>
      <vt:lpstr>Solution</vt:lpstr>
      <vt:lpstr>Solution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Macleod, Morgan</dc:creator>
  <cp:lastModifiedBy>Macleod, Morgan</cp:lastModifiedBy>
  <cp:revision>114</cp:revision>
  <dcterms:created xsi:type="dcterms:W3CDTF">2020-12-01T13:59:57Z</dcterms:created>
  <dcterms:modified xsi:type="dcterms:W3CDTF">2025-01-11T12:22:10Z</dcterms:modified>
</cp:coreProperties>
</file>