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310" r:id="rId3"/>
    <p:sldId id="271" r:id="rId4"/>
    <p:sldId id="305" r:id="rId5"/>
    <p:sldId id="291" r:id="rId6"/>
    <p:sldId id="272" r:id="rId7"/>
    <p:sldId id="273" r:id="rId8"/>
    <p:sldId id="295" r:id="rId9"/>
    <p:sldId id="297" r:id="rId10"/>
    <p:sldId id="274" r:id="rId11"/>
    <p:sldId id="302" r:id="rId12"/>
    <p:sldId id="275" r:id="rId13"/>
    <p:sldId id="276" r:id="rId14"/>
    <p:sldId id="277" r:id="rId15"/>
    <p:sldId id="296" r:id="rId16"/>
    <p:sldId id="306" r:id="rId17"/>
    <p:sldId id="307" r:id="rId18"/>
    <p:sldId id="308" r:id="rId19"/>
    <p:sldId id="309" r:id="rId20"/>
    <p:sldId id="279" r:id="rId21"/>
    <p:sldId id="280" r:id="rId22"/>
    <p:sldId id="281" r:id="rId23"/>
    <p:sldId id="293" r:id="rId24"/>
    <p:sldId id="282" r:id="rId25"/>
    <p:sldId id="298" r:id="rId26"/>
    <p:sldId id="299" r:id="rId27"/>
    <p:sldId id="300" r:id="rId28"/>
    <p:sldId id="301" r:id="rId29"/>
    <p:sldId id="29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FF00FF"/>
    <a:srgbClr val="008000"/>
    <a:srgbClr val="808000"/>
    <a:srgbClr val="0000FF"/>
    <a:srgbClr val="FF8000"/>
    <a:srgbClr val="BCB800"/>
    <a:srgbClr val="00FF00"/>
    <a:srgbClr val="81FFBA"/>
    <a:srgbClr val="FF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C7785-6E18-4F1F-BA7C-AAD6892E7336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87B9E-CA8A-4826-A395-2F563E74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04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967E-0A99-4666-9AF7-E6FAE887FC6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C445-B870-496F-A4F8-769F86012B1C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8B00-7C3D-4ABD-8123-2729FDBAA32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9E1F-17BA-4061-BB9C-0D9A03B01C60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37D3-3626-4200-B00F-D5950BAFAA7C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B9F2-12CB-49C0-A149-F3041F77709D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A2A2-AA61-4FC1-80CC-BE93420B19DE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74A6-B735-4035-AB54-B098DC774F29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1296-0459-4FD8-8703-9A81995499F4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1686-DE60-4663-8895-19D2101BC3EE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B555-A28E-4093-95F2-A3ABA06D4FA1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E7548-4A51-4CD5-A42F-5966D81423B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6: Parts of Speech — Part III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F1D66-A199-4D45-B56B-5488FD65F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C058-F64F-4252-A882-12FC58423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D632-C80E-4561-B1AD-F0B21B55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GB" noProof="1"/>
              <a:t>Most languages have demonstratives, but languages can differ in how these work</a:t>
            </a:r>
          </a:p>
          <a:p>
            <a:r>
              <a:rPr lang="en-GB" noProof="1"/>
              <a:t>In English, </a:t>
            </a:r>
            <a:r>
              <a:rPr lang="en-GB" i="1" noProof="1">
                <a:solidFill>
                  <a:srgbClr val="FF00FF"/>
                </a:solidFill>
              </a:rPr>
              <a:t>this</a:t>
            </a:r>
            <a:r>
              <a:rPr lang="en-GB" noProof="1"/>
              <a:t> and </a:t>
            </a:r>
            <a:r>
              <a:rPr lang="en-GB" i="1" noProof="1">
                <a:solidFill>
                  <a:srgbClr val="FF00FF"/>
                </a:solidFill>
              </a:rPr>
              <a:t>that</a:t>
            </a:r>
            <a:r>
              <a:rPr lang="en-GB" noProof="1"/>
              <a:t> are single words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This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man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That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woman</a:t>
            </a:r>
          </a:p>
          <a:p>
            <a:r>
              <a:rPr lang="en-GB" noProof="1"/>
              <a:t>In other languages, like French and Irish, the same meaning may be expressed by combining separate words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GB" noProof="1"/>
              <a:t>​</a:t>
            </a:r>
            <a:r>
              <a:rPr lang="fr-FR" noProof="1">
                <a:solidFill>
                  <a:srgbClr val="FF00FF"/>
                </a:solidFill>
              </a:rPr>
              <a:t>Cet</a:t>
            </a:r>
            <a:r>
              <a:rPr lang="fr-FR" noProof="1"/>
              <a:t> </a:t>
            </a:r>
            <a:r>
              <a:rPr lang="fr-FR" noProof="1">
                <a:solidFill>
                  <a:srgbClr val="FF0000"/>
                </a:solidFill>
              </a:rPr>
              <a:t>homme</a:t>
            </a:r>
            <a:r>
              <a:rPr lang="fr-FR" noProof="1"/>
              <a:t>-</a:t>
            </a:r>
            <a:r>
              <a:rPr lang="fr-FR" noProof="1">
                <a:solidFill>
                  <a:srgbClr val="FF00FF"/>
                </a:solidFill>
              </a:rPr>
              <a:t>ci</a:t>
            </a:r>
            <a:r>
              <a:rPr lang="fr-FR" noProof="1"/>
              <a:t>	</a:t>
            </a:r>
            <a:r>
              <a:rPr lang="en-GB" noProof="1"/>
              <a:t>		21. </a:t>
            </a:r>
            <a:r>
              <a:rPr lang="ga-IE" noProof="1">
                <a:solidFill>
                  <a:srgbClr val="FF00FF"/>
                </a:solidFill>
              </a:rPr>
              <a:t>An</a:t>
            </a:r>
            <a:r>
              <a:rPr lang="ga-IE" noProof="1"/>
              <a:t> </a:t>
            </a:r>
            <a:r>
              <a:rPr lang="ga-IE" noProof="1">
                <a:solidFill>
                  <a:srgbClr val="FF0000"/>
                </a:solidFill>
              </a:rPr>
              <a:t>fear</a:t>
            </a:r>
            <a:r>
              <a:rPr lang="ga-IE" noProof="1"/>
              <a:t> </a:t>
            </a:r>
            <a:r>
              <a:rPr lang="ga-IE" noProof="1">
                <a:solidFill>
                  <a:srgbClr val="FF00FF"/>
                </a:solidFill>
              </a:rPr>
              <a:t>seo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GB" noProof="1"/>
              <a:t>​</a:t>
            </a:r>
            <a:r>
              <a:rPr lang="fr-FR" noProof="1">
                <a:solidFill>
                  <a:srgbClr val="FF00FF"/>
                </a:solidFill>
              </a:rPr>
              <a:t>Ce</a:t>
            </a:r>
            <a:r>
              <a:rPr lang="fr-FR" noProof="1"/>
              <a:t> </a:t>
            </a:r>
            <a:r>
              <a:rPr lang="fr-FR" noProof="1">
                <a:solidFill>
                  <a:srgbClr val="FF0000"/>
                </a:solidFill>
              </a:rPr>
              <a:t>femme</a:t>
            </a:r>
            <a:r>
              <a:rPr lang="fr-FR" noProof="1"/>
              <a:t>-</a:t>
            </a:r>
            <a:r>
              <a:rPr lang="fr-FR" noProof="1">
                <a:solidFill>
                  <a:srgbClr val="FF00FF"/>
                </a:solidFill>
              </a:rPr>
              <a:t>là</a:t>
            </a:r>
            <a:r>
              <a:rPr lang="en-GB" noProof="1"/>
              <a:t>			</a:t>
            </a:r>
            <a:r>
              <a:rPr lang="ga-IE" noProof="1"/>
              <a:t>22. </a:t>
            </a:r>
            <a:r>
              <a:rPr lang="ga-IE" noProof="1">
                <a:solidFill>
                  <a:srgbClr val="FF00FF"/>
                </a:solidFill>
              </a:rPr>
              <a:t>An</a:t>
            </a:r>
            <a:r>
              <a:rPr lang="ga-IE" noProof="1"/>
              <a:t> </a:t>
            </a:r>
            <a:r>
              <a:rPr lang="ga-IE" noProof="1">
                <a:solidFill>
                  <a:srgbClr val="FF0000"/>
                </a:solidFill>
              </a:rPr>
              <a:t>bhean</a:t>
            </a:r>
            <a:r>
              <a:rPr lang="ga-IE" noProof="1"/>
              <a:t> </a:t>
            </a:r>
            <a:r>
              <a:rPr lang="ga-IE" noProof="1">
                <a:solidFill>
                  <a:srgbClr val="FF00FF"/>
                </a:solidFill>
              </a:rPr>
              <a:t>sin</a:t>
            </a:r>
          </a:p>
          <a:p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532D9-A9AC-4BE6-883D-B5EF83FB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6904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83E99-A023-40F6-ADC1-51188B07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17EDE-F4E6-4E9B-9009-A44DC4E6B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Some of you may know other languages besides the ones mentioned here</a:t>
            </a:r>
          </a:p>
          <a:p>
            <a:r>
              <a:rPr lang="en-CA" dirty="0"/>
              <a:t>Do any of these languages have determiners that we haven’t discussed?</a:t>
            </a:r>
          </a:p>
          <a:p>
            <a:r>
              <a:rPr lang="en-CA" dirty="0"/>
              <a:t>Do any of these languages have fewer determiners than in English?</a:t>
            </a:r>
          </a:p>
          <a:p>
            <a:r>
              <a:rPr lang="en-CA" dirty="0"/>
              <a:t>If so, what do these languages do instead?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D9079-7DF1-4F91-B775-8BAA78B91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64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74476-5C5E-4572-8C91-3CA0387D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91A64-B19C-4E02-BFFA-E9C5396D0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 can express a relationship between a noun and another noun, or between a noun and a verb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dirty="0"/>
              <a:t>​</a:t>
            </a:r>
            <a:r>
              <a:rPr lang="en-GB" dirty="0">
                <a:solidFill>
                  <a:srgbClr val="FF00FF"/>
                </a:solidFill>
              </a:rPr>
              <a:t>The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letter</a:t>
            </a:r>
            <a:r>
              <a:rPr lang="en-GB" dirty="0"/>
              <a:t> </a:t>
            </a:r>
            <a:r>
              <a:rPr lang="en-GB" u="sng" dirty="0">
                <a:solidFill>
                  <a:srgbClr val="804000"/>
                </a:solidFill>
              </a:rPr>
              <a:t>from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fell</a:t>
            </a:r>
            <a:r>
              <a:rPr lang="en-GB" dirty="0"/>
              <a:t> </a:t>
            </a:r>
            <a:r>
              <a:rPr lang="en-GB" u="sng" dirty="0">
                <a:solidFill>
                  <a:srgbClr val="804000"/>
                </a:solidFill>
              </a:rPr>
              <a:t>under</a:t>
            </a:r>
            <a:r>
              <a:rPr lang="en-GB" dirty="0"/>
              <a:t> </a:t>
            </a:r>
            <a:r>
              <a:rPr lang="en-GB" dirty="0">
                <a:solidFill>
                  <a:srgbClr val="FF00FF"/>
                </a:solidFill>
              </a:rPr>
              <a:t>the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table</a:t>
            </a:r>
          </a:p>
          <a:p>
            <a:r>
              <a:rPr lang="en-GB" dirty="0"/>
              <a:t>In this example, the preposition </a:t>
            </a:r>
            <a:r>
              <a:rPr lang="en-GB" i="1" dirty="0">
                <a:solidFill>
                  <a:srgbClr val="804000"/>
                </a:solidFill>
              </a:rPr>
              <a:t>from</a:t>
            </a:r>
            <a:r>
              <a:rPr lang="en-GB" dirty="0"/>
              <a:t> expresses the relationship between the noun </a:t>
            </a:r>
            <a:r>
              <a:rPr lang="en-GB" i="1" dirty="0">
                <a:solidFill>
                  <a:srgbClr val="FF0000"/>
                </a:solidFill>
              </a:rPr>
              <a:t>letter</a:t>
            </a:r>
            <a:r>
              <a:rPr lang="en-GB" dirty="0"/>
              <a:t> and the noun </a:t>
            </a:r>
            <a:r>
              <a:rPr lang="en-GB" i="1" dirty="0">
                <a:solidFill>
                  <a:srgbClr val="FF0000"/>
                </a:solidFill>
              </a:rPr>
              <a:t>John</a:t>
            </a:r>
          </a:p>
          <a:p>
            <a:r>
              <a:rPr lang="en-GB" dirty="0"/>
              <a:t>The preposition </a:t>
            </a:r>
            <a:r>
              <a:rPr lang="en-GB" i="1" dirty="0">
                <a:solidFill>
                  <a:srgbClr val="804000"/>
                </a:solidFill>
              </a:rPr>
              <a:t>under</a:t>
            </a:r>
            <a:r>
              <a:rPr lang="en-GB" dirty="0"/>
              <a:t> expresses the relationship between the verb </a:t>
            </a:r>
            <a:r>
              <a:rPr lang="en-GB" i="1" dirty="0">
                <a:solidFill>
                  <a:srgbClr val="00B050"/>
                </a:solidFill>
              </a:rPr>
              <a:t>fell</a:t>
            </a:r>
            <a:r>
              <a:rPr lang="en-GB" dirty="0"/>
              <a:t> and the noun </a:t>
            </a:r>
            <a:r>
              <a:rPr lang="en-GB" i="1" dirty="0">
                <a:solidFill>
                  <a:srgbClr val="FF0000"/>
                </a:solidFill>
              </a:rPr>
              <a:t>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8B6BF-601D-4116-9B32-F046BADE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080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F024F-B69E-4A81-ABB4-C5BE55B3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9310-EF84-409E-85B4-CDDC258C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prepositions refer to relationships in space (</a:t>
            </a:r>
            <a:r>
              <a:rPr lang="en-GB" i="1" dirty="0">
                <a:solidFill>
                  <a:srgbClr val="804000"/>
                </a:solidFill>
              </a:rPr>
              <a:t>in</a:t>
            </a:r>
            <a:r>
              <a:rPr lang="en-GB" dirty="0"/>
              <a:t>, </a:t>
            </a:r>
            <a:r>
              <a:rPr lang="en-GB" i="1" dirty="0">
                <a:solidFill>
                  <a:srgbClr val="804000"/>
                </a:solidFill>
              </a:rPr>
              <a:t>over</a:t>
            </a:r>
            <a:r>
              <a:rPr lang="en-GB" dirty="0"/>
              <a:t>, </a:t>
            </a:r>
            <a:r>
              <a:rPr lang="en-GB" i="1" dirty="0">
                <a:solidFill>
                  <a:srgbClr val="804000"/>
                </a:solidFill>
              </a:rPr>
              <a:t>under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en-GB" dirty="0"/>
              <a:t>The plane flew </a:t>
            </a:r>
            <a:r>
              <a:rPr lang="en-GB" dirty="0">
                <a:solidFill>
                  <a:srgbClr val="804000"/>
                </a:solidFill>
              </a:rPr>
              <a:t>over</a:t>
            </a:r>
            <a:r>
              <a:rPr lang="en-GB" dirty="0"/>
              <a:t> the mountains</a:t>
            </a:r>
          </a:p>
          <a:p>
            <a:r>
              <a:rPr lang="en-GB" dirty="0"/>
              <a:t>Prepositions can also refer to relationships in time (</a:t>
            </a:r>
            <a:r>
              <a:rPr lang="en-GB" i="1" dirty="0">
                <a:solidFill>
                  <a:srgbClr val="804000"/>
                </a:solidFill>
              </a:rPr>
              <a:t>before</a:t>
            </a:r>
            <a:r>
              <a:rPr lang="en-GB" dirty="0"/>
              <a:t>, </a:t>
            </a:r>
            <a:r>
              <a:rPr lang="en-GB" i="1" dirty="0">
                <a:solidFill>
                  <a:srgbClr val="804000"/>
                </a:solidFill>
              </a:rPr>
              <a:t>after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dirty="0"/>
              <a:t>We left </a:t>
            </a:r>
            <a:r>
              <a:rPr lang="en-GB" dirty="0">
                <a:solidFill>
                  <a:srgbClr val="804000"/>
                </a:solidFill>
              </a:rPr>
              <a:t>before</a:t>
            </a:r>
            <a:r>
              <a:rPr lang="en-GB" dirty="0"/>
              <a:t> noon</a:t>
            </a:r>
          </a:p>
          <a:p>
            <a:r>
              <a:rPr lang="en-GB" dirty="0"/>
              <a:t>Some prepositions describe more abstract relationships (</a:t>
            </a:r>
            <a:r>
              <a:rPr lang="en-GB" i="1" dirty="0">
                <a:solidFill>
                  <a:srgbClr val="804000"/>
                </a:solidFill>
              </a:rPr>
              <a:t>despite</a:t>
            </a:r>
            <a:r>
              <a:rPr lang="en-GB" dirty="0"/>
              <a:t>, </a:t>
            </a:r>
            <a:r>
              <a:rPr lang="en-GB" i="1" dirty="0">
                <a:solidFill>
                  <a:srgbClr val="804000"/>
                </a:solidFill>
              </a:rPr>
              <a:t>except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dirty="0"/>
              <a:t>They stayed </a:t>
            </a:r>
            <a:r>
              <a:rPr lang="en-GB" dirty="0">
                <a:solidFill>
                  <a:srgbClr val="804000"/>
                </a:solidFill>
              </a:rPr>
              <a:t>despite</a:t>
            </a:r>
            <a:r>
              <a:rPr lang="en-GB" dirty="0"/>
              <a:t> the weather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309CB-2E99-41AC-BEFB-953D7792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3085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B72A-9F62-4A2D-BF8D-225DE5EB6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1AE8-4DB8-44DE-99EE-2442D9641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prepositions can express more than one type of relationship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dirty="0"/>
              <a:t>She said it </a:t>
            </a:r>
            <a:r>
              <a:rPr lang="en-GB" u="sng" dirty="0">
                <a:solidFill>
                  <a:srgbClr val="804000"/>
                </a:solidFill>
              </a:rPr>
              <a:t>in</a:t>
            </a:r>
            <a:r>
              <a:rPr lang="en-GB" dirty="0"/>
              <a:t> class</a:t>
            </a:r>
            <a:br>
              <a:rPr lang="en-GB" dirty="0"/>
            </a:br>
            <a:r>
              <a:rPr lang="en-GB" dirty="0"/>
              <a:t>(space)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dirty="0"/>
              <a:t>She said it </a:t>
            </a:r>
            <a:r>
              <a:rPr lang="en-GB" u="sng" dirty="0">
                <a:solidFill>
                  <a:srgbClr val="804000"/>
                </a:solidFill>
              </a:rPr>
              <a:t>in</a:t>
            </a:r>
            <a:r>
              <a:rPr lang="en-GB" dirty="0"/>
              <a:t> the morning</a:t>
            </a:r>
            <a:br>
              <a:rPr lang="en-GB" dirty="0"/>
            </a:br>
            <a:r>
              <a:rPr lang="en-GB" dirty="0"/>
              <a:t>(time)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dirty="0"/>
              <a:t>She said it </a:t>
            </a:r>
            <a:r>
              <a:rPr lang="en-GB" u="sng" dirty="0">
                <a:solidFill>
                  <a:srgbClr val="804000"/>
                </a:solidFill>
              </a:rPr>
              <a:t>in</a:t>
            </a:r>
            <a:r>
              <a:rPr lang="en-GB" dirty="0"/>
              <a:t> perfect seriousness</a:t>
            </a:r>
            <a:br>
              <a:rPr lang="en-GB" dirty="0"/>
            </a:br>
            <a:r>
              <a:rPr lang="en-GB" dirty="0"/>
              <a:t>(manner — abstract)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15CCF-E69A-4D12-84F3-103A8B1D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1613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D0CF0-21CD-4950-85A6-3F2C486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B9D3A-B32D-4870-884B-0B9BA60E3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These words are called </a:t>
            </a:r>
            <a:r>
              <a:rPr lang="en-GB" noProof="1">
                <a:solidFill>
                  <a:srgbClr val="804000"/>
                </a:solidFill>
              </a:rPr>
              <a:t>prepositions</a:t>
            </a:r>
            <a:r>
              <a:rPr lang="en-GB" noProof="1"/>
              <a:t> because they are placed </a:t>
            </a:r>
            <a:r>
              <a:rPr lang="en-GB" b="1" noProof="1"/>
              <a:t>before</a:t>
            </a:r>
            <a:r>
              <a:rPr lang="en-GB" noProof="1"/>
              <a:t> the noun</a:t>
            </a:r>
          </a:p>
          <a:p>
            <a:r>
              <a:rPr lang="en-GB" noProof="1"/>
              <a:t>In some languages, such as Japanese, words with the same meaning are placed </a:t>
            </a:r>
            <a:r>
              <a:rPr lang="en-GB" b="1" noProof="1"/>
              <a:t>after</a:t>
            </a:r>
            <a:r>
              <a:rPr lang="en-GB" noProof="1"/>
              <a:t> the noun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Nihon</a:t>
            </a:r>
            <a:r>
              <a:rPr lang="en-GB" noProof="1"/>
              <a:t> </a:t>
            </a:r>
            <a:r>
              <a:rPr lang="en-GB" noProof="1">
                <a:solidFill>
                  <a:srgbClr val="804000"/>
                </a:solidFill>
              </a:rPr>
              <a:t>ni</a:t>
            </a:r>
            <a:br>
              <a:rPr lang="en-GB" noProof="1"/>
            </a:br>
            <a:r>
              <a:rPr lang="en-GB" noProof="1">
                <a:solidFill>
                  <a:srgbClr val="804000"/>
                </a:solidFill>
              </a:rPr>
              <a:t>in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Japan</a:t>
            </a:r>
          </a:p>
          <a:p>
            <a:r>
              <a:rPr lang="en-GB" noProof="1"/>
              <a:t>When they are placed after the noun, these words are called </a:t>
            </a:r>
            <a:r>
              <a:rPr lang="en-GB" u="sng" noProof="1">
                <a:solidFill>
                  <a:srgbClr val="804000"/>
                </a:solidFill>
              </a:rPr>
              <a:t>postpositions</a:t>
            </a:r>
          </a:p>
          <a:p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76E9F-3DBB-4995-8718-47470FBB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225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5DF4B-0993-4FB4-98CE-20D1ECE9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CC1CB-3DB8-4685-A640-9314EE96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some words that can function either as adverbs or as prepositions.</a:t>
            </a:r>
          </a:p>
          <a:p>
            <a:r>
              <a:rPr lang="en-GB" dirty="0"/>
              <a:t>For example, </a:t>
            </a:r>
            <a:r>
              <a:rPr lang="en-GB" i="1" dirty="0">
                <a:solidFill>
                  <a:srgbClr val="00B0F0"/>
                </a:solidFill>
              </a:rPr>
              <a:t>down</a:t>
            </a:r>
            <a:r>
              <a:rPr lang="en-GB" dirty="0"/>
              <a:t> in </a:t>
            </a:r>
            <a:r>
              <a:rPr lang="en-GB" i="1" dirty="0">
                <a:solidFill>
                  <a:srgbClr val="00B050"/>
                </a:solidFill>
              </a:rPr>
              <a:t>climb</a:t>
            </a:r>
            <a:r>
              <a:rPr lang="en-GB" i="1" dirty="0"/>
              <a:t> </a:t>
            </a:r>
            <a:r>
              <a:rPr lang="en-GB" i="1" dirty="0">
                <a:solidFill>
                  <a:srgbClr val="00B0F0"/>
                </a:solidFill>
              </a:rPr>
              <a:t>down</a:t>
            </a:r>
            <a:r>
              <a:rPr lang="en-GB" dirty="0"/>
              <a:t> is an </a:t>
            </a:r>
            <a:r>
              <a:rPr lang="en-GB" dirty="0">
                <a:solidFill>
                  <a:srgbClr val="00B0F0"/>
                </a:solidFill>
              </a:rPr>
              <a:t>adverb</a:t>
            </a:r>
            <a:r>
              <a:rPr lang="en-GB" dirty="0"/>
              <a:t>, because it modifies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on its own, but </a:t>
            </a:r>
            <a:r>
              <a:rPr lang="en-GB" i="1" dirty="0">
                <a:solidFill>
                  <a:srgbClr val="804000"/>
                </a:solidFill>
              </a:rPr>
              <a:t>down</a:t>
            </a:r>
            <a:r>
              <a:rPr lang="en-GB" dirty="0"/>
              <a:t> in </a:t>
            </a:r>
            <a:r>
              <a:rPr lang="en-GB" i="1" dirty="0">
                <a:solidFill>
                  <a:srgbClr val="00B050"/>
                </a:solidFill>
              </a:rPr>
              <a:t>climb</a:t>
            </a:r>
            <a:r>
              <a:rPr lang="en-GB" i="1" dirty="0"/>
              <a:t> </a:t>
            </a:r>
            <a:r>
              <a:rPr lang="en-GB" i="1" dirty="0">
                <a:solidFill>
                  <a:srgbClr val="804000"/>
                </a:solidFill>
              </a:rPr>
              <a:t>down</a:t>
            </a:r>
            <a:r>
              <a:rPr lang="en-GB" i="1" dirty="0"/>
              <a:t> </a:t>
            </a:r>
            <a:r>
              <a:rPr lang="en-GB" i="1" dirty="0">
                <a:solidFill>
                  <a:srgbClr val="FF00FF"/>
                </a:solidFill>
              </a:rPr>
              <a:t>the</a:t>
            </a:r>
            <a:r>
              <a:rPr lang="en-GB" i="1" dirty="0"/>
              <a:t> </a:t>
            </a:r>
            <a:r>
              <a:rPr lang="en-GB" i="1" dirty="0">
                <a:solidFill>
                  <a:srgbClr val="FF0000"/>
                </a:solidFill>
              </a:rPr>
              <a:t>ladder</a:t>
            </a:r>
            <a:r>
              <a:rPr lang="en-GB" dirty="0"/>
              <a:t> is a </a:t>
            </a:r>
            <a:r>
              <a:rPr lang="en-GB" dirty="0">
                <a:solidFill>
                  <a:srgbClr val="804000"/>
                </a:solidFill>
              </a:rPr>
              <a:t>preposition</a:t>
            </a:r>
            <a:r>
              <a:rPr lang="en-GB" dirty="0"/>
              <a:t>, because it relates a </a:t>
            </a:r>
            <a:r>
              <a:rPr lang="en-GB" dirty="0">
                <a:solidFill>
                  <a:srgbClr val="FF0000"/>
                </a:solidFill>
              </a:rPr>
              <a:t>noun</a:t>
            </a:r>
            <a:r>
              <a:rPr lang="en-GB" dirty="0"/>
              <a:t> to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EE1D9-B3E4-4956-B74D-98BBC998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3424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5C3AC-5FBD-4AF9-BEA4-42AFBADDA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DA5C0-0EB9-4BD8-B3AE-6EE476F15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 the sample text in your handout</a:t>
            </a:r>
          </a:p>
          <a:p>
            <a:r>
              <a:rPr lang="en-GB" u="sng" dirty="0"/>
              <a:t>Underline</a:t>
            </a:r>
            <a:r>
              <a:rPr lang="en-GB" dirty="0"/>
              <a:t> all the adverbs</a:t>
            </a:r>
          </a:p>
          <a:p>
            <a:r>
              <a:rPr lang="en-GB" dirty="0"/>
              <a:t>Circle all the prepositions</a:t>
            </a:r>
          </a:p>
          <a:p>
            <a:r>
              <a:rPr lang="en-GB" dirty="0"/>
              <a:t>Be sure to include words with just a single function, like </a:t>
            </a:r>
            <a:r>
              <a:rPr lang="en-GB" i="1" dirty="0">
                <a:solidFill>
                  <a:srgbClr val="00B0F0"/>
                </a:solidFill>
              </a:rPr>
              <a:t>quickly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4C139-8CFD-4912-A511-A8C734CC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E4EBC5F-CBCE-467C-9DE9-30FA4D18F9EF}"/>
              </a:ext>
            </a:extLst>
          </p:cNvPr>
          <p:cNvSpPr/>
          <p:nvPr/>
        </p:nvSpPr>
        <p:spPr>
          <a:xfrm>
            <a:off x="1091046" y="2815938"/>
            <a:ext cx="1025137" cy="55071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445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54D4-B386-4FC5-97AE-E813BE02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11065-5224-469F-8039-CCF9DEEC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822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ACD15-6456-4A1C-9C88-C393248D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FC018-6C09-4ACF-9316-E6BD43ABC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/>
              <a:t>You can see the </a:t>
            </a:r>
            <a:r>
              <a:rPr lang="en-GB" sz="3200" dirty="0">
                <a:solidFill>
                  <a:srgbClr val="00B0F0"/>
                </a:solidFill>
              </a:rPr>
              <a:t>adverbs</a:t>
            </a:r>
            <a:r>
              <a:rPr lang="en-GB" sz="3200" dirty="0"/>
              <a:t> and </a:t>
            </a:r>
            <a:r>
              <a:rPr lang="en-GB" sz="3200" dirty="0">
                <a:solidFill>
                  <a:srgbClr val="804000"/>
                </a:solidFill>
              </a:rPr>
              <a:t>prepositions</a:t>
            </a:r>
            <a:r>
              <a:rPr lang="en-GB" sz="3200" dirty="0"/>
              <a:t> marked below:</a:t>
            </a:r>
            <a:br>
              <a:rPr lang="en-GB" sz="3200" dirty="0"/>
            </a:br>
            <a:endParaRPr lang="en-GB" sz="3200" dirty="0"/>
          </a:p>
          <a:p>
            <a:pPr marL="0" indent="0">
              <a:buNone/>
            </a:pPr>
            <a:r>
              <a:rPr lang="en-GB" sz="3200" dirty="0"/>
              <a:t>So the boat was left to drift </a:t>
            </a:r>
            <a:r>
              <a:rPr lang="en-GB" sz="3200" dirty="0">
                <a:solidFill>
                  <a:srgbClr val="804000"/>
                </a:solidFill>
              </a:rPr>
              <a:t>down</a:t>
            </a:r>
            <a:r>
              <a:rPr lang="en-GB" sz="3200" dirty="0"/>
              <a:t> the stream as it would, till it glided </a:t>
            </a:r>
            <a:r>
              <a:rPr lang="en-GB" sz="3200" dirty="0">
                <a:solidFill>
                  <a:srgbClr val="00B0F0"/>
                </a:solidFill>
              </a:rPr>
              <a:t>gently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00B0F0"/>
                </a:solidFill>
              </a:rPr>
              <a:t>in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804000"/>
                </a:solidFill>
              </a:rPr>
              <a:t>among</a:t>
            </a:r>
            <a:r>
              <a:rPr lang="en-GB" sz="3200" dirty="0"/>
              <a:t> the waving rushes. And then the little sleeves were </a:t>
            </a:r>
            <a:r>
              <a:rPr lang="en-GB" sz="3200" dirty="0">
                <a:solidFill>
                  <a:srgbClr val="00B0F0"/>
                </a:solidFill>
              </a:rPr>
              <a:t>carefully</a:t>
            </a:r>
            <a:r>
              <a:rPr lang="en-GB" sz="3200" dirty="0"/>
              <a:t> rolled </a:t>
            </a:r>
            <a:r>
              <a:rPr lang="en-GB" sz="3200" dirty="0">
                <a:solidFill>
                  <a:srgbClr val="00B0F0"/>
                </a:solidFill>
              </a:rPr>
              <a:t>up</a:t>
            </a:r>
            <a:r>
              <a:rPr lang="en-GB" sz="3200" dirty="0"/>
              <a:t>, and the little arms were plunged </a:t>
            </a:r>
            <a:r>
              <a:rPr lang="en-GB" sz="3200" dirty="0">
                <a:solidFill>
                  <a:srgbClr val="00B0F0"/>
                </a:solidFill>
              </a:rPr>
              <a:t>in</a:t>
            </a:r>
            <a:r>
              <a:rPr lang="en-GB" sz="3200" dirty="0"/>
              <a:t> elbow-</a:t>
            </a:r>
            <a:r>
              <a:rPr lang="en-GB" sz="3200" dirty="0">
                <a:solidFill>
                  <a:srgbClr val="00B0F0"/>
                </a:solidFill>
              </a:rPr>
              <a:t>deep</a:t>
            </a:r>
            <a:r>
              <a:rPr lang="en-GB" sz="3200" dirty="0"/>
              <a:t> to get the rushes a good long way </a:t>
            </a:r>
            <a:r>
              <a:rPr lang="en-GB" sz="3200" dirty="0">
                <a:solidFill>
                  <a:srgbClr val="00B0F0"/>
                </a:solidFill>
              </a:rPr>
              <a:t>down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804000"/>
                </a:solidFill>
              </a:rPr>
              <a:t>before</a:t>
            </a:r>
            <a:r>
              <a:rPr lang="en-GB" sz="3200" dirty="0"/>
              <a:t> breaking them </a:t>
            </a:r>
            <a:r>
              <a:rPr lang="en-GB" sz="3200" dirty="0">
                <a:solidFill>
                  <a:srgbClr val="00B0F0"/>
                </a:solidFill>
              </a:rPr>
              <a:t>off</a:t>
            </a:r>
            <a:r>
              <a:rPr lang="en-GB" sz="3200" dirty="0"/>
              <a:t> — and </a:t>
            </a:r>
            <a:r>
              <a:rPr lang="en-GB" sz="3200" dirty="0">
                <a:solidFill>
                  <a:srgbClr val="804000"/>
                </a:solidFill>
              </a:rPr>
              <a:t>for</a:t>
            </a:r>
            <a:r>
              <a:rPr lang="en-GB" sz="3200" dirty="0"/>
              <a:t> a while Alice forgot all </a:t>
            </a:r>
            <a:r>
              <a:rPr lang="en-GB" sz="3200" dirty="0">
                <a:solidFill>
                  <a:srgbClr val="804000"/>
                </a:solidFill>
              </a:rPr>
              <a:t>about</a:t>
            </a:r>
            <a:r>
              <a:rPr lang="en-GB" sz="3200" dirty="0"/>
              <a:t> the Sheep and the knitting, as she bent </a:t>
            </a:r>
            <a:r>
              <a:rPr lang="en-GB" sz="3200" dirty="0">
                <a:solidFill>
                  <a:srgbClr val="804000"/>
                </a:solidFill>
              </a:rPr>
              <a:t>over</a:t>
            </a:r>
            <a:r>
              <a:rPr lang="en-GB" sz="3200" dirty="0"/>
              <a:t> the side </a:t>
            </a:r>
            <a:r>
              <a:rPr lang="en-GB" sz="3200" dirty="0">
                <a:solidFill>
                  <a:srgbClr val="804000"/>
                </a:solidFill>
              </a:rPr>
              <a:t>of</a:t>
            </a:r>
            <a:r>
              <a:rPr lang="en-GB" sz="3200" dirty="0"/>
              <a:t> the boat, </a:t>
            </a:r>
            <a:r>
              <a:rPr lang="en-GB" sz="3200" dirty="0">
                <a:solidFill>
                  <a:srgbClr val="804000"/>
                </a:solidFill>
              </a:rPr>
              <a:t>with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00B0F0"/>
                </a:solidFill>
              </a:rPr>
              <a:t>just</a:t>
            </a:r>
            <a:r>
              <a:rPr lang="en-GB" sz="3200" dirty="0"/>
              <a:t> the ends </a:t>
            </a:r>
            <a:r>
              <a:rPr lang="en-GB" sz="3200" dirty="0">
                <a:solidFill>
                  <a:srgbClr val="804000"/>
                </a:solidFill>
              </a:rPr>
              <a:t>of</a:t>
            </a:r>
            <a:r>
              <a:rPr lang="en-GB" sz="3200" dirty="0"/>
              <a:t> her tangled hair dipping </a:t>
            </a:r>
            <a:r>
              <a:rPr lang="en-GB" sz="3200" dirty="0">
                <a:solidFill>
                  <a:srgbClr val="804000"/>
                </a:solidFill>
              </a:rPr>
              <a:t>into</a:t>
            </a:r>
            <a:r>
              <a:rPr lang="en-GB" sz="3200" dirty="0"/>
              <a:t> the water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60637-E01E-47B0-AA33-3C614323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83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So far, we have looked at several parts of speech, including </a:t>
            </a:r>
            <a:r>
              <a:rPr lang="en-GB" dirty="0">
                <a:solidFill>
                  <a:srgbClr val="FF0000"/>
                </a:solidFill>
              </a:rPr>
              <a:t>nouns</a:t>
            </a:r>
            <a:r>
              <a:rPr lang="en-GB" dirty="0"/>
              <a:t>,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, </a:t>
            </a:r>
            <a:r>
              <a:rPr lang="en-GB" dirty="0">
                <a:solidFill>
                  <a:srgbClr val="FF8000"/>
                </a:solidFill>
              </a:rPr>
              <a:t>pronouns</a:t>
            </a:r>
            <a:r>
              <a:rPr lang="en-GB" dirty="0"/>
              <a:t>, </a:t>
            </a:r>
            <a:r>
              <a:rPr lang="en-GB" dirty="0">
                <a:solidFill>
                  <a:srgbClr val="0000FF"/>
                </a:solidFill>
              </a:rPr>
              <a:t>adjectives</a:t>
            </a:r>
            <a:r>
              <a:rPr lang="en-GB" dirty="0"/>
              <a:t>, and </a:t>
            </a:r>
            <a:r>
              <a:rPr lang="en-GB" dirty="0">
                <a:solidFill>
                  <a:srgbClr val="00B0F0"/>
                </a:solidFill>
              </a:rPr>
              <a:t>adverbs</a:t>
            </a:r>
          </a:p>
          <a:p>
            <a:r>
              <a:rPr lang="en-GB" dirty="0"/>
              <a:t>These parts of speech often refer to objects and activities in the real world (e.g. </a:t>
            </a:r>
            <a:r>
              <a:rPr lang="en-GB" i="1" dirty="0"/>
              <a:t>trees</a:t>
            </a:r>
            <a:r>
              <a:rPr lang="en-GB" dirty="0"/>
              <a:t>, </a:t>
            </a:r>
            <a:r>
              <a:rPr lang="en-GB" i="1" dirty="0"/>
              <a:t>running</a:t>
            </a:r>
            <a:r>
              <a:rPr lang="en-GB" dirty="0"/>
              <a:t>)</a:t>
            </a:r>
          </a:p>
          <a:p>
            <a:r>
              <a:rPr lang="en-GB" dirty="0"/>
              <a:t>In addition to these, there also several other parts of speech, which are sometimes called </a:t>
            </a:r>
            <a:r>
              <a:rPr lang="en-GB" u="sng" dirty="0"/>
              <a:t>function words</a:t>
            </a:r>
          </a:p>
          <a:p>
            <a:r>
              <a:rPr lang="en-GB" dirty="0"/>
              <a:t>These are geared toward indicating relationships among other parts of a sentence</a:t>
            </a:r>
          </a:p>
          <a:p>
            <a:r>
              <a:rPr lang="en-GB" dirty="0"/>
              <a:t>Today we will look at </a:t>
            </a:r>
            <a:r>
              <a:rPr lang="en-GB" noProof="1">
                <a:solidFill>
                  <a:srgbClr val="FF00FF"/>
                </a:solidFill>
              </a:rPr>
              <a:t>determiners</a:t>
            </a:r>
            <a:r>
              <a:rPr lang="en-GB" noProof="1"/>
              <a:t>, </a:t>
            </a:r>
            <a:r>
              <a:rPr lang="en-GB" noProof="1">
                <a:solidFill>
                  <a:srgbClr val="804000"/>
                </a:solidFill>
              </a:rPr>
              <a:t>prepositions</a:t>
            </a:r>
            <a:r>
              <a:rPr lang="en-GB" noProof="1"/>
              <a:t>, </a:t>
            </a:r>
            <a:r>
              <a:rPr lang="en-GB" noProof="1">
                <a:solidFill>
                  <a:srgbClr val="7030A0"/>
                </a:solidFill>
              </a:rPr>
              <a:t>conjunctions</a:t>
            </a:r>
            <a:r>
              <a:rPr lang="en-GB" noProof="1"/>
              <a:t>, </a:t>
            </a:r>
            <a:r>
              <a:rPr lang="en-GB" noProof="1">
                <a:solidFill>
                  <a:srgbClr val="008000"/>
                </a:solidFill>
              </a:rPr>
              <a:t>auxiliaries</a:t>
            </a:r>
            <a:r>
              <a:rPr lang="en-GB" noProof="1"/>
              <a:t>, and </a:t>
            </a:r>
            <a:r>
              <a:rPr lang="en-GB" noProof="1">
                <a:solidFill>
                  <a:srgbClr val="808000"/>
                </a:solidFill>
              </a:rPr>
              <a:t>interjections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B31DC-B088-4743-91C5-5D286050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643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41AAA-197B-4740-9E6F-68ADF27E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C1226-8610-45EB-91BF-682DCAC17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7030A0"/>
                </a:solidFill>
              </a:rPr>
              <a:t>Conjunctions</a:t>
            </a:r>
            <a:r>
              <a:rPr lang="en-GB" dirty="0"/>
              <a:t> are words that combine separate, independent sentences into a single, larger sentence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The sky is blue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The grass is green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The sky is blue </a:t>
            </a:r>
            <a:r>
              <a:rPr lang="en-GB" u="sng" dirty="0">
                <a:solidFill>
                  <a:srgbClr val="7030A0"/>
                </a:solidFill>
              </a:rPr>
              <a:t>and</a:t>
            </a:r>
            <a:r>
              <a:rPr lang="en-GB" dirty="0"/>
              <a:t> the grass is 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305CF-4A5F-4B16-AAE1-A774B66A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066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8F040-E88C-41FF-AFA0-D7D26586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F820B-8E3F-48B2-A430-49B26E2D3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conjunctions (e.g. </a:t>
            </a:r>
            <a:r>
              <a:rPr lang="en-GB" i="1" dirty="0">
                <a:solidFill>
                  <a:srgbClr val="7030A0"/>
                </a:solidFill>
              </a:rPr>
              <a:t>and</a:t>
            </a:r>
            <a:r>
              <a:rPr lang="en-GB" dirty="0"/>
              <a:t>, </a:t>
            </a:r>
            <a:r>
              <a:rPr lang="en-GB" i="1" dirty="0">
                <a:solidFill>
                  <a:srgbClr val="7030A0"/>
                </a:solidFill>
              </a:rPr>
              <a:t>or</a:t>
            </a:r>
            <a:r>
              <a:rPr lang="en-GB" dirty="0"/>
              <a:t>) are </a:t>
            </a:r>
            <a:r>
              <a:rPr lang="en-GB" u="sng" dirty="0"/>
              <a:t>coordinating</a:t>
            </a:r>
            <a:r>
              <a:rPr lang="en-GB" dirty="0"/>
              <a:t> conjunctions</a:t>
            </a:r>
          </a:p>
          <a:p>
            <a:r>
              <a:rPr lang="en-GB" dirty="0"/>
              <a:t>They simply link sentences without saying that there is any relation between them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GB" dirty="0"/>
              <a:t>The sky is blue </a:t>
            </a:r>
            <a:r>
              <a:rPr lang="en-GB" u="sng" dirty="0">
                <a:solidFill>
                  <a:srgbClr val="7030A0"/>
                </a:solidFill>
              </a:rPr>
              <a:t>and</a:t>
            </a:r>
            <a:r>
              <a:rPr lang="en-GB" dirty="0"/>
              <a:t> there are no clouds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GB" dirty="0"/>
              <a:t>The sky is blue </a:t>
            </a:r>
            <a:r>
              <a:rPr lang="en-GB" u="sng" dirty="0">
                <a:solidFill>
                  <a:srgbClr val="7030A0"/>
                </a:solidFill>
              </a:rPr>
              <a:t>and</a:t>
            </a:r>
            <a:r>
              <a:rPr lang="en-GB" dirty="0"/>
              <a:t> the grass is 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68D6C-691E-499C-87A1-CDBFB925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8261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8F040-E88C-41FF-AFA0-D7D26586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F820B-8E3F-48B2-A430-49B26E2D3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Other conjunctions (e.g. </a:t>
            </a:r>
            <a:r>
              <a:rPr lang="en-GB" i="1" dirty="0">
                <a:solidFill>
                  <a:srgbClr val="7030A0"/>
                </a:solidFill>
              </a:rPr>
              <a:t>because</a:t>
            </a:r>
            <a:r>
              <a:rPr lang="en-GB" dirty="0"/>
              <a:t>, </a:t>
            </a:r>
            <a:r>
              <a:rPr lang="en-GB" i="1" dirty="0">
                <a:solidFill>
                  <a:srgbClr val="7030A0"/>
                </a:solidFill>
              </a:rPr>
              <a:t>while</a:t>
            </a:r>
            <a:r>
              <a:rPr lang="en-GB" dirty="0"/>
              <a:t>) are </a:t>
            </a:r>
            <a:r>
              <a:rPr lang="en-GB" u="sng" dirty="0"/>
              <a:t>subordinating</a:t>
            </a:r>
            <a:r>
              <a:rPr lang="en-GB" dirty="0"/>
              <a:t> conjunctions</a:t>
            </a:r>
          </a:p>
          <a:p>
            <a:r>
              <a:rPr lang="en-GB" dirty="0"/>
              <a:t>They make the meaning of one sentence dependent on the other in some way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GB" dirty="0"/>
              <a:t>The sky is blue </a:t>
            </a:r>
            <a:r>
              <a:rPr lang="en-GB" u="sng" dirty="0">
                <a:solidFill>
                  <a:srgbClr val="7030A0"/>
                </a:solidFill>
              </a:rPr>
              <a:t>because</a:t>
            </a:r>
            <a:r>
              <a:rPr lang="en-GB" dirty="0"/>
              <a:t> there are no clouds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GB" dirty="0"/>
              <a:t>​</a:t>
            </a:r>
            <a:r>
              <a:rPr lang="en-GB" strike="sngStrike" dirty="0"/>
              <a:t>The sky is blue </a:t>
            </a:r>
            <a:r>
              <a:rPr lang="en-GB" u="sng" strike="sngStrike" dirty="0">
                <a:solidFill>
                  <a:srgbClr val="7030A0"/>
                </a:solidFill>
              </a:rPr>
              <a:t>because</a:t>
            </a:r>
            <a:r>
              <a:rPr lang="en-GB" strike="sngStrike" dirty="0"/>
              <a:t> the grass is green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3ED49-59CA-43B9-A488-840CF2D63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3224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A0274-E266-0348-A88C-9F7085915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Conjunctions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68532-846A-FD44-BD96-2E1B70E62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type of word used to combine sentences is sometimes called a </a:t>
            </a:r>
            <a:r>
              <a:rPr lang="en-GB" u="sng" dirty="0">
                <a:solidFill>
                  <a:srgbClr val="7030A0"/>
                </a:solidFill>
              </a:rPr>
              <a:t>complementiser</a:t>
            </a:r>
            <a:endParaRPr lang="en-GB" dirty="0"/>
          </a:p>
          <a:p>
            <a:r>
              <a:rPr lang="en-GB" dirty="0"/>
              <a:t>​</a:t>
            </a:r>
            <a:r>
              <a:rPr lang="en-GB" dirty="0">
                <a:solidFill>
                  <a:srgbClr val="7030A0"/>
                </a:solidFill>
              </a:rPr>
              <a:t>Complementisers</a:t>
            </a:r>
            <a:r>
              <a:rPr lang="en-GB" dirty="0"/>
              <a:t> allow what was originally a separate sentence to become the </a:t>
            </a:r>
            <a:r>
              <a:rPr lang="en-GB" u="sng" dirty="0"/>
              <a:t>complement</a:t>
            </a:r>
            <a:r>
              <a:rPr lang="en-GB" dirty="0"/>
              <a:t> of a </a:t>
            </a:r>
            <a:r>
              <a:rPr lang="en-GB" dirty="0">
                <a:solidFill>
                  <a:srgbClr val="FF0000"/>
                </a:solidFill>
              </a:rPr>
              <a:t>noun</a:t>
            </a:r>
            <a:r>
              <a:rPr lang="en-GB" dirty="0"/>
              <a:t> or a </a:t>
            </a:r>
            <a:r>
              <a:rPr lang="en-GB" dirty="0">
                <a:solidFill>
                  <a:srgbClr val="00B050"/>
                </a:solidFill>
              </a:rPr>
              <a:t>verb</a:t>
            </a:r>
          </a:p>
          <a:p>
            <a:pPr marL="514350" indent="-514350">
              <a:buFont typeface="+mj-lt"/>
              <a:buAutoNum type="arabicPeriod" startAt="38"/>
            </a:pPr>
            <a:r>
              <a:rPr lang="en-GB" dirty="0"/>
              <a:t>There is a </a:t>
            </a:r>
            <a:r>
              <a:rPr lang="en-GB" dirty="0">
                <a:solidFill>
                  <a:srgbClr val="FF0000"/>
                </a:solidFill>
              </a:rPr>
              <a:t>possibility</a:t>
            </a:r>
            <a:r>
              <a:rPr lang="en-GB" dirty="0"/>
              <a:t>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it might rain</a:t>
            </a:r>
          </a:p>
          <a:p>
            <a:pPr marL="514350" indent="-514350">
              <a:buFont typeface="+mj-lt"/>
              <a:buAutoNum type="arabicPeriod" startAt="38"/>
            </a:pPr>
            <a:r>
              <a:rPr lang="en-GB" dirty="0"/>
              <a:t>John </a:t>
            </a:r>
            <a:r>
              <a:rPr lang="en-GB" dirty="0">
                <a:solidFill>
                  <a:srgbClr val="00B050"/>
                </a:solidFill>
              </a:rPr>
              <a:t>asked</a:t>
            </a:r>
            <a:r>
              <a:rPr lang="en-GB" dirty="0"/>
              <a:t> </a:t>
            </a:r>
            <a:r>
              <a:rPr lang="en-GB" u="sng" dirty="0">
                <a:solidFill>
                  <a:srgbClr val="7030A0"/>
                </a:solidFill>
              </a:rPr>
              <a:t>whether</a:t>
            </a:r>
            <a:r>
              <a:rPr lang="en-GB" u="sng" dirty="0"/>
              <a:t> you were coming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386786-C4E8-451A-8445-1AB8723A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5028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6B1BE-68BA-461B-842A-BE9477E5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Auxiliaries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3FB58-A6B3-47F3-8841-1E749607C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u="sng" dirty="0">
                <a:solidFill>
                  <a:srgbClr val="008000"/>
                </a:solidFill>
              </a:rPr>
              <a:t>Auxiliaries</a:t>
            </a:r>
            <a:r>
              <a:rPr lang="en-GB" dirty="0"/>
              <a:t> are another type of function word</a:t>
            </a:r>
            <a:endParaRPr lang="en-GB" dirty="0">
              <a:solidFill>
                <a:srgbClr val="008000"/>
              </a:solidFill>
            </a:endParaRPr>
          </a:p>
          <a:p>
            <a:r>
              <a:rPr lang="en-GB" dirty="0"/>
              <a:t>​</a:t>
            </a:r>
            <a:r>
              <a:rPr lang="en-GB" dirty="0">
                <a:solidFill>
                  <a:srgbClr val="008000"/>
                </a:solidFill>
              </a:rPr>
              <a:t>Auxiliaries</a:t>
            </a:r>
            <a:r>
              <a:rPr lang="en-GB" dirty="0"/>
              <a:t> are special verbs used to modify the meaning of other verbs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2BA96-68F8-4FCB-845C-D37004A3C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31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A7327-6822-4E68-8750-F750D3E6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Auxiliaries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D2DC-FA1F-402E-86B1-3AED84D17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In English, without auxiliaries all you would have is a present tense and a past tense</a:t>
            </a:r>
          </a:p>
          <a:p>
            <a:pPr marL="514350" indent="-514350">
              <a:buFont typeface="+mj-lt"/>
              <a:buAutoNum type="arabicPeriod" startAt="40"/>
            </a:pPr>
            <a:r>
              <a:rPr lang="en-GB" dirty="0"/>
              <a:t>They </a:t>
            </a:r>
            <a:r>
              <a:rPr lang="en-GB" dirty="0">
                <a:solidFill>
                  <a:srgbClr val="00B050"/>
                </a:solidFill>
              </a:rPr>
              <a:t>swim</a:t>
            </a:r>
          </a:p>
          <a:p>
            <a:pPr marL="514350" indent="-514350">
              <a:buFont typeface="+mj-lt"/>
              <a:buAutoNum type="arabicPeriod" startAt="40"/>
            </a:pPr>
            <a:r>
              <a:rPr lang="en-GB" dirty="0"/>
              <a:t>They </a:t>
            </a:r>
            <a:r>
              <a:rPr lang="en-GB" dirty="0">
                <a:solidFill>
                  <a:srgbClr val="00B050"/>
                </a:solidFill>
              </a:rPr>
              <a:t>swam</a:t>
            </a:r>
          </a:p>
          <a:p>
            <a:r>
              <a:rPr lang="en-GB" dirty="0"/>
              <a:t>Auxiliaries let you make additional distinctions in terms of time and possibility</a:t>
            </a:r>
          </a:p>
          <a:p>
            <a:pPr marL="514350" indent="-514350">
              <a:buFont typeface="+mj-lt"/>
              <a:buAutoNum type="arabicPeriod" startAt="42"/>
            </a:pPr>
            <a:r>
              <a:rPr lang="en-GB" dirty="0"/>
              <a:t>They </a:t>
            </a:r>
            <a:r>
              <a:rPr lang="en-GB" u="sng" dirty="0">
                <a:solidFill>
                  <a:srgbClr val="008000"/>
                </a:solidFill>
              </a:rPr>
              <a:t>are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swimming</a:t>
            </a:r>
          </a:p>
          <a:p>
            <a:pPr marL="514350" indent="-514350">
              <a:buFont typeface="+mj-lt"/>
              <a:buAutoNum type="arabicPeriod" startAt="42"/>
            </a:pPr>
            <a:r>
              <a:rPr lang="en-GB" dirty="0"/>
              <a:t>They </a:t>
            </a:r>
            <a:r>
              <a:rPr lang="en-GB" u="sng" dirty="0">
                <a:solidFill>
                  <a:srgbClr val="008000"/>
                </a:solidFill>
              </a:rPr>
              <a:t>have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swum</a:t>
            </a:r>
          </a:p>
          <a:p>
            <a:pPr marL="514350" indent="-514350">
              <a:buFont typeface="+mj-lt"/>
              <a:buAutoNum type="arabicPeriod" startAt="42"/>
            </a:pPr>
            <a:r>
              <a:rPr lang="en-GB" dirty="0"/>
              <a:t>They </a:t>
            </a:r>
            <a:r>
              <a:rPr lang="en-GB" u="sng" dirty="0">
                <a:solidFill>
                  <a:srgbClr val="008000"/>
                </a:solidFill>
              </a:rPr>
              <a:t>will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swim</a:t>
            </a:r>
          </a:p>
          <a:p>
            <a:pPr marL="514350" indent="-514350">
              <a:buFont typeface="+mj-lt"/>
              <a:buAutoNum type="arabicPeriod" startAt="42"/>
            </a:pPr>
            <a:r>
              <a:rPr lang="en-GB" dirty="0"/>
              <a:t>They </a:t>
            </a:r>
            <a:r>
              <a:rPr lang="en-GB" u="sng" dirty="0">
                <a:solidFill>
                  <a:srgbClr val="008000"/>
                </a:solidFill>
              </a:rPr>
              <a:t>may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swim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3BE0F-025B-43F0-B6A2-DFC1B86F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416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9322-8057-48C6-B1E8-7C798A945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Auxiliaries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D5565-EEFC-4D4F-99C6-DB5864468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auxiliaries can also be used as ordinary verbs</a:t>
            </a:r>
          </a:p>
          <a:p>
            <a:r>
              <a:rPr lang="en-GB" dirty="0"/>
              <a:t>Their meaning will change depending on how they are used</a:t>
            </a:r>
          </a:p>
          <a:p>
            <a:pPr marL="514350" indent="-514350">
              <a:buFont typeface="+mj-lt"/>
              <a:buAutoNum type="arabicPeriod" startAt="46"/>
            </a:pPr>
            <a:r>
              <a:rPr lang="en-GB" dirty="0"/>
              <a:t>John </a:t>
            </a:r>
            <a:r>
              <a:rPr lang="en-GB" dirty="0">
                <a:solidFill>
                  <a:srgbClr val="008000"/>
                </a:solidFill>
              </a:rPr>
              <a:t>has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a hat</a:t>
            </a:r>
          </a:p>
          <a:p>
            <a:pPr marL="514350" indent="-514350">
              <a:buFont typeface="+mj-lt"/>
              <a:buAutoNum type="arabicPeriod" startAt="46"/>
            </a:pPr>
            <a:r>
              <a:rPr lang="en-GB" dirty="0"/>
              <a:t>John </a:t>
            </a:r>
            <a:r>
              <a:rPr lang="en-GB" dirty="0">
                <a:solidFill>
                  <a:srgbClr val="008000"/>
                </a:solidFill>
              </a:rPr>
              <a:t>has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swum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1B67B4D-CE87-499D-8E77-3A0FF1FE7025}"/>
              </a:ext>
            </a:extLst>
          </p:cNvPr>
          <p:cNvSpPr/>
          <p:nvPr/>
        </p:nvSpPr>
        <p:spPr>
          <a:xfrm>
            <a:off x="5975796" y="2923504"/>
            <a:ext cx="5378003" cy="1325563"/>
          </a:xfrm>
          <a:prstGeom prst="wedgeRoundRectCallout">
            <a:avLst>
              <a:gd name="adj1" fmla="val -107334"/>
              <a:gd name="adj2" fmla="val -2688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Here </a:t>
            </a:r>
            <a:r>
              <a:rPr lang="en-GB" i="1" dirty="0"/>
              <a:t>have</a:t>
            </a:r>
            <a:r>
              <a:rPr lang="en-GB" dirty="0"/>
              <a:t> is an ordinary verb, used with a noun.</a:t>
            </a:r>
          </a:p>
          <a:p>
            <a:pPr algn="ctr"/>
            <a:r>
              <a:rPr lang="en-GB" dirty="0"/>
              <a:t>It means that John owns a hat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A027778-4812-47E9-A89C-0B56E81536D3}"/>
              </a:ext>
            </a:extLst>
          </p:cNvPr>
          <p:cNvSpPr/>
          <p:nvPr/>
        </p:nvSpPr>
        <p:spPr>
          <a:xfrm>
            <a:off x="5975796" y="4384004"/>
            <a:ext cx="5378003" cy="1325563"/>
          </a:xfrm>
          <a:prstGeom prst="wedgeRoundRectCallout">
            <a:avLst>
              <a:gd name="adj1" fmla="val -107813"/>
              <a:gd name="adj2" fmla="val -9878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Here </a:t>
            </a:r>
            <a:r>
              <a:rPr lang="en-GB" i="1" dirty="0"/>
              <a:t>have</a:t>
            </a:r>
            <a:r>
              <a:rPr lang="en-GB" dirty="0"/>
              <a:t> is an auxiliary, used with another verb.</a:t>
            </a:r>
            <a:br>
              <a:rPr lang="en-GB" dirty="0"/>
            </a:br>
            <a:r>
              <a:rPr lang="en-GB" dirty="0"/>
              <a:t>It doesn’t mean that John owns swimming; instead, it locates John’s swimming in time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D303C-478F-4A0E-9632-3FCBBAB8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520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40DD-A243-4B38-8E81-9BBE99F32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Auxiliaries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3F6E9-D5FA-4733-B1E5-ACC7139DC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Concepts expressed in English with an auxiliary can be expressed with a simple verb in many other languages</a:t>
            </a:r>
          </a:p>
          <a:p>
            <a:pPr marL="514350" indent="-514350">
              <a:buFont typeface="+mj-lt"/>
              <a:buAutoNum type="arabicPeriod" startAt="48"/>
            </a:pPr>
            <a:r>
              <a:rPr lang="en-GB" noProof="1"/>
              <a:t>​</a:t>
            </a:r>
            <a:r>
              <a:rPr lang="en-GB" u="sng" noProof="1">
                <a:solidFill>
                  <a:srgbClr val="00B050"/>
                </a:solidFill>
              </a:rPr>
              <a:t>Ciceáilíodh</a:t>
            </a:r>
            <a:r>
              <a:rPr lang="en-GB" noProof="1"/>
              <a:t> </a:t>
            </a:r>
            <a:r>
              <a:rPr lang="en-GB" noProof="1">
                <a:solidFill>
                  <a:srgbClr val="FF8000"/>
                </a:solidFill>
              </a:rPr>
              <a:t>mé</a:t>
            </a:r>
            <a:r>
              <a:rPr lang="en-GB" noProof="1"/>
              <a:t>		(Irish)</a:t>
            </a:r>
            <a:br>
              <a:rPr lang="en-GB" noProof="1"/>
            </a:br>
            <a:r>
              <a:rPr lang="en-GB" noProof="1">
                <a:solidFill>
                  <a:srgbClr val="FF8000"/>
                </a:solidFill>
              </a:rPr>
              <a:t>I</a:t>
            </a:r>
            <a:r>
              <a:rPr lang="en-GB" noProof="1"/>
              <a:t> </a:t>
            </a:r>
            <a:r>
              <a:rPr lang="en-GB" u="sng" noProof="1">
                <a:solidFill>
                  <a:srgbClr val="008000"/>
                </a:solidFill>
              </a:rPr>
              <a:t>got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kicked</a:t>
            </a:r>
          </a:p>
          <a:p>
            <a:pPr marL="514350" indent="-514350">
              <a:buFont typeface="+mj-lt"/>
              <a:buAutoNum type="arabicPeriod" startAt="48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Ils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nageaient</a:t>
            </a:r>
            <a:r>
              <a:rPr lang="en-GB" noProof="1"/>
              <a:t>			(French)</a:t>
            </a:r>
            <a:br>
              <a:rPr lang="en-GB" noProof="1"/>
            </a:br>
            <a:r>
              <a:rPr lang="en-GB" noProof="1">
                <a:solidFill>
                  <a:srgbClr val="FF8000"/>
                </a:solidFill>
              </a:rPr>
              <a:t>They</a:t>
            </a:r>
            <a:r>
              <a:rPr lang="en-GB" noProof="1"/>
              <a:t> </a:t>
            </a:r>
            <a:r>
              <a:rPr lang="en-GB" u="sng" noProof="1">
                <a:solidFill>
                  <a:srgbClr val="008000"/>
                </a:solidFill>
              </a:rPr>
              <a:t>were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swimming</a:t>
            </a:r>
          </a:p>
          <a:p>
            <a:pPr marL="514350" indent="-514350">
              <a:buFont typeface="+mj-lt"/>
              <a:buAutoNum type="arabicPeriod" startAt="4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Marcus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cecidit</a:t>
            </a:r>
            <a:r>
              <a:rPr lang="en-GB" noProof="1"/>
              <a:t>		(Latin)</a:t>
            </a:r>
            <a:br>
              <a:rPr lang="en-GB" noProof="1"/>
            </a:br>
            <a:r>
              <a:rPr lang="en-GB" noProof="1">
                <a:solidFill>
                  <a:srgbClr val="FF0000"/>
                </a:solidFill>
              </a:rPr>
              <a:t>Marcus</a:t>
            </a:r>
            <a:r>
              <a:rPr lang="en-GB" noProof="1"/>
              <a:t> </a:t>
            </a:r>
            <a:r>
              <a:rPr lang="en-GB" u="sng" noProof="1">
                <a:solidFill>
                  <a:srgbClr val="008000"/>
                </a:solidFill>
              </a:rPr>
              <a:t>has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fallen</a:t>
            </a:r>
          </a:p>
          <a:p>
            <a:pPr marL="514350" indent="-514350">
              <a:buFont typeface="+mj-lt"/>
              <a:buAutoNum type="arabicPeriod" startAt="4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Héktōr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aeídoi</a:t>
            </a:r>
            <a:r>
              <a:rPr lang="en-GB" noProof="1"/>
              <a:t>			(Greek)</a:t>
            </a:r>
            <a:br>
              <a:rPr lang="en-GB" noProof="1"/>
            </a:br>
            <a:r>
              <a:rPr lang="en-GB" noProof="1">
                <a:solidFill>
                  <a:srgbClr val="FF0000"/>
                </a:solidFill>
              </a:rPr>
              <a:t>Hector</a:t>
            </a:r>
            <a:r>
              <a:rPr lang="en-GB" noProof="1"/>
              <a:t> </a:t>
            </a:r>
            <a:r>
              <a:rPr lang="en-GB" u="sng" noProof="1">
                <a:solidFill>
                  <a:srgbClr val="008000"/>
                </a:solidFill>
              </a:rPr>
              <a:t>may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103CF-C863-438C-A4DB-1A20EB2B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51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21903-C2E7-4703-809F-2293BE18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Interjections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D4D39-D001-4A1C-8505-72081544D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Another part of speech, which we will mention briefly, is </a:t>
            </a:r>
            <a:r>
              <a:rPr lang="en-GB" dirty="0">
                <a:solidFill>
                  <a:srgbClr val="808000"/>
                </a:solidFill>
              </a:rPr>
              <a:t>interjections</a:t>
            </a:r>
          </a:p>
          <a:p>
            <a:r>
              <a:rPr lang="en-GB" dirty="0"/>
              <a:t>​</a:t>
            </a:r>
            <a:r>
              <a:rPr lang="en-GB" dirty="0">
                <a:solidFill>
                  <a:srgbClr val="808000"/>
                </a:solidFill>
              </a:rPr>
              <a:t>Interjections</a:t>
            </a:r>
            <a:r>
              <a:rPr lang="en-GB" dirty="0"/>
              <a:t> are words like </a:t>
            </a:r>
            <a:r>
              <a:rPr lang="en-GB" i="1" dirty="0">
                <a:solidFill>
                  <a:srgbClr val="808000"/>
                </a:solidFill>
              </a:rPr>
              <a:t>oh</a:t>
            </a:r>
            <a:r>
              <a:rPr lang="en-GB" dirty="0"/>
              <a:t> and </a:t>
            </a:r>
            <a:r>
              <a:rPr lang="en-GB" i="1" dirty="0">
                <a:solidFill>
                  <a:srgbClr val="808000"/>
                </a:solidFill>
              </a:rPr>
              <a:t>ah</a:t>
            </a:r>
            <a:r>
              <a:rPr lang="en-GB" dirty="0"/>
              <a:t>, which sit outside the main structure of the sentence</a:t>
            </a:r>
          </a:p>
          <a:p>
            <a:r>
              <a:rPr lang="en-GB" dirty="0"/>
              <a:t>They have little effect on meaning</a:t>
            </a:r>
          </a:p>
          <a:p>
            <a:pPr marL="514350" indent="-514350">
              <a:buFont typeface="+mj-lt"/>
              <a:buAutoNum type="arabicPeriod" startAt="52"/>
            </a:pPr>
            <a:r>
              <a:rPr lang="en-GB" dirty="0"/>
              <a:t>Mary arrived yesterday</a:t>
            </a:r>
          </a:p>
          <a:p>
            <a:pPr marL="514350" indent="-514350">
              <a:buFont typeface="+mj-lt"/>
              <a:buAutoNum type="arabicPeriod" startAt="52"/>
            </a:pPr>
            <a:r>
              <a:rPr lang="en-GB" dirty="0"/>
              <a:t>​</a:t>
            </a:r>
            <a:r>
              <a:rPr lang="en-GB" dirty="0">
                <a:solidFill>
                  <a:srgbClr val="808000"/>
                </a:solidFill>
              </a:rPr>
              <a:t>Oh</a:t>
            </a:r>
            <a:r>
              <a:rPr lang="en-GB" dirty="0"/>
              <a:t>, Mary arrived yesterday</a:t>
            </a:r>
          </a:p>
          <a:p>
            <a:r>
              <a:rPr lang="en-GB" dirty="0"/>
              <a:t>You can see that if the first sentence is true, the second will always be true, and vice versa</a:t>
            </a:r>
          </a:p>
          <a:p>
            <a:r>
              <a:rPr lang="en-GB" dirty="0"/>
              <a:t>However, there is a subtle distinction in terms of the speaker’s attitude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66FEE-0B2D-42C0-9569-DD35790B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64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B6AC7-271D-FE4C-AB94-1ED0269D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66A81-38DC-D743-A988-152E927B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We have now looked at many parts of speech: </a:t>
            </a:r>
            <a:r>
              <a:rPr lang="en-GB" noProof="1">
                <a:solidFill>
                  <a:srgbClr val="FF0000"/>
                </a:solidFill>
              </a:rPr>
              <a:t>nouns</a:t>
            </a:r>
            <a:r>
              <a:rPr lang="en-GB" noProof="1"/>
              <a:t>, </a:t>
            </a:r>
            <a:r>
              <a:rPr lang="en-GB" noProof="1">
                <a:solidFill>
                  <a:srgbClr val="00B050"/>
                </a:solidFill>
              </a:rPr>
              <a:t>verbs</a:t>
            </a:r>
            <a:r>
              <a:rPr lang="en-GB" noProof="1"/>
              <a:t>, </a:t>
            </a:r>
            <a:r>
              <a:rPr lang="en-GB" noProof="1">
                <a:solidFill>
                  <a:srgbClr val="FF8000"/>
                </a:solidFill>
              </a:rPr>
              <a:t>pronouns</a:t>
            </a:r>
            <a:r>
              <a:rPr lang="en-GB" noProof="1"/>
              <a:t>, </a:t>
            </a:r>
            <a:r>
              <a:rPr lang="en-GB" noProof="1">
                <a:solidFill>
                  <a:srgbClr val="0000FF"/>
                </a:solidFill>
              </a:rPr>
              <a:t>adjectives</a:t>
            </a:r>
            <a:r>
              <a:rPr lang="en-GB" noProof="1"/>
              <a:t>, </a:t>
            </a:r>
            <a:r>
              <a:rPr lang="en-GB" noProof="1">
                <a:solidFill>
                  <a:srgbClr val="00B0F0"/>
                </a:solidFill>
              </a:rPr>
              <a:t>adverbs</a:t>
            </a:r>
            <a:r>
              <a:rPr lang="en-GB" noProof="1"/>
              <a:t>, </a:t>
            </a:r>
            <a:r>
              <a:rPr lang="en-GB" noProof="1">
                <a:solidFill>
                  <a:srgbClr val="FF00FF"/>
                </a:solidFill>
              </a:rPr>
              <a:t>determiners</a:t>
            </a:r>
            <a:r>
              <a:rPr lang="en-GB" noProof="1"/>
              <a:t>, </a:t>
            </a:r>
            <a:r>
              <a:rPr lang="en-GB" noProof="1">
                <a:solidFill>
                  <a:srgbClr val="804000"/>
                </a:solidFill>
              </a:rPr>
              <a:t>prepositions</a:t>
            </a:r>
            <a:r>
              <a:rPr lang="en-GB" noProof="1"/>
              <a:t>, </a:t>
            </a:r>
            <a:r>
              <a:rPr lang="en-GB" noProof="1">
                <a:solidFill>
                  <a:srgbClr val="7030A0"/>
                </a:solidFill>
              </a:rPr>
              <a:t>conjunctions</a:t>
            </a:r>
            <a:r>
              <a:rPr lang="en-GB" noProof="1"/>
              <a:t>, </a:t>
            </a:r>
            <a:r>
              <a:rPr lang="en-GB" noProof="1">
                <a:solidFill>
                  <a:srgbClr val="008000"/>
                </a:solidFill>
              </a:rPr>
              <a:t>auxiliaries</a:t>
            </a:r>
            <a:r>
              <a:rPr lang="en-GB" noProof="1"/>
              <a:t>, and </a:t>
            </a:r>
            <a:r>
              <a:rPr lang="en-GB" noProof="1">
                <a:solidFill>
                  <a:srgbClr val="808000"/>
                </a:solidFill>
              </a:rPr>
              <a:t>interjections</a:t>
            </a:r>
          </a:p>
          <a:p>
            <a:r>
              <a:rPr lang="en-GB" noProof="1"/>
              <a:t>Some of these, such as </a:t>
            </a:r>
            <a:r>
              <a:rPr lang="en-GB" noProof="1">
                <a:solidFill>
                  <a:srgbClr val="FF0000"/>
                </a:solidFill>
              </a:rPr>
              <a:t>nouns</a:t>
            </a:r>
            <a:r>
              <a:rPr lang="en-GB" noProof="1"/>
              <a:t> and </a:t>
            </a:r>
            <a:r>
              <a:rPr lang="en-GB" noProof="1">
                <a:solidFill>
                  <a:srgbClr val="00B050"/>
                </a:solidFill>
              </a:rPr>
              <a:t>verbs</a:t>
            </a:r>
            <a:r>
              <a:rPr lang="en-GB" noProof="1"/>
              <a:t>, exist in all languages</a:t>
            </a:r>
          </a:p>
          <a:p>
            <a:r>
              <a:rPr lang="en-GB" noProof="1"/>
              <a:t>Others, such as </a:t>
            </a:r>
            <a:r>
              <a:rPr lang="en-GB" noProof="1">
                <a:solidFill>
                  <a:srgbClr val="FF00FF"/>
                </a:solidFill>
              </a:rPr>
              <a:t>articles</a:t>
            </a:r>
            <a:r>
              <a:rPr lang="en-GB" noProof="1"/>
              <a:t> and </a:t>
            </a:r>
            <a:r>
              <a:rPr lang="en-GB" noProof="1">
                <a:solidFill>
                  <a:srgbClr val="008000"/>
                </a:solidFill>
              </a:rPr>
              <a:t>auxiliaries</a:t>
            </a:r>
            <a:r>
              <a:rPr lang="en-GB" noProof="1"/>
              <a:t>, do not</a:t>
            </a:r>
          </a:p>
          <a:p>
            <a:r>
              <a:rPr lang="en-GB" noProof="1"/>
              <a:t>The sentences that you have seen show how it is possible to express the </a:t>
            </a:r>
            <a:r>
              <a:rPr lang="en-GB" b="1" noProof="1"/>
              <a:t>same meaning</a:t>
            </a:r>
            <a:r>
              <a:rPr lang="en-GB" noProof="1"/>
              <a:t> across languages in very </a:t>
            </a:r>
            <a:r>
              <a:rPr lang="en-GB" b="1" noProof="1"/>
              <a:t>different 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F5841-B007-4F46-921E-791A4B9C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02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DBF18-EF12-4B6D-8B75-43A53937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0C40-3423-4B84-9FFC-D261FDDFB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There are several different types of determiner, including</a:t>
            </a:r>
          </a:p>
          <a:p>
            <a:pPr lvl="1"/>
            <a:r>
              <a:rPr lang="en-GB" noProof="1"/>
              <a:t>Articles (</a:t>
            </a:r>
            <a:r>
              <a:rPr lang="en-GB" i="1" noProof="1">
                <a:solidFill>
                  <a:srgbClr val="FF00FF"/>
                </a:solidFill>
              </a:rPr>
              <a:t>a</a:t>
            </a:r>
            <a:r>
              <a:rPr lang="en-GB" noProof="1"/>
              <a:t>, </a:t>
            </a:r>
            <a:r>
              <a:rPr lang="en-GB" i="1" noProof="1">
                <a:solidFill>
                  <a:srgbClr val="FF00FF"/>
                </a:solidFill>
              </a:rPr>
              <a:t>the</a:t>
            </a:r>
            <a:r>
              <a:rPr lang="en-GB" noProof="1"/>
              <a:t>…)</a:t>
            </a:r>
          </a:p>
          <a:p>
            <a:pPr lvl="1"/>
            <a:r>
              <a:rPr lang="en-GB" noProof="1"/>
              <a:t>Demonstratives (</a:t>
            </a:r>
            <a:r>
              <a:rPr lang="en-GB" i="1" noProof="1">
                <a:solidFill>
                  <a:srgbClr val="FF00FF"/>
                </a:solidFill>
              </a:rPr>
              <a:t>this</a:t>
            </a:r>
            <a:r>
              <a:rPr lang="en-GB" noProof="1"/>
              <a:t>, </a:t>
            </a:r>
            <a:r>
              <a:rPr lang="en-GB" i="1" noProof="1">
                <a:solidFill>
                  <a:srgbClr val="FF00FF"/>
                </a:solidFill>
              </a:rPr>
              <a:t>that</a:t>
            </a:r>
            <a:r>
              <a:rPr lang="en-GB" noProof="1"/>
              <a:t>…)</a:t>
            </a:r>
          </a:p>
          <a:p>
            <a:pPr lvl="1"/>
            <a:r>
              <a:rPr lang="en-GB" noProof="1"/>
              <a:t>Possessives (</a:t>
            </a:r>
            <a:r>
              <a:rPr lang="en-GB" i="1" noProof="1">
                <a:solidFill>
                  <a:srgbClr val="FF00FF"/>
                </a:solidFill>
              </a:rPr>
              <a:t>my</a:t>
            </a:r>
            <a:r>
              <a:rPr lang="en-GB" noProof="1"/>
              <a:t>, </a:t>
            </a:r>
            <a:r>
              <a:rPr lang="en-GB" i="1" noProof="1">
                <a:solidFill>
                  <a:srgbClr val="FF00FF"/>
                </a:solidFill>
              </a:rPr>
              <a:t>your</a:t>
            </a:r>
            <a:r>
              <a:rPr lang="en-GB" noProof="1"/>
              <a:t>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14E09-6BC1-45AE-B054-02435803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1003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6C87E-E264-426C-A26B-F4998BE9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090AB-0DF1-4EFD-8E3D-1C5F253B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Why do we say that all these different words belong to a single category?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5AB0C-3BF7-47E3-972C-F848F7A9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24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B1D04-0ED1-3D43-924F-5D52A26B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Determiners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4A731-1EB6-9142-8B3E-BCBDAEA5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Why do we say that all these different words belong to a single category?</a:t>
            </a:r>
          </a:p>
          <a:p>
            <a:r>
              <a:rPr lang="en-GB" noProof="1"/>
              <a:t>Because it is only possible to use one of them at a time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1"/>
              <a:t>​</a:t>
            </a:r>
            <a:r>
              <a:rPr lang="en-GB" strike="sngStrike" noProof="1">
                <a:solidFill>
                  <a:srgbClr val="FF00FF"/>
                </a:solidFill>
              </a:rPr>
              <a:t>a my</a:t>
            </a:r>
            <a:r>
              <a:rPr lang="en-GB" strike="sngStrike" noProof="1"/>
              <a:t> friend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1"/>
              <a:t>​</a:t>
            </a:r>
            <a:r>
              <a:rPr lang="en-GB" strike="sngStrike" noProof="1">
                <a:solidFill>
                  <a:srgbClr val="FF00FF"/>
                </a:solidFill>
              </a:rPr>
              <a:t>your this</a:t>
            </a:r>
            <a:r>
              <a:rPr lang="en-GB" strike="sngStrike" noProof="1"/>
              <a:t> house</a:t>
            </a:r>
          </a:p>
          <a:p>
            <a:r>
              <a:rPr lang="en-GB" noProof="1"/>
              <a:t>If we want to express these ideas, we have to find a different way of saying them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a</a:t>
            </a:r>
            <a:r>
              <a:rPr lang="en-GB" noProof="1"/>
              <a:t> friend of mine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this</a:t>
            </a:r>
            <a:r>
              <a:rPr lang="en-GB" noProof="1"/>
              <a:t> house of yours</a:t>
            </a:r>
          </a:p>
          <a:p>
            <a:pPr marL="0" indent="0">
              <a:buNone/>
            </a:pPr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C9104-B1B0-4715-A941-0AF9B21E4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827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691C-C654-4FF9-830C-C128CA3C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3A1B0-4C36-4C97-A0AB-1B033E6C1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Determiners provide different ways of classifying nouns:</a:t>
            </a:r>
          </a:p>
          <a:p>
            <a:pPr lvl="1"/>
            <a:r>
              <a:rPr lang="en-GB" sz="2800" dirty="0"/>
              <a:t>New/old information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GB" sz="2800" dirty="0"/>
              <a:t>Do you have </a:t>
            </a:r>
            <a:r>
              <a:rPr lang="en-GB" sz="2800" dirty="0">
                <a:solidFill>
                  <a:srgbClr val="FF00FF"/>
                </a:solidFill>
              </a:rPr>
              <a:t>a</a:t>
            </a:r>
            <a:r>
              <a:rPr lang="en-GB" sz="2800" dirty="0"/>
              <a:t> cat? Where is </a:t>
            </a:r>
            <a:r>
              <a:rPr lang="en-GB" sz="2800" dirty="0">
                <a:solidFill>
                  <a:srgbClr val="FF00FF"/>
                </a:solidFill>
              </a:rPr>
              <a:t>the</a:t>
            </a:r>
            <a:r>
              <a:rPr lang="en-GB" sz="2800" dirty="0"/>
              <a:t> cat?</a:t>
            </a:r>
          </a:p>
          <a:p>
            <a:pPr lvl="1"/>
            <a:r>
              <a:rPr lang="en-GB" sz="2800" dirty="0"/>
              <a:t>Location (near/far)</a:t>
            </a:r>
          </a:p>
          <a:p>
            <a:pPr marL="971550" lvl="1" indent="-514350">
              <a:buFont typeface="+mj-lt"/>
              <a:buAutoNum type="arabicPeriod" startAt="6"/>
            </a:pPr>
            <a:r>
              <a:rPr lang="en-GB" sz="2800" dirty="0"/>
              <a:t>​</a:t>
            </a:r>
            <a:r>
              <a:rPr lang="en-GB" sz="2800" dirty="0">
                <a:solidFill>
                  <a:srgbClr val="FF00FF"/>
                </a:solidFill>
              </a:rPr>
              <a:t>This</a:t>
            </a:r>
            <a:r>
              <a:rPr lang="en-GB" sz="2800" dirty="0"/>
              <a:t> box is here, but </a:t>
            </a:r>
            <a:r>
              <a:rPr lang="en-GB" sz="2800" dirty="0">
                <a:solidFill>
                  <a:srgbClr val="FF00FF"/>
                </a:solidFill>
              </a:rPr>
              <a:t>that</a:t>
            </a:r>
            <a:r>
              <a:rPr lang="en-GB" sz="2800" dirty="0"/>
              <a:t> box is over there</a:t>
            </a:r>
          </a:p>
          <a:p>
            <a:pPr lvl="1"/>
            <a:r>
              <a:rPr lang="en-GB" sz="2800" dirty="0"/>
              <a:t>Person</a:t>
            </a:r>
          </a:p>
          <a:p>
            <a:pPr marL="971550" lvl="1" indent="-514350">
              <a:buFont typeface="+mj-lt"/>
              <a:buAutoNum type="arabicPeriod" startAt="7"/>
            </a:pPr>
            <a:r>
              <a:rPr lang="en-GB" sz="2800" dirty="0"/>
              <a:t>​</a:t>
            </a:r>
            <a:r>
              <a:rPr lang="en-GB" sz="2800" dirty="0">
                <a:solidFill>
                  <a:srgbClr val="FF00FF"/>
                </a:solidFill>
              </a:rPr>
              <a:t>My</a:t>
            </a:r>
            <a:r>
              <a:rPr lang="en-GB" sz="2800" dirty="0"/>
              <a:t> coat is blue; </a:t>
            </a:r>
            <a:r>
              <a:rPr lang="en-GB" sz="2800" dirty="0">
                <a:solidFill>
                  <a:srgbClr val="FF00FF"/>
                </a:solidFill>
              </a:rPr>
              <a:t>your</a:t>
            </a:r>
            <a:r>
              <a:rPr lang="en-GB" sz="2800" dirty="0"/>
              <a:t> coat is black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3EA26-FC92-47BF-8655-9DC94809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332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4BDD-68E6-49D8-877E-EEB7111B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E2A4D-3E72-4861-B1C6-F9E92D7C0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Determiners can vary from language to language</a:t>
            </a:r>
          </a:p>
          <a:p>
            <a:r>
              <a:rPr lang="en-GB" dirty="0"/>
              <a:t>Some of the greatest variation is in the articles that different languages have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75705-DE91-4D42-A267-9CB67E14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905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9B929-57E1-442D-B5D8-EC95A9D47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07766-D293-48F2-A660-27F707364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English has both a definite and an indefinite article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I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saw</a:t>
            </a:r>
            <a:r>
              <a:rPr lang="en-GB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a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cat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Where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the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cat</a:t>
            </a:r>
            <a:r>
              <a:rPr lang="en-GB" noProof="1"/>
              <a:t>?</a:t>
            </a:r>
          </a:p>
          <a:p>
            <a:r>
              <a:rPr lang="en-GB" noProof="1"/>
              <a:t>Some languages, like Irish, have only a definite article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Chonaic</a:t>
            </a:r>
            <a:r>
              <a:rPr lang="en-GB" noProof="1"/>
              <a:t> </a:t>
            </a:r>
            <a:r>
              <a:rPr lang="en-GB" noProof="1">
                <a:solidFill>
                  <a:srgbClr val="FF8000"/>
                </a:solidFill>
              </a:rPr>
              <a:t>mé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cat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Cá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bhfuil</a:t>
            </a:r>
            <a:r>
              <a:rPr lang="en-GB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an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cat</a:t>
            </a:r>
            <a:r>
              <a:rPr lang="en-GB" noProof="1"/>
              <a:t>?</a:t>
            </a:r>
          </a:p>
          <a:p>
            <a:r>
              <a:rPr lang="en-GB" noProof="1"/>
              <a:t>Other languages, like Latin, have no articles at all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Vidi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felem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Ubi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est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felis</a:t>
            </a:r>
            <a:r>
              <a:rPr lang="en-GB" noProof="1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F6784-E881-4E95-A4F6-404D19B1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5424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74E5-7957-47D7-81C0-B8989D326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F6733-FD5F-4639-AD4C-5FB24F364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Articles in English and Irish are separate words</a:t>
            </a:r>
            <a:endParaRPr lang="en-GB" u="sng" noProof="1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Where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the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cat</a:t>
            </a:r>
            <a:r>
              <a:rPr lang="en-GB" noProof="1"/>
              <a:t>?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Cá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bhfuil</a:t>
            </a:r>
            <a:r>
              <a:rPr lang="en-GB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an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cat</a:t>
            </a:r>
            <a:r>
              <a:rPr lang="en-GB" noProof="1"/>
              <a:t>?</a:t>
            </a:r>
          </a:p>
          <a:p>
            <a:r>
              <a:rPr lang="en-GB" noProof="1"/>
              <a:t>In some languages, such as Swedish, articles are attached to the noun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Var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är</a:t>
            </a:r>
            <a:r>
              <a:rPr lang="en-GB" noProof="1"/>
              <a:t> </a:t>
            </a:r>
            <a:r>
              <a:rPr lang="en-GB" u="sng" noProof="1">
                <a:solidFill>
                  <a:srgbClr val="FF0000"/>
                </a:solidFill>
              </a:rPr>
              <a:t>katt</a:t>
            </a:r>
            <a:r>
              <a:rPr lang="en-GB" u="sng" noProof="1">
                <a:solidFill>
                  <a:srgbClr val="FF00FF"/>
                </a:solidFill>
              </a:rPr>
              <a:t>en</a:t>
            </a:r>
            <a:r>
              <a:rPr lang="en-GB" noProof="1"/>
              <a:t>?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ECBC72BD-CF2A-478B-BC55-142CFAB9757D}"/>
              </a:ext>
            </a:extLst>
          </p:cNvPr>
          <p:cNvSpPr/>
          <p:nvPr/>
        </p:nvSpPr>
        <p:spPr>
          <a:xfrm>
            <a:off x="2550017" y="4997003"/>
            <a:ext cx="3361386" cy="927279"/>
          </a:xfrm>
          <a:prstGeom prst="wedgeRoundRectCallout">
            <a:avLst>
              <a:gd name="adj1" fmla="val -29262"/>
              <a:gd name="adj2" fmla="val -8472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noProof="1"/>
              <a:t>This </a:t>
            </a:r>
            <a:r>
              <a:rPr lang="en-GB" i="1" noProof="1"/>
              <a:t>-en</a:t>
            </a:r>
            <a:r>
              <a:rPr lang="en-GB" noProof="1"/>
              <a:t> is the definite article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A67A0-B6A6-45CE-A4E3-B45B6A1CE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2105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17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4.2|7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8.7|8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6.8|5.4|7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6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11.2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5.4|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9.4|4.8|17.7|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4.6|7.7|5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8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1485</Words>
  <Application>Microsoft Office PowerPoint</Application>
  <PresentationFormat>Widescreen</PresentationFormat>
  <Paragraphs>186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Language Awareness for Key Stage 3</vt:lpstr>
      <vt:lpstr>Roadmap</vt:lpstr>
      <vt:lpstr>Determiners</vt:lpstr>
      <vt:lpstr>Determiners</vt:lpstr>
      <vt:lpstr>Determiners </vt:lpstr>
      <vt:lpstr>Determiners</vt:lpstr>
      <vt:lpstr>Determiners</vt:lpstr>
      <vt:lpstr>Determiners</vt:lpstr>
      <vt:lpstr>Determiners</vt:lpstr>
      <vt:lpstr>Determiners</vt:lpstr>
      <vt:lpstr>Activity</vt:lpstr>
      <vt:lpstr>Prepositions</vt:lpstr>
      <vt:lpstr>Prepositions</vt:lpstr>
      <vt:lpstr>Prepositions</vt:lpstr>
      <vt:lpstr>Prepositions</vt:lpstr>
      <vt:lpstr>Activity</vt:lpstr>
      <vt:lpstr>Activity</vt:lpstr>
      <vt:lpstr>Solution</vt:lpstr>
      <vt:lpstr>Solution</vt:lpstr>
      <vt:lpstr>Conjunctions</vt:lpstr>
      <vt:lpstr>Conjunctions</vt:lpstr>
      <vt:lpstr>Conjunctions</vt:lpstr>
      <vt:lpstr>Conjunctions </vt:lpstr>
      <vt:lpstr>Auxiliaries</vt:lpstr>
      <vt:lpstr>Auxiliaries</vt:lpstr>
      <vt:lpstr>Auxiliaries</vt:lpstr>
      <vt:lpstr>Auxiliaries</vt:lpstr>
      <vt:lpstr>Interjections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124</cp:revision>
  <dcterms:created xsi:type="dcterms:W3CDTF">2020-12-01T13:59:57Z</dcterms:created>
  <dcterms:modified xsi:type="dcterms:W3CDTF">2025-01-11T12:22:31Z</dcterms:modified>
</cp:coreProperties>
</file>