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310" r:id="rId3"/>
    <p:sldId id="271" r:id="rId4"/>
    <p:sldId id="305" r:id="rId5"/>
    <p:sldId id="291" r:id="rId6"/>
    <p:sldId id="272" r:id="rId7"/>
    <p:sldId id="273" r:id="rId8"/>
    <p:sldId id="295" r:id="rId9"/>
    <p:sldId id="297" r:id="rId10"/>
    <p:sldId id="274" r:id="rId11"/>
    <p:sldId id="302" r:id="rId12"/>
    <p:sldId id="275" r:id="rId13"/>
    <p:sldId id="276" r:id="rId14"/>
    <p:sldId id="277" r:id="rId15"/>
    <p:sldId id="296" r:id="rId16"/>
    <p:sldId id="306" r:id="rId17"/>
    <p:sldId id="307" r:id="rId18"/>
    <p:sldId id="308" r:id="rId19"/>
    <p:sldId id="309" r:id="rId20"/>
    <p:sldId id="279" r:id="rId21"/>
    <p:sldId id="280" r:id="rId22"/>
    <p:sldId id="281" r:id="rId23"/>
    <p:sldId id="293" r:id="rId24"/>
    <p:sldId id="282" r:id="rId25"/>
    <p:sldId id="298" r:id="rId26"/>
    <p:sldId id="299" r:id="rId27"/>
    <p:sldId id="300" r:id="rId28"/>
    <p:sldId id="301" r:id="rId29"/>
    <p:sldId id="2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4000"/>
    <a:srgbClr val="FF00FF"/>
    <a:srgbClr val="008000"/>
    <a:srgbClr val="808000"/>
    <a:srgbClr val="0000FF"/>
    <a:srgbClr val="FF8000"/>
    <a:srgbClr val="BCB800"/>
    <a:srgbClr val="00FF00"/>
    <a:srgbClr val="81FFBA"/>
    <a:srgbClr val="FF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leod, Morgan" userId="b642237a-9cc5-48df-95e6-18bfa6339a38" providerId="ADAL" clId="{2E969AF7-F740-4016-A32E-38AC55528FC0}"/>
    <pc:docChg chg="modSld">
      <pc:chgData name="Macleod, Morgan" userId="b642237a-9cc5-48df-95e6-18bfa6339a38" providerId="ADAL" clId="{2E969AF7-F740-4016-A32E-38AC55528FC0}" dt="2025-01-03T14:59:04.123" v="22"/>
      <pc:docMkLst>
        <pc:docMk/>
      </pc:docMkLst>
      <pc:sldChg chg="modSp">
        <pc:chgData name="Macleod, Morgan" userId="b642237a-9cc5-48df-95e6-18bfa6339a38" providerId="ADAL" clId="{2E969AF7-F740-4016-A32E-38AC55528FC0}" dt="2025-01-03T14:46:38.276" v="10"/>
        <pc:sldMkLst>
          <pc:docMk/>
          <pc:sldMk cId="2795028525" sldId="293"/>
        </pc:sldMkLst>
        <pc:spChg chg="mod">
          <ac:chgData name="Macleod, Morgan" userId="b642237a-9cc5-48df-95e6-18bfa6339a38" providerId="ADAL" clId="{2E969AF7-F740-4016-A32E-38AC55528FC0}" dt="2025-01-03T14:46:38.276" v="10"/>
          <ac:spMkLst>
            <pc:docMk/>
            <pc:sldMk cId="2795028525" sldId="293"/>
            <ac:spMk id="3" creationId="{8B468532-846A-FD44-BD96-2E1B70E62B8F}"/>
          </ac:spMkLst>
        </pc:spChg>
      </pc:sldChg>
      <pc:sldChg chg="addSp delSp modSp mod modTransition modAnim">
        <pc:chgData name="Macleod, Morgan" userId="b642237a-9cc5-48df-95e6-18bfa6339a38" providerId="ADAL" clId="{2E969AF7-F740-4016-A32E-38AC55528FC0}" dt="2025-01-03T14:35:26.228" v="8"/>
        <pc:sldMkLst>
          <pc:docMk/>
          <pc:sldMk cId="2205424099" sldId="295"/>
        </pc:sldMkLst>
        <pc:picChg chg="add del mod">
          <ac:chgData name="Macleod, Morgan" userId="b642237a-9cc5-48df-95e6-18bfa6339a38" providerId="ADAL" clId="{2E969AF7-F740-4016-A32E-38AC55528FC0}" dt="2025-01-03T14:33:33.410" v="2"/>
          <ac:picMkLst>
            <pc:docMk/>
            <pc:sldMk cId="2205424099" sldId="295"/>
            <ac:picMk id="6" creationId="{3050953F-A855-61AD-0A52-5F829A6DC9F4}"/>
          </ac:picMkLst>
        </pc:picChg>
        <pc:picChg chg="add del mod">
          <ac:chgData name="Macleod, Morgan" userId="b642237a-9cc5-48df-95e6-18bfa6339a38" providerId="ADAL" clId="{2E969AF7-F740-4016-A32E-38AC55528FC0}" dt="2025-01-03T14:33:35.384" v="4"/>
          <ac:picMkLst>
            <pc:docMk/>
            <pc:sldMk cId="2205424099" sldId="295"/>
            <ac:picMk id="7" creationId="{B9921CDF-EB85-6D24-4628-6E3C288BF81A}"/>
          </ac:picMkLst>
        </pc:picChg>
        <pc:picChg chg="add del mod ord">
          <ac:chgData name="Macleod, Morgan" userId="b642237a-9cc5-48df-95e6-18bfa6339a38" providerId="ADAL" clId="{2E969AF7-F740-4016-A32E-38AC55528FC0}" dt="2025-01-03T14:34:22.277" v="5"/>
          <ac:picMkLst>
            <pc:docMk/>
            <pc:sldMk cId="2205424099" sldId="295"/>
            <ac:picMk id="10" creationId="{EB9589BF-7785-1D09-2F39-D2BE23DD4E77}"/>
          </ac:picMkLst>
        </pc:picChg>
        <pc:picChg chg="del">
          <ac:chgData name="Macleod, Morgan" userId="b642237a-9cc5-48df-95e6-18bfa6339a38" providerId="ADAL" clId="{2E969AF7-F740-4016-A32E-38AC55528FC0}" dt="2025-01-03T14:33:23.037" v="1"/>
          <ac:picMkLst>
            <pc:docMk/>
            <pc:sldMk cId="2205424099" sldId="295"/>
            <ac:picMk id="11" creationId="{A3FE39C1-506F-4B03-A6F4-8421318F88A2}"/>
          </ac:picMkLst>
        </pc:picChg>
        <pc:picChg chg="add del mod">
          <ac:chgData name="Macleod, Morgan" userId="b642237a-9cc5-48df-95e6-18bfa6339a38" providerId="ADAL" clId="{2E969AF7-F740-4016-A32E-38AC55528FC0}" dt="2025-01-03T14:34:23.970" v="7"/>
          <ac:picMkLst>
            <pc:docMk/>
            <pc:sldMk cId="2205424099" sldId="295"/>
            <ac:picMk id="12" creationId="{21B658B9-5BA8-130E-0D04-B2B8DE82571C}"/>
          </ac:picMkLst>
        </pc:picChg>
        <pc:picChg chg="add del mod ord">
          <ac:chgData name="Macleod, Morgan" userId="b642237a-9cc5-48df-95e6-18bfa6339a38" providerId="ADAL" clId="{2E969AF7-F740-4016-A32E-38AC55528FC0}" dt="2025-01-03T14:35:26.228" v="8"/>
          <ac:picMkLst>
            <pc:docMk/>
            <pc:sldMk cId="2205424099" sldId="295"/>
            <ac:picMk id="15" creationId="{4C345927-384B-6056-9027-9EF66CF77692}"/>
          </ac:picMkLst>
        </pc:picChg>
        <pc:picChg chg="add mod">
          <ac:chgData name="Macleod, Morgan" userId="b642237a-9cc5-48df-95e6-18bfa6339a38" providerId="ADAL" clId="{2E969AF7-F740-4016-A32E-38AC55528FC0}" dt="2025-01-03T14:35:26.228" v="8"/>
          <ac:picMkLst>
            <pc:docMk/>
            <pc:sldMk cId="2205424099" sldId="295"/>
            <ac:picMk id="16" creationId="{4F185CDB-0418-6AF9-DBAD-ECD93910FC76}"/>
          </ac:picMkLst>
        </pc:picChg>
      </pc:sldChg>
      <pc:sldChg chg="modSp">
        <pc:chgData name="Macleod, Morgan" userId="b642237a-9cc5-48df-95e6-18bfa6339a38" providerId="ADAL" clId="{2E969AF7-F740-4016-A32E-38AC55528FC0}" dt="2025-01-03T14:42:54.779" v="9" actId="20577"/>
        <pc:sldMkLst>
          <pc:docMk/>
          <pc:sldMk cId="3222256207" sldId="296"/>
        </pc:sldMkLst>
        <pc:spChg chg="mod">
          <ac:chgData name="Macleod, Morgan" userId="b642237a-9cc5-48df-95e6-18bfa6339a38" providerId="ADAL" clId="{2E969AF7-F740-4016-A32E-38AC55528FC0}" dt="2025-01-03T14:42:54.779" v="9" actId="20577"/>
          <ac:spMkLst>
            <pc:docMk/>
            <pc:sldMk cId="3222256207" sldId="296"/>
            <ac:spMk id="3" creationId="{C59B9D3A-B32D-4870-884B-0B9BA60E30AA}"/>
          </ac:spMkLst>
        </pc:spChg>
      </pc:sldChg>
      <pc:sldChg chg="addSp delSp modSp mod modTransition modAnim">
        <pc:chgData name="Macleod, Morgan" userId="b642237a-9cc5-48df-95e6-18bfa6339a38" providerId="ADAL" clId="{2E969AF7-F740-4016-A32E-38AC55528FC0}" dt="2025-01-03T14:59:04.123" v="22"/>
        <pc:sldMkLst>
          <pc:docMk/>
          <pc:sldMk cId="3723513681" sldId="300"/>
        </pc:sldMkLst>
        <pc:picChg chg="add del mod">
          <ac:chgData name="Macleod, Morgan" userId="b642237a-9cc5-48df-95e6-18bfa6339a38" providerId="ADAL" clId="{2E969AF7-F740-4016-A32E-38AC55528FC0}" dt="2025-01-03T14:54:28.216" v="13"/>
          <ac:picMkLst>
            <pc:docMk/>
            <pc:sldMk cId="3723513681" sldId="300"/>
            <ac:picMk id="6" creationId="{6E57BD10-CC50-987C-2BAB-7A6096F799B1}"/>
          </ac:picMkLst>
        </pc:picChg>
        <pc:picChg chg="add del mod">
          <ac:chgData name="Macleod, Morgan" userId="b642237a-9cc5-48df-95e6-18bfa6339a38" providerId="ADAL" clId="{2E969AF7-F740-4016-A32E-38AC55528FC0}" dt="2025-01-03T14:54:36.777" v="15"/>
          <ac:picMkLst>
            <pc:docMk/>
            <pc:sldMk cId="3723513681" sldId="300"/>
            <ac:picMk id="7" creationId="{3F38BB76-55BC-778E-104C-71BBEBDE559F}"/>
          </ac:picMkLst>
        </pc:picChg>
        <pc:picChg chg="del">
          <ac:chgData name="Macleod, Morgan" userId="b642237a-9cc5-48df-95e6-18bfa6339a38" providerId="ADAL" clId="{2E969AF7-F740-4016-A32E-38AC55528FC0}" dt="2025-01-03T14:54:04.225" v="12"/>
          <ac:picMkLst>
            <pc:docMk/>
            <pc:sldMk cId="3723513681" sldId="300"/>
            <ac:picMk id="9" creationId="{B936660E-9B40-4B72-AAE0-439F47834A85}"/>
          </ac:picMkLst>
        </pc:picChg>
        <pc:picChg chg="add del mod ord">
          <ac:chgData name="Macleod, Morgan" userId="b642237a-9cc5-48df-95e6-18bfa6339a38" providerId="ADAL" clId="{2E969AF7-F740-4016-A32E-38AC55528FC0}" dt="2025-01-03T14:55:15.842" v="16"/>
          <ac:picMkLst>
            <pc:docMk/>
            <pc:sldMk cId="3723513681" sldId="300"/>
            <ac:picMk id="11" creationId="{4FAD4ACC-A60E-3D60-9781-F89514EB786E}"/>
          </ac:picMkLst>
        </pc:picChg>
        <pc:picChg chg="add del mod">
          <ac:chgData name="Macleod, Morgan" userId="b642237a-9cc5-48df-95e6-18bfa6339a38" providerId="ADAL" clId="{2E969AF7-F740-4016-A32E-38AC55528FC0}" dt="2025-01-03T14:55:58.187" v="18"/>
          <ac:picMkLst>
            <pc:docMk/>
            <pc:sldMk cId="3723513681" sldId="300"/>
            <ac:picMk id="12" creationId="{5B26BD53-5402-4708-5517-D90B3E705EBE}"/>
          </ac:picMkLst>
        </pc:picChg>
        <pc:picChg chg="add del mod ord">
          <ac:chgData name="Macleod, Morgan" userId="b642237a-9cc5-48df-95e6-18bfa6339a38" providerId="ADAL" clId="{2E969AF7-F740-4016-A32E-38AC55528FC0}" dt="2025-01-03T14:56:42.251" v="19"/>
          <ac:picMkLst>
            <pc:docMk/>
            <pc:sldMk cId="3723513681" sldId="300"/>
            <ac:picMk id="16" creationId="{C5397FD1-3FD3-F44F-7634-2E2BBF843F31}"/>
          </ac:picMkLst>
        </pc:picChg>
        <pc:picChg chg="add del mod">
          <ac:chgData name="Macleod, Morgan" userId="b642237a-9cc5-48df-95e6-18bfa6339a38" providerId="ADAL" clId="{2E969AF7-F740-4016-A32E-38AC55528FC0}" dt="2025-01-03T14:58:20.827" v="21"/>
          <ac:picMkLst>
            <pc:docMk/>
            <pc:sldMk cId="3723513681" sldId="300"/>
            <ac:picMk id="17" creationId="{0C1CE37B-6F39-86E7-52AB-7694F87B0B60}"/>
          </ac:picMkLst>
        </pc:picChg>
        <pc:picChg chg="add del mod ord">
          <ac:chgData name="Macleod, Morgan" userId="b642237a-9cc5-48df-95e6-18bfa6339a38" providerId="ADAL" clId="{2E969AF7-F740-4016-A32E-38AC55528FC0}" dt="2025-01-03T14:59:04.123" v="22"/>
          <ac:picMkLst>
            <pc:docMk/>
            <pc:sldMk cId="3723513681" sldId="300"/>
            <ac:picMk id="21" creationId="{E7024A68-B2E6-9C48-B3F0-ED29599A1E26}"/>
          </ac:picMkLst>
        </pc:picChg>
        <pc:picChg chg="add mod">
          <ac:chgData name="Macleod, Morgan" userId="b642237a-9cc5-48df-95e6-18bfa6339a38" providerId="ADAL" clId="{2E969AF7-F740-4016-A32E-38AC55528FC0}" dt="2025-01-03T14:59:04.123" v="22"/>
          <ac:picMkLst>
            <pc:docMk/>
            <pc:sldMk cId="3723513681" sldId="300"/>
            <ac:picMk id="22" creationId="{D8E7908A-5093-1156-95B5-FCF0F8EFA6B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C7785-6E18-4F1F-BA7C-AAD6892E7336}" type="datetimeFigureOut">
              <a:rPr lang="en-GB" smtClean="0"/>
              <a:t>03/01/2025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87B9E-CA8A-4826-A395-2F563E745A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047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D83-180E-4BA7-A226-C46FD097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2EF56-E1C7-4B65-8598-EA861037C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F43C-81C4-49E3-9D52-8BD6D538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9967E-0A99-4666-9AF7-E6FAE887FC6B}" type="datetime1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8589-0886-44BB-8AFC-CB76EF7A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8B1D5-AFC3-40B3-8DB6-4CA1FC3D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4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B98D-B690-456E-AE2A-061835D3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01CB3-9843-4DD5-B91C-6358A045B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239D-4117-4896-AD75-67A28380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C445-B870-496F-A4F8-769F86012B1C}" type="datetime1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300C-7107-4EAE-A4D1-244EA4D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2982-1BB4-4136-AC78-1F930FD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7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6A7F-8786-4F53-A28F-7F48A65B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B4D66-5A7F-4905-B8CE-D3DC0E0C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6317D-968A-4E7F-A778-0EA4328A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8B00-7C3D-4ABD-8123-2729FDBAA32D}" type="datetime1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C0FD-2EE1-4D8D-A404-53B05139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33455-891A-416C-9DF4-857301D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C0B1-EB1A-4975-8C36-FD01E9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E1A3-58AA-43E5-B66C-1898DC403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3836E-2189-42EB-B02E-72E5152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89E1F-17BA-4061-BB9C-0D9A03B01C60}" type="datetime1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D0B5-A683-4B92-B393-4FB9967A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508A-69A1-4913-A7C7-AA4A62AF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360D-D686-496C-AFBD-D75421B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10D9-D880-413C-9D3F-F699826B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445C-2FB0-482E-9E93-8ED27D9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E37D3-3626-4200-B00F-D5950BAFAA7C}" type="datetime1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6E69-434E-4B13-837A-AD81D0BB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13131-18A9-4045-9570-1860532D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9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E4F5-AEEE-4EE7-B044-75297AFB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F3DF-4FF6-4A60-BD31-954901A50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0410-6933-4443-AD57-BABF4D5F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7AA6-1279-4199-A368-572B484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B9F2-12CB-49C0-A149-F3041F77709D}" type="datetime1">
              <a:rPr lang="en-GB" smtClean="0"/>
              <a:t>03/01/2025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1E57-7D6F-4600-9C16-32411469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FF197-C6E5-4091-BF31-B5E47F24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0783-943D-43A1-8E66-49F312A0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D6EBD-210E-4C9B-9895-5E254309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2AB77-B906-4CBC-BE1F-192BF963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6E434-B7BB-4EFE-BFCF-3F9A38A9B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C4CF2-7DDF-4ABA-A367-4708E4FEE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5AF7D-9A7C-4ABE-AC7B-EC3DA101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5A2A2-AA61-4FC1-80CC-BE93420B19DE}" type="datetime1">
              <a:rPr lang="en-GB" smtClean="0"/>
              <a:t>03/01/2025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DE21E-66D0-48EB-B361-4978B395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4BB0D-4CD3-4ABA-AD4D-90BF9DFF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3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59D8-C5D9-4893-A283-12CFF38A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7756F-97D1-4161-B598-DF70BCB8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874A6-B735-4035-AB54-B098DC774F29}" type="datetime1">
              <a:rPr lang="en-GB" smtClean="0"/>
              <a:t>03/01/2025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E312A-47AF-4E8D-84CA-12E9E2BB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0FCC2-9A24-428B-B867-26ED9B9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7DB8D-332A-4FB8-8C30-07ACD3D9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21296-0459-4FD8-8703-9A81995499F4}" type="datetime1">
              <a:rPr lang="en-GB" smtClean="0"/>
              <a:t>03/01/2025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C2145-C5A2-41F5-8640-6F8C409A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9E2-DCF9-4098-9305-72AF1C09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49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A9AB-4039-4D5F-9943-BA4F6F80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6565-1DEA-4FEE-A926-0441EA056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4D6E-B908-4668-8680-56FB0ABB9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9AC7F-2F3A-4DD3-A02F-94E3EA20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11686-DE60-4663-8895-19D2101BC3EE}" type="datetime1">
              <a:rPr lang="en-GB" smtClean="0"/>
              <a:t>03/01/2025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3327-101D-4E3D-9835-05EE1BD8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A6385-99B1-4CDA-BE14-B6F15BD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3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8296-5110-48C1-AE2B-10B10E3E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A577-88BF-455F-8DE8-3374E7DA3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DD13E-B094-4823-B0C8-245A457F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5A87-12AC-45E3-B646-932A6D65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555-A28E-4093-95F2-A3ABA06D4FA1}" type="datetime1">
              <a:rPr lang="en-GB" smtClean="0"/>
              <a:t>03/01/2025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9CD6-2EA0-4FC8-A802-DA391FAF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6A8FE-07C4-41A2-A3CD-F1558754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6FC"/>
            </a:gs>
            <a:gs pos="74000">
              <a:srgbClr val="ACACE4"/>
            </a:gs>
            <a:gs pos="83000">
              <a:srgbClr val="ACACE4"/>
            </a:gs>
            <a:gs pos="100000">
              <a:srgbClr val="C7C7E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22C4E-AE50-42E9-9228-E22ACB09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EE353-7DE0-4C10-8E4F-E73832FF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DBA40-92EF-4202-8CF4-3D7FF118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E7548-4A51-4CD5-A42F-5966D81423BD}" type="datetime1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42811-5ECC-49DE-98B7-57DCDD729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8692B-A532-420E-BCAF-3D393EE5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93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229-E930-40D8-B95D-EDD2DC0FC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Language Awareness for Key Stage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F689B-8D89-4369-9A43-1C5D2874E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6: Parts of Speech — Part III</a:t>
            </a:r>
          </a:p>
        </p:txBody>
      </p:sp>
      <p:pic>
        <p:nvPicPr>
          <p:cNvPr id="5" name="Picture 4" descr="Ulster University">
            <a:extLst>
              <a:ext uri="{FF2B5EF4-FFF2-40B4-BE49-F238E27FC236}">
                <a16:creationId xmlns:a16="http://schemas.microsoft.com/office/drawing/2014/main" id="{84B66651-4E74-48D1-92BB-B3F1E13957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0" y="5043798"/>
            <a:ext cx="1974941" cy="1383678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E24F074-F508-4D31-8113-F577490F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42" y="5259387"/>
            <a:ext cx="3744516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F1D66-A199-4D45-B56B-5488FD65F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0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4C058-F64F-4252-A882-12FC58423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Determiners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4D632-C80E-4561-B1AD-F0B21B557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GB" noProof="1"/>
              <a:t>Most languages have demonstratives, but languages can differ in how these work</a:t>
            </a:r>
          </a:p>
          <a:p>
            <a:r>
              <a:rPr lang="en-GB" noProof="1"/>
              <a:t>In English, </a:t>
            </a:r>
            <a:r>
              <a:rPr lang="en-GB" i="1" noProof="1">
                <a:solidFill>
                  <a:srgbClr val="FF00FF"/>
                </a:solidFill>
              </a:rPr>
              <a:t>this</a:t>
            </a:r>
            <a:r>
              <a:rPr lang="en-GB" noProof="1"/>
              <a:t> and </a:t>
            </a:r>
            <a:r>
              <a:rPr lang="en-GB" i="1" noProof="1">
                <a:solidFill>
                  <a:srgbClr val="FF00FF"/>
                </a:solidFill>
              </a:rPr>
              <a:t>that</a:t>
            </a:r>
            <a:r>
              <a:rPr lang="en-GB" noProof="1"/>
              <a:t> are single words</a:t>
            </a:r>
          </a:p>
          <a:p>
            <a:pPr marL="514350" indent="-514350">
              <a:buFont typeface="+mj-lt"/>
              <a:buAutoNum type="arabicPeriod" startAt="17"/>
            </a:pPr>
            <a:r>
              <a:rPr lang="en-GB" noProof="1"/>
              <a:t>​</a:t>
            </a:r>
            <a:r>
              <a:rPr lang="en-GB" noProof="1">
                <a:solidFill>
                  <a:srgbClr val="FF00FF"/>
                </a:solidFill>
              </a:rPr>
              <a:t>This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man</a:t>
            </a:r>
          </a:p>
          <a:p>
            <a:pPr marL="514350" indent="-514350">
              <a:buFont typeface="+mj-lt"/>
              <a:buAutoNum type="arabicPeriod" startAt="17"/>
            </a:pPr>
            <a:r>
              <a:rPr lang="en-GB" noProof="1"/>
              <a:t>​</a:t>
            </a:r>
            <a:r>
              <a:rPr lang="en-GB" noProof="1">
                <a:solidFill>
                  <a:srgbClr val="FF00FF"/>
                </a:solidFill>
              </a:rPr>
              <a:t>That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woman</a:t>
            </a:r>
          </a:p>
          <a:p>
            <a:r>
              <a:rPr lang="en-GB" noProof="1"/>
              <a:t>In other languages, like French and Irish, the same meaning may be expressed by combining separate words</a:t>
            </a:r>
          </a:p>
          <a:p>
            <a:pPr marL="514350" indent="-514350">
              <a:buFont typeface="+mj-lt"/>
              <a:buAutoNum type="arabicPeriod" startAt="19"/>
            </a:pPr>
            <a:r>
              <a:rPr lang="en-GB" noProof="1"/>
              <a:t>​</a:t>
            </a:r>
            <a:r>
              <a:rPr lang="fr-FR" noProof="1">
                <a:solidFill>
                  <a:srgbClr val="FF00FF"/>
                </a:solidFill>
              </a:rPr>
              <a:t>Cet</a:t>
            </a:r>
            <a:r>
              <a:rPr lang="fr-FR" noProof="1"/>
              <a:t> </a:t>
            </a:r>
            <a:r>
              <a:rPr lang="fr-FR" noProof="1">
                <a:solidFill>
                  <a:srgbClr val="FF0000"/>
                </a:solidFill>
              </a:rPr>
              <a:t>homme</a:t>
            </a:r>
            <a:r>
              <a:rPr lang="fr-FR" noProof="1"/>
              <a:t>-</a:t>
            </a:r>
            <a:r>
              <a:rPr lang="fr-FR" noProof="1">
                <a:solidFill>
                  <a:srgbClr val="FF00FF"/>
                </a:solidFill>
              </a:rPr>
              <a:t>ci</a:t>
            </a:r>
            <a:r>
              <a:rPr lang="fr-FR" noProof="1"/>
              <a:t>	</a:t>
            </a:r>
            <a:r>
              <a:rPr lang="en-GB" noProof="1"/>
              <a:t>		21. </a:t>
            </a:r>
            <a:r>
              <a:rPr lang="ga-IE" noProof="1">
                <a:solidFill>
                  <a:srgbClr val="FF00FF"/>
                </a:solidFill>
              </a:rPr>
              <a:t>An</a:t>
            </a:r>
            <a:r>
              <a:rPr lang="ga-IE" noProof="1"/>
              <a:t> </a:t>
            </a:r>
            <a:r>
              <a:rPr lang="ga-IE" noProof="1">
                <a:solidFill>
                  <a:srgbClr val="FF0000"/>
                </a:solidFill>
              </a:rPr>
              <a:t>fear</a:t>
            </a:r>
            <a:r>
              <a:rPr lang="ga-IE" noProof="1"/>
              <a:t> </a:t>
            </a:r>
            <a:r>
              <a:rPr lang="ga-IE" noProof="1">
                <a:solidFill>
                  <a:srgbClr val="FF00FF"/>
                </a:solidFill>
              </a:rPr>
              <a:t>seo</a:t>
            </a:r>
          </a:p>
          <a:p>
            <a:pPr marL="514350" indent="-514350">
              <a:buFont typeface="+mj-lt"/>
              <a:buAutoNum type="arabicPeriod" startAt="19"/>
            </a:pPr>
            <a:r>
              <a:rPr lang="en-GB" noProof="1"/>
              <a:t>​</a:t>
            </a:r>
            <a:r>
              <a:rPr lang="fr-FR" noProof="1">
                <a:solidFill>
                  <a:srgbClr val="FF00FF"/>
                </a:solidFill>
              </a:rPr>
              <a:t>Ce</a:t>
            </a:r>
            <a:r>
              <a:rPr lang="fr-FR" noProof="1"/>
              <a:t> </a:t>
            </a:r>
            <a:r>
              <a:rPr lang="fr-FR" noProof="1">
                <a:solidFill>
                  <a:srgbClr val="FF0000"/>
                </a:solidFill>
              </a:rPr>
              <a:t>femme</a:t>
            </a:r>
            <a:r>
              <a:rPr lang="fr-FR" noProof="1"/>
              <a:t>-</a:t>
            </a:r>
            <a:r>
              <a:rPr lang="fr-FR" noProof="1">
                <a:solidFill>
                  <a:srgbClr val="FF00FF"/>
                </a:solidFill>
              </a:rPr>
              <a:t>là</a:t>
            </a:r>
            <a:r>
              <a:rPr lang="en-GB" noProof="1"/>
              <a:t>			</a:t>
            </a:r>
            <a:r>
              <a:rPr lang="ga-IE" noProof="1"/>
              <a:t>22. </a:t>
            </a:r>
            <a:r>
              <a:rPr lang="ga-IE" noProof="1">
                <a:solidFill>
                  <a:srgbClr val="FF00FF"/>
                </a:solidFill>
              </a:rPr>
              <a:t>An</a:t>
            </a:r>
            <a:r>
              <a:rPr lang="ga-IE" noProof="1"/>
              <a:t> </a:t>
            </a:r>
            <a:r>
              <a:rPr lang="ga-IE" noProof="1">
                <a:solidFill>
                  <a:srgbClr val="FF0000"/>
                </a:solidFill>
              </a:rPr>
              <a:t>bhean</a:t>
            </a:r>
            <a:r>
              <a:rPr lang="ga-IE" noProof="1"/>
              <a:t> </a:t>
            </a:r>
            <a:r>
              <a:rPr lang="ga-IE" noProof="1">
                <a:solidFill>
                  <a:srgbClr val="FF00FF"/>
                </a:solidFill>
              </a:rPr>
              <a:t>sin</a:t>
            </a:r>
          </a:p>
          <a:p>
            <a:endParaRPr lang="en-GB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532D9-A9AC-4BE6-883D-B5EF83FBE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10</a:t>
            </a:fld>
            <a:endParaRPr lang="en-GB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241D807-D32E-4BC2-A25F-DFE37B074C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690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421">
        <p:random/>
      </p:transition>
    </mc:Choice>
    <mc:Fallback xmlns="">
      <p:transition spd="slow" advTm="4542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83E99-A023-40F6-ADC1-51188B074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Activity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17EDE-F4E6-4E9B-9009-A44DC4E6B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Some of you may know other languages besides the ones mentioned here</a:t>
            </a:r>
          </a:p>
          <a:p>
            <a:r>
              <a:rPr lang="en-CA" dirty="0"/>
              <a:t>Do any of these languages have determiners that we haven’t discussed?</a:t>
            </a:r>
          </a:p>
          <a:p>
            <a:r>
              <a:rPr lang="en-CA" dirty="0"/>
              <a:t>Do any of these languages have fewer determiners than in English?</a:t>
            </a:r>
          </a:p>
          <a:p>
            <a:r>
              <a:rPr lang="en-CA" dirty="0"/>
              <a:t>If so, what do these languages do instead?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D9079-7DF1-4F91-B775-8BAA78B91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11</a:t>
            </a:fld>
            <a:endParaRPr lang="en-GB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FAA6F14-8B91-417D-B1AF-AAEF25DAE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6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74476-5C5E-4572-8C91-3CA0387D3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91A64-B19C-4E02-BFFA-E9C5396D0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​</a:t>
            </a:r>
            <a:r>
              <a:rPr lang="en-GB" dirty="0">
                <a:solidFill>
                  <a:srgbClr val="804000"/>
                </a:solidFill>
              </a:rPr>
              <a:t>Prepositions</a:t>
            </a:r>
            <a:r>
              <a:rPr lang="en-GB" dirty="0"/>
              <a:t> can express a relationship between a noun and another noun, or between a noun and a verb</a:t>
            </a:r>
          </a:p>
          <a:p>
            <a:pPr marL="514350" indent="-514350">
              <a:buFont typeface="+mj-lt"/>
              <a:buAutoNum type="arabicPeriod" startAt="23"/>
            </a:pPr>
            <a:r>
              <a:rPr lang="en-GB" dirty="0"/>
              <a:t>​</a:t>
            </a:r>
            <a:r>
              <a:rPr lang="en-GB" dirty="0">
                <a:solidFill>
                  <a:srgbClr val="FF00FF"/>
                </a:solidFill>
              </a:rPr>
              <a:t>The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letter</a:t>
            </a:r>
            <a:r>
              <a:rPr lang="en-GB" dirty="0"/>
              <a:t> </a:t>
            </a:r>
            <a:r>
              <a:rPr lang="en-GB" u="sng" dirty="0">
                <a:solidFill>
                  <a:srgbClr val="804000"/>
                </a:solidFill>
              </a:rPr>
              <a:t>from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John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fell</a:t>
            </a:r>
            <a:r>
              <a:rPr lang="en-GB" dirty="0"/>
              <a:t> </a:t>
            </a:r>
            <a:r>
              <a:rPr lang="en-GB" u="sng" dirty="0">
                <a:solidFill>
                  <a:srgbClr val="804000"/>
                </a:solidFill>
              </a:rPr>
              <a:t>under</a:t>
            </a:r>
            <a:r>
              <a:rPr lang="en-GB" dirty="0"/>
              <a:t> </a:t>
            </a:r>
            <a:r>
              <a:rPr lang="en-GB" dirty="0">
                <a:solidFill>
                  <a:srgbClr val="FF00FF"/>
                </a:solidFill>
              </a:rPr>
              <a:t>the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table</a:t>
            </a:r>
          </a:p>
          <a:p>
            <a:r>
              <a:rPr lang="en-GB" dirty="0"/>
              <a:t>In this example, the preposition </a:t>
            </a:r>
            <a:r>
              <a:rPr lang="en-GB" i="1" dirty="0">
                <a:solidFill>
                  <a:srgbClr val="804000"/>
                </a:solidFill>
              </a:rPr>
              <a:t>from</a:t>
            </a:r>
            <a:r>
              <a:rPr lang="en-GB" dirty="0"/>
              <a:t> expresses the relationship between the noun </a:t>
            </a:r>
            <a:r>
              <a:rPr lang="en-GB" i="1" dirty="0">
                <a:solidFill>
                  <a:srgbClr val="FF0000"/>
                </a:solidFill>
              </a:rPr>
              <a:t>letter</a:t>
            </a:r>
            <a:r>
              <a:rPr lang="en-GB" dirty="0"/>
              <a:t> and the noun </a:t>
            </a:r>
            <a:r>
              <a:rPr lang="en-GB" i="1" dirty="0">
                <a:solidFill>
                  <a:srgbClr val="FF0000"/>
                </a:solidFill>
              </a:rPr>
              <a:t>John</a:t>
            </a:r>
          </a:p>
          <a:p>
            <a:r>
              <a:rPr lang="en-GB" dirty="0"/>
              <a:t>The preposition </a:t>
            </a:r>
            <a:r>
              <a:rPr lang="en-GB" i="1" dirty="0">
                <a:solidFill>
                  <a:srgbClr val="804000"/>
                </a:solidFill>
              </a:rPr>
              <a:t>under</a:t>
            </a:r>
            <a:r>
              <a:rPr lang="en-GB" dirty="0"/>
              <a:t> expresses the relationship between the verb </a:t>
            </a:r>
            <a:r>
              <a:rPr lang="en-GB" i="1" dirty="0">
                <a:solidFill>
                  <a:srgbClr val="00B050"/>
                </a:solidFill>
              </a:rPr>
              <a:t>fell</a:t>
            </a:r>
            <a:r>
              <a:rPr lang="en-GB" dirty="0"/>
              <a:t> and the noun </a:t>
            </a:r>
            <a:r>
              <a:rPr lang="en-GB" i="1" dirty="0">
                <a:solidFill>
                  <a:srgbClr val="FF0000"/>
                </a:solidFill>
              </a:rPr>
              <a:t>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B6BF-601D-4116-9B32-F046BADE1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12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D908F80-0C41-41EC-980E-60504D402E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008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006">
        <p:random/>
      </p:transition>
    </mc:Choice>
    <mc:Fallback xmlns="">
      <p:transition spd="slow" advTm="2800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F024F-B69E-4A81-ABB4-C5BE55B35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F9310-EF84-409E-85B4-CDDC258CB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Many prepositions refer to relationships in space (</a:t>
            </a:r>
            <a:r>
              <a:rPr lang="en-GB" i="1" dirty="0">
                <a:solidFill>
                  <a:srgbClr val="804000"/>
                </a:solidFill>
              </a:rPr>
              <a:t>in</a:t>
            </a:r>
            <a:r>
              <a:rPr lang="en-GB" dirty="0"/>
              <a:t>, </a:t>
            </a:r>
            <a:r>
              <a:rPr lang="en-GB" i="1" dirty="0">
                <a:solidFill>
                  <a:srgbClr val="804000"/>
                </a:solidFill>
              </a:rPr>
              <a:t>over</a:t>
            </a:r>
            <a:r>
              <a:rPr lang="en-GB" dirty="0"/>
              <a:t>, </a:t>
            </a:r>
            <a:r>
              <a:rPr lang="en-GB" i="1" dirty="0">
                <a:solidFill>
                  <a:srgbClr val="804000"/>
                </a:solidFill>
              </a:rPr>
              <a:t>under</a:t>
            </a:r>
            <a:r>
              <a:rPr lang="en-GB" dirty="0"/>
              <a:t>)</a:t>
            </a:r>
          </a:p>
          <a:p>
            <a:pPr marL="514350" indent="-514350">
              <a:buFont typeface="+mj-lt"/>
              <a:buAutoNum type="arabicPeriod" startAt="24"/>
            </a:pPr>
            <a:r>
              <a:rPr lang="en-GB" dirty="0"/>
              <a:t>The plane flew </a:t>
            </a:r>
            <a:r>
              <a:rPr lang="en-GB" dirty="0">
                <a:solidFill>
                  <a:srgbClr val="804000"/>
                </a:solidFill>
              </a:rPr>
              <a:t>over</a:t>
            </a:r>
            <a:r>
              <a:rPr lang="en-GB" dirty="0"/>
              <a:t> the mountains</a:t>
            </a:r>
          </a:p>
          <a:p>
            <a:r>
              <a:rPr lang="en-GB" dirty="0"/>
              <a:t>Prepositions can also refer to relationships in time (</a:t>
            </a:r>
            <a:r>
              <a:rPr lang="en-GB" i="1" dirty="0">
                <a:solidFill>
                  <a:srgbClr val="804000"/>
                </a:solidFill>
              </a:rPr>
              <a:t>before</a:t>
            </a:r>
            <a:r>
              <a:rPr lang="en-GB" dirty="0"/>
              <a:t>, </a:t>
            </a:r>
            <a:r>
              <a:rPr lang="en-GB" i="1" dirty="0">
                <a:solidFill>
                  <a:srgbClr val="804000"/>
                </a:solidFill>
              </a:rPr>
              <a:t>after</a:t>
            </a:r>
            <a:r>
              <a:rPr lang="en-GB" dirty="0"/>
              <a:t>)</a:t>
            </a:r>
          </a:p>
          <a:p>
            <a:pPr marL="514350" indent="-514350">
              <a:buFont typeface="+mj-lt"/>
              <a:buAutoNum type="arabicPeriod" startAt="25"/>
            </a:pPr>
            <a:r>
              <a:rPr lang="en-GB" dirty="0"/>
              <a:t>We left </a:t>
            </a:r>
            <a:r>
              <a:rPr lang="en-GB" dirty="0">
                <a:solidFill>
                  <a:srgbClr val="804000"/>
                </a:solidFill>
              </a:rPr>
              <a:t>before</a:t>
            </a:r>
            <a:r>
              <a:rPr lang="en-GB" dirty="0"/>
              <a:t> noon</a:t>
            </a:r>
          </a:p>
          <a:p>
            <a:r>
              <a:rPr lang="en-GB" dirty="0"/>
              <a:t>Some prepositions describe more abstract relationships (</a:t>
            </a:r>
            <a:r>
              <a:rPr lang="en-GB" i="1" dirty="0">
                <a:solidFill>
                  <a:srgbClr val="804000"/>
                </a:solidFill>
              </a:rPr>
              <a:t>despite</a:t>
            </a:r>
            <a:r>
              <a:rPr lang="en-GB" dirty="0"/>
              <a:t>, </a:t>
            </a:r>
            <a:r>
              <a:rPr lang="en-GB" i="1" dirty="0">
                <a:solidFill>
                  <a:srgbClr val="804000"/>
                </a:solidFill>
              </a:rPr>
              <a:t>except</a:t>
            </a:r>
            <a:r>
              <a:rPr lang="en-GB" dirty="0"/>
              <a:t>)</a:t>
            </a:r>
          </a:p>
          <a:p>
            <a:pPr marL="514350" indent="-514350">
              <a:buFont typeface="+mj-lt"/>
              <a:buAutoNum type="arabicPeriod" startAt="26"/>
            </a:pPr>
            <a:r>
              <a:rPr lang="en-GB" dirty="0"/>
              <a:t>They stayed </a:t>
            </a:r>
            <a:r>
              <a:rPr lang="en-GB" dirty="0">
                <a:solidFill>
                  <a:srgbClr val="804000"/>
                </a:solidFill>
              </a:rPr>
              <a:t>despite</a:t>
            </a:r>
            <a:r>
              <a:rPr lang="en-GB" dirty="0"/>
              <a:t> the weather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309CB-2E99-41AC-BEFB-953D7792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13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3054511-1001-4E5C-BB7F-E5BB07375E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308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845">
        <p:random/>
      </p:transition>
    </mc:Choice>
    <mc:Fallback xmlns="">
      <p:transition spd="slow" advTm="3384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CB72A-9F62-4A2D-BF8D-225DE5EB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B1AE8-4DB8-44DE-99EE-2442D9641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Most prepositions can express more than one type of relationship</a:t>
            </a:r>
          </a:p>
          <a:p>
            <a:pPr marL="514350" indent="-514350">
              <a:buFont typeface="+mj-lt"/>
              <a:buAutoNum type="arabicPeriod" startAt="27"/>
            </a:pPr>
            <a:r>
              <a:rPr lang="en-GB" dirty="0"/>
              <a:t>She said it </a:t>
            </a:r>
            <a:r>
              <a:rPr lang="en-GB" u="sng" dirty="0">
                <a:solidFill>
                  <a:srgbClr val="804000"/>
                </a:solidFill>
              </a:rPr>
              <a:t>in</a:t>
            </a:r>
            <a:r>
              <a:rPr lang="en-GB" dirty="0"/>
              <a:t> class</a:t>
            </a:r>
            <a:br>
              <a:rPr lang="en-GB" dirty="0"/>
            </a:br>
            <a:r>
              <a:rPr lang="en-GB" dirty="0"/>
              <a:t>(space)</a:t>
            </a:r>
          </a:p>
          <a:p>
            <a:pPr marL="514350" indent="-514350">
              <a:buFont typeface="+mj-lt"/>
              <a:buAutoNum type="arabicPeriod" startAt="27"/>
            </a:pPr>
            <a:r>
              <a:rPr lang="en-GB" dirty="0"/>
              <a:t>She said it </a:t>
            </a:r>
            <a:r>
              <a:rPr lang="en-GB" u="sng" dirty="0">
                <a:solidFill>
                  <a:srgbClr val="804000"/>
                </a:solidFill>
              </a:rPr>
              <a:t>in</a:t>
            </a:r>
            <a:r>
              <a:rPr lang="en-GB" dirty="0"/>
              <a:t> the morning</a:t>
            </a:r>
            <a:br>
              <a:rPr lang="en-GB" dirty="0"/>
            </a:br>
            <a:r>
              <a:rPr lang="en-GB" dirty="0"/>
              <a:t>(time)</a:t>
            </a:r>
          </a:p>
          <a:p>
            <a:pPr marL="514350" indent="-514350">
              <a:buFont typeface="+mj-lt"/>
              <a:buAutoNum type="arabicPeriod" startAt="27"/>
            </a:pPr>
            <a:r>
              <a:rPr lang="en-GB" dirty="0"/>
              <a:t>She said it </a:t>
            </a:r>
            <a:r>
              <a:rPr lang="en-GB" u="sng" dirty="0">
                <a:solidFill>
                  <a:srgbClr val="804000"/>
                </a:solidFill>
              </a:rPr>
              <a:t>in</a:t>
            </a:r>
            <a:r>
              <a:rPr lang="en-GB" dirty="0"/>
              <a:t> perfect seriousness</a:t>
            </a:r>
            <a:br>
              <a:rPr lang="en-GB" dirty="0"/>
            </a:br>
            <a:r>
              <a:rPr lang="en-GB" dirty="0"/>
              <a:t>(manner — abstract)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15CCF-E69A-4D12-84F3-103A8B1D5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14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5E8CD43-6989-4E88-8F60-C4BD62F2A0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16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239">
        <p:random/>
      </p:transition>
    </mc:Choice>
    <mc:Fallback xmlns="">
      <p:transition spd="slow" advTm="2823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D0CF0-21CD-4950-85A6-3F2C486DA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B9D3A-B32D-4870-884B-0B9BA60E3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These words are called </a:t>
            </a:r>
            <a:r>
              <a:rPr lang="en-GB" noProof="1">
                <a:solidFill>
                  <a:srgbClr val="804000"/>
                </a:solidFill>
              </a:rPr>
              <a:t>prepositions</a:t>
            </a:r>
            <a:r>
              <a:rPr lang="en-GB" noProof="1"/>
              <a:t> because they are placed </a:t>
            </a:r>
            <a:r>
              <a:rPr lang="en-GB" b="1" noProof="1"/>
              <a:t>before</a:t>
            </a:r>
            <a:r>
              <a:rPr lang="en-GB" noProof="1"/>
              <a:t> the noun</a:t>
            </a:r>
          </a:p>
          <a:p>
            <a:r>
              <a:rPr lang="en-GB" noProof="1"/>
              <a:t>In some languages, such as Japanese, words with the same meaning are placed </a:t>
            </a:r>
            <a:r>
              <a:rPr lang="en-GB" b="1" noProof="1"/>
              <a:t>after</a:t>
            </a:r>
            <a:r>
              <a:rPr lang="en-GB" noProof="1"/>
              <a:t> the noun</a:t>
            </a:r>
          </a:p>
          <a:p>
            <a:pPr marL="514350" indent="-514350">
              <a:buFont typeface="+mj-lt"/>
              <a:buAutoNum type="arabicPeriod" startAt="30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Nihon</a:t>
            </a:r>
            <a:r>
              <a:rPr lang="en-GB" noProof="1"/>
              <a:t> </a:t>
            </a:r>
            <a:r>
              <a:rPr lang="en-GB" noProof="1">
                <a:solidFill>
                  <a:srgbClr val="804000"/>
                </a:solidFill>
              </a:rPr>
              <a:t>ni</a:t>
            </a:r>
            <a:br>
              <a:rPr lang="en-GB" noProof="1"/>
            </a:br>
            <a:r>
              <a:rPr lang="en-GB" noProof="1">
                <a:solidFill>
                  <a:srgbClr val="804000"/>
                </a:solidFill>
              </a:rPr>
              <a:t>in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Japan</a:t>
            </a:r>
          </a:p>
          <a:p>
            <a:r>
              <a:rPr lang="en-GB" noProof="1"/>
              <a:t>When they are placed after the noun, these words are called </a:t>
            </a:r>
            <a:r>
              <a:rPr lang="en-GB" u="sng" noProof="1">
                <a:solidFill>
                  <a:srgbClr val="804000"/>
                </a:solidFill>
              </a:rPr>
              <a:t>postpositions</a:t>
            </a:r>
          </a:p>
          <a:p>
            <a:endParaRPr lang="en-GB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76E9F-3DBB-4995-8718-47470FBB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15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1FB5B64-9EBB-4078-8BFB-A4E9286A22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25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952">
        <p:random/>
      </p:transition>
    </mc:Choice>
    <mc:Fallback xmlns="">
      <p:transition spd="slow" advTm="3295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5DF4B-0993-4FB4-98CE-20D1ECE91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CC1CB-3DB8-4685-A640-9314EE96E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There are some words that can function either as adverbs or as prepositions.</a:t>
            </a:r>
          </a:p>
          <a:p>
            <a:r>
              <a:rPr lang="en-GB" dirty="0"/>
              <a:t>For example, </a:t>
            </a:r>
            <a:r>
              <a:rPr lang="en-GB" i="1" dirty="0">
                <a:solidFill>
                  <a:srgbClr val="00B0F0"/>
                </a:solidFill>
              </a:rPr>
              <a:t>down</a:t>
            </a:r>
            <a:r>
              <a:rPr lang="en-GB" dirty="0"/>
              <a:t> in </a:t>
            </a:r>
            <a:r>
              <a:rPr lang="en-GB" i="1" dirty="0">
                <a:solidFill>
                  <a:srgbClr val="00B050"/>
                </a:solidFill>
              </a:rPr>
              <a:t>climb</a:t>
            </a:r>
            <a:r>
              <a:rPr lang="en-GB" i="1" dirty="0"/>
              <a:t> </a:t>
            </a:r>
            <a:r>
              <a:rPr lang="en-GB" i="1" dirty="0">
                <a:solidFill>
                  <a:srgbClr val="00B0F0"/>
                </a:solidFill>
              </a:rPr>
              <a:t>down</a:t>
            </a:r>
            <a:r>
              <a:rPr lang="en-GB" dirty="0"/>
              <a:t> is an </a:t>
            </a:r>
            <a:r>
              <a:rPr lang="en-GB" dirty="0">
                <a:solidFill>
                  <a:srgbClr val="00B0F0"/>
                </a:solidFill>
              </a:rPr>
              <a:t>adverb</a:t>
            </a:r>
            <a:r>
              <a:rPr lang="en-GB" dirty="0"/>
              <a:t>, because it modifies the 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 on its own, but </a:t>
            </a:r>
            <a:r>
              <a:rPr lang="en-GB" i="1" dirty="0">
                <a:solidFill>
                  <a:srgbClr val="804000"/>
                </a:solidFill>
              </a:rPr>
              <a:t>down</a:t>
            </a:r>
            <a:r>
              <a:rPr lang="en-GB" dirty="0"/>
              <a:t> in </a:t>
            </a:r>
            <a:r>
              <a:rPr lang="en-GB" i="1" dirty="0">
                <a:solidFill>
                  <a:srgbClr val="00B050"/>
                </a:solidFill>
              </a:rPr>
              <a:t>climb</a:t>
            </a:r>
            <a:r>
              <a:rPr lang="en-GB" i="1" dirty="0"/>
              <a:t> </a:t>
            </a:r>
            <a:r>
              <a:rPr lang="en-GB" i="1" dirty="0">
                <a:solidFill>
                  <a:srgbClr val="804000"/>
                </a:solidFill>
              </a:rPr>
              <a:t>down</a:t>
            </a:r>
            <a:r>
              <a:rPr lang="en-GB" i="1" dirty="0"/>
              <a:t> </a:t>
            </a:r>
            <a:r>
              <a:rPr lang="en-GB" i="1" dirty="0">
                <a:solidFill>
                  <a:srgbClr val="FF00FF"/>
                </a:solidFill>
              </a:rPr>
              <a:t>the</a:t>
            </a:r>
            <a:r>
              <a:rPr lang="en-GB" i="1" dirty="0"/>
              <a:t> </a:t>
            </a:r>
            <a:r>
              <a:rPr lang="en-GB" i="1" dirty="0">
                <a:solidFill>
                  <a:srgbClr val="FF0000"/>
                </a:solidFill>
              </a:rPr>
              <a:t>ladder</a:t>
            </a:r>
            <a:r>
              <a:rPr lang="en-GB" dirty="0"/>
              <a:t> is a </a:t>
            </a:r>
            <a:r>
              <a:rPr lang="en-GB" dirty="0">
                <a:solidFill>
                  <a:srgbClr val="804000"/>
                </a:solidFill>
              </a:rPr>
              <a:t>preposition</a:t>
            </a:r>
            <a:r>
              <a:rPr lang="en-GB" dirty="0"/>
              <a:t>, because it relates a </a:t>
            </a:r>
            <a:r>
              <a:rPr lang="en-GB" dirty="0">
                <a:solidFill>
                  <a:srgbClr val="FF0000"/>
                </a:solidFill>
              </a:rPr>
              <a:t>noun</a:t>
            </a:r>
            <a:r>
              <a:rPr lang="en-GB" dirty="0"/>
              <a:t> to the 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EE1D9-B3E4-4956-B74D-98BBC998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16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7A3138F-31CD-4F2F-8511-EBDD92B4B3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42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757">
        <p:random/>
      </p:transition>
    </mc:Choice>
    <mc:Fallback xmlns="">
      <p:transition spd="slow" advTm="2275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5C3AC-5FBD-4AF9-BEA4-42AFBADDA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DA5C0-0EB9-4BD8-B3AE-6EE476F15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Read the sample text in your handout</a:t>
            </a:r>
          </a:p>
          <a:p>
            <a:r>
              <a:rPr lang="en-GB" u="sng" dirty="0"/>
              <a:t>Underline</a:t>
            </a:r>
            <a:r>
              <a:rPr lang="en-GB" dirty="0"/>
              <a:t> all the adverbs</a:t>
            </a:r>
          </a:p>
          <a:p>
            <a:r>
              <a:rPr lang="en-GB" dirty="0"/>
              <a:t>Circle all the prepositions</a:t>
            </a:r>
          </a:p>
          <a:p>
            <a:r>
              <a:rPr lang="en-GB" dirty="0"/>
              <a:t>Be sure to include words with just a single function, like </a:t>
            </a:r>
            <a:r>
              <a:rPr lang="en-GB" i="1" dirty="0">
                <a:solidFill>
                  <a:srgbClr val="00B0F0"/>
                </a:solidFill>
              </a:rPr>
              <a:t>quickly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4C139-8CFD-4912-A511-A8C734CC7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17</a:t>
            </a:fld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4EBC5F-CBCE-467C-9DE9-30FA4D18F9EF}"/>
              </a:ext>
            </a:extLst>
          </p:cNvPr>
          <p:cNvSpPr/>
          <p:nvPr/>
        </p:nvSpPr>
        <p:spPr>
          <a:xfrm>
            <a:off x="1091046" y="2815938"/>
            <a:ext cx="1025137" cy="550718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C1E7A86-691E-4EE0-9B7D-B4F440A1A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4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054D4-B386-4FC5-97AE-E813BE02C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11065-5224-469F-8039-CCF9DEEC8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18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9D36EF-E633-4CD0-B684-9AEC7B4F6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2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ACD15-6456-4A1C-9C88-C393248D5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FC018-6C09-4ACF-9316-E6BD43ABC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sz="3200" dirty="0"/>
              <a:t>You can see the </a:t>
            </a:r>
            <a:r>
              <a:rPr lang="en-GB" sz="3200" dirty="0">
                <a:solidFill>
                  <a:srgbClr val="00B0F0"/>
                </a:solidFill>
              </a:rPr>
              <a:t>adverbs</a:t>
            </a:r>
            <a:r>
              <a:rPr lang="en-GB" sz="3200" dirty="0"/>
              <a:t> and </a:t>
            </a:r>
            <a:r>
              <a:rPr lang="en-GB" sz="3200" dirty="0">
                <a:solidFill>
                  <a:srgbClr val="804000"/>
                </a:solidFill>
              </a:rPr>
              <a:t>prepositions</a:t>
            </a:r>
            <a:r>
              <a:rPr lang="en-GB" sz="3200" dirty="0"/>
              <a:t> marked below:</a:t>
            </a:r>
            <a:br>
              <a:rPr lang="en-GB" sz="3200" dirty="0"/>
            </a:br>
            <a:endParaRPr lang="en-GB" sz="3200" dirty="0"/>
          </a:p>
          <a:p>
            <a:pPr marL="0" indent="0">
              <a:buNone/>
            </a:pPr>
            <a:r>
              <a:rPr lang="en-GB" sz="3200" dirty="0"/>
              <a:t>So the boat was left to drift </a:t>
            </a:r>
            <a:r>
              <a:rPr lang="en-GB" sz="3200" dirty="0">
                <a:solidFill>
                  <a:srgbClr val="804000"/>
                </a:solidFill>
              </a:rPr>
              <a:t>down</a:t>
            </a:r>
            <a:r>
              <a:rPr lang="en-GB" sz="3200" dirty="0"/>
              <a:t> the stream as it would, till it glided </a:t>
            </a:r>
            <a:r>
              <a:rPr lang="en-GB" sz="3200" dirty="0">
                <a:solidFill>
                  <a:srgbClr val="00B0F0"/>
                </a:solidFill>
              </a:rPr>
              <a:t>gently</a:t>
            </a:r>
            <a:r>
              <a:rPr lang="en-GB" sz="3200" dirty="0"/>
              <a:t> </a:t>
            </a:r>
            <a:r>
              <a:rPr lang="en-GB" sz="3200" dirty="0">
                <a:solidFill>
                  <a:srgbClr val="00B0F0"/>
                </a:solidFill>
              </a:rPr>
              <a:t>in</a:t>
            </a:r>
            <a:r>
              <a:rPr lang="en-GB" sz="3200" dirty="0"/>
              <a:t> </a:t>
            </a:r>
            <a:r>
              <a:rPr lang="en-GB" sz="3200" dirty="0">
                <a:solidFill>
                  <a:srgbClr val="804000"/>
                </a:solidFill>
              </a:rPr>
              <a:t>among</a:t>
            </a:r>
            <a:r>
              <a:rPr lang="en-GB" sz="3200" dirty="0"/>
              <a:t> the waving rushes. And then the little sleeves were </a:t>
            </a:r>
            <a:r>
              <a:rPr lang="en-GB" sz="3200" dirty="0">
                <a:solidFill>
                  <a:srgbClr val="00B0F0"/>
                </a:solidFill>
              </a:rPr>
              <a:t>carefully</a:t>
            </a:r>
            <a:r>
              <a:rPr lang="en-GB" sz="3200" dirty="0"/>
              <a:t> rolled </a:t>
            </a:r>
            <a:r>
              <a:rPr lang="en-GB" sz="3200" dirty="0">
                <a:solidFill>
                  <a:srgbClr val="00B0F0"/>
                </a:solidFill>
              </a:rPr>
              <a:t>up</a:t>
            </a:r>
            <a:r>
              <a:rPr lang="en-GB" sz="3200" dirty="0"/>
              <a:t>, and the little arms were plunged </a:t>
            </a:r>
            <a:r>
              <a:rPr lang="en-GB" sz="3200" dirty="0">
                <a:solidFill>
                  <a:srgbClr val="00B0F0"/>
                </a:solidFill>
              </a:rPr>
              <a:t>in</a:t>
            </a:r>
            <a:r>
              <a:rPr lang="en-GB" sz="3200" dirty="0"/>
              <a:t> elbow-</a:t>
            </a:r>
            <a:r>
              <a:rPr lang="en-GB" sz="3200" dirty="0">
                <a:solidFill>
                  <a:srgbClr val="00B0F0"/>
                </a:solidFill>
              </a:rPr>
              <a:t>deep</a:t>
            </a:r>
            <a:r>
              <a:rPr lang="en-GB" sz="3200" dirty="0"/>
              <a:t> to get the rushes a good long way </a:t>
            </a:r>
            <a:r>
              <a:rPr lang="en-GB" sz="3200" dirty="0">
                <a:solidFill>
                  <a:srgbClr val="00B0F0"/>
                </a:solidFill>
              </a:rPr>
              <a:t>down</a:t>
            </a:r>
            <a:r>
              <a:rPr lang="en-GB" sz="3200" dirty="0"/>
              <a:t> </a:t>
            </a:r>
            <a:r>
              <a:rPr lang="en-GB" sz="3200" dirty="0">
                <a:solidFill>
                  <a:srgbClr val="804000"/>
                </a:solidFill>
              </a:rPr>
              <a:t>before</a:t>
            </a:r>
            <a:r>
              <a:rPr lang="en-GB" sz="3200" dirty="0"/>
              <a:t> breaking them </a:t>
            </a:r>
            <a:r>
              <a:rPr lang="en-GB" sz="3200" dirty="0">
                <a:solidFill>
                  <a:srgbClr val="00B0F0"/>
                </a:solidFill>
              </a:rPr>
              <a:t>off</a:t>
            </a:r>
            <a:r>
              <a:rPr lang="en-GB" sz="3200" dirty="0"/>
              <a:t> — and </a:t>
            </a:r>
            <a:r>
              <a:rPr lang="en-GB" sz="3200" dirty="0">
                <a:solidFill>
                  <a:srgbClr val="804000"/>
                </a:solidFill>
              </a:rPr>
              <a:t>for</a:t>
            </a:r>
            <a:r>
              <a:rPr lang="en-GB" sz="3200" dirty="0"/>
              <a:t> a while Alice forgot all </a:t>
            </a:r>
            <a:r>
              <a:rPr lang="en-GB" sz="3200" dirty="0">
                <a:solidFill>
                  <a:srgbClr val="804000"/>
                </a:solidFill>
              </a:rPr>
              <a:t>about</a:t>
            </a:r>
            <a:r>
              <a:rPr lang="en-GB" sz="3200" dirty="0"/>
              <a:t> the Sheep and the knitting, as she bent </a:t>
            </a:r>
            <a:r>
              <a:rPr lang="en-GB" sz="3200" dirty="0">
                <a:solidFill>
                  <a:srgbClr val="804000"/>
                </a:solidFill>
              </a:rPr>
              <a:t>over</a:t>
            </a:r>
            <a:r>
              <a:rPr lang="en-GB" sz="3200" dirty="0"/>
              <a:t> the side </a:t>
            </a:r>
            <a:r>
              <a:rPr lang="en-GB" sz="3200" dirty="0">
                <a:solidFill>
                  <a:srgbClr val="804000"/>
                </a:solidFill>
              </a:rPr>
              <a:t>of</a:t>
            </a:r>
            <a:r>
              <a:rPr lang="en-GB" sz="3200" dirty="0"/>
              <a:t> the boat, </a:t>
            </a:r>
            <a:r>
              <a:rPr lang="en-GB" sz="3200" dirty="0">
                <a:solidFill>
                  <a:srgbClr val="804000"/>
                </a:solidFill>
              </a:rPr>
              <a:t>with</a:t>
            </a:r>
            <a:r>
              <a:rPr lang="en-GB" sz="3200" dirty="0"/>
              <a:t> </a:t>
            </a:r>
            <a:r>
              <a:rPr lang="en-GB" sz="3200" dirty="0">
                <a:solidFill>
                  <a:srgbClr val="00B0F0"/>
                </a:solidFill>
              </a:rPr>
              <a:t>just</a:t>
            </a:r>
            <a:r>
              <a:rPr lang="en-GB" sz="3200" dirty="0"/>
              <a:t> the ends </a:t>
            </a:r>
            <a:r>
              <a:rPr lang="en-GB" sz="3200" dirty="0">
                <a:solidFill>
                  <a:srgbClr val="804000"/>
                </a:solidFill>
              </a:rPr>
              <a:t>of</a:t>
            </a:r>
            <a:r>
              <a:rPr lang="en-GB" sz="3200" dirty="0"/>
              <a:t> her tangled hair dipping </a:t>
            </a:r>
            <a:r>
              <a:rPr lang="en-GB" sz="3200" dirty="0">
                <a:solidFill>
                  <a:srgbClr val="804000"/>
                </a:solidFill>
              </a:rPr>
              <a:t>into</a:t>
            </a:r>
            <a:r>
              <a:rPr lang="en-GB" sz="3200" dirty="0"/>
              <a:t> the water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60637-E01E-47B0-AA33-3C6143233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19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DF227F3-2A0C-4F94-82F2-51F24073C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3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2789-AFC2-4A67-8B69-2E8D00D2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2B5F-526B-4174-BFEE-DECE58596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So far, we have looked at several parts of speech, including </a:t>
            </a:r>
            <a:r>
              <a:rPr lang="en-GB" dirty="0">
                <a:solidFill>
                  <a:srgbClr val="FF0000"/>
                </a:solidFill>
              </a:rPr>
              <a:t>nouns</a:t>
            </a:r>
            <a:r>
              <a:rPr lang="en-GB" dirty="0"/>
              <a:t>, </a:t>
            </a:r>
            <a:r>
              <a:rPr lang="en-GB" dirty="0">
                <a:solidFill>
                  <a:srgbClr val="00B050"/>
                </a:solidFill>
              </a:rPr>
              <a:t>verbs</a:t>
            </a:r>
            <a:r>
              <a:rPr lang="en-GB" dirty="0"/>
              <a:t>, </a:t>
            </a:r>
            <a:r>
              <a:rPr lang="en-GB" dirty="0">
                <a:solidFill>
                  <a:srgbClr val="FF8000"/>
                </a:solidFill>
              </a:rPr>
              <a:t>pronouns</a:t>
            </a:r>
            <a:r>
              <a:rPr lang="en-GB" dirty="0"/>
              <a:t>, </a:t>
            </a:r>
            <a:r>
              <a:rPr lang="en-GB" dirty="0">
                <a:solidFill>
                  <a:srgbClr val="0000FF"/>
                </a:solidFill>
              </a:rPr>
              <a:t>adjectives</a:t>
            </a:r>
            <a:r>
              <a:rPr lang="en-GB" dirty="0"/>
              <a:t>, and </a:t>
            </a:r>
            <a:r>
              <a:rPr lang="en-GB" dirty="0">
                <a:solidFill>
                  <a:srgbClr val="00B0F0"/>
                </a:solidFill>
              </a:rPr>
              <a:t>adverbs</a:t>
            </a:r>
          </a:p>
          <a:p>
            <a:r>
              <a:rPr lang="en-GB" dirty="0"/>
              <a:t>These parts of speech often refer to objects and activities in the real world (e.g. </a:t>
            </a:r>
            <a:r>
              <a:rPr lang="en-GB" i="1" dirty="0"/>
              <a:t>trees</a:t>
            </a:r>
            <a:r>
              <a:rPr lang="en-GB" dirty="0"/>
              <a:t>, </a:t>
            </a:r>
            <a:r>
              <a:rPr lang="en-GB" i="1" dirty="0"/>
              <a:t>running</a:t>
            </a:r>
            <a:r>
              <a:rPr lang="en-GB" dirty="0"/>
              <a:t>)</a:t>
            </a:r>
          </a:p>
          <a:p>
            <a:r>
              <a:rPr lang="en-GB" dirty="0"/>
              <a:t>In addition to these, there also several other parts of speech, which are sometimes called </a:t>
            </a:r>
            <a:r>
              <a:rPr lang="en-GB" u="sng" dirty="0"/>
              <a:t>function words</a:t>
            </a:r>
          </a:p>
          <a:p>
            <a:r>
              <a:rPr lang="en-GB" dirty="0"/>
              <a:t>These are geared toward indicating relationships among other parts of a sentence</a:t>
            </a:r>
          </a:p>
          <a:p>
            <a:r>
              <a:rPr lang="en-GB" dirty="0"/>
              <a:t>Today we will look at </a:t>
            </a:r>
            <a:r>
              <a:rPr lang="en-GB" noProof="1">
                <a:solidFill>
                  <a:srgbClr val="FF00FF"/>
                </a:solidFill>
              </a:rPr>
              <a:t>determiners</a:t>
            </a:r>
            <a:r>
              <a:rPr lang="en-GB" noProof="1"/>
              <a:t>, </a:t>
            </a:r>
            <a:r>
              <a:rPr lang="en-GB" noProof="1">
                <a:solidFill>
                  <a:srgbClr val="804000"/>
                </a:solidFill>
              </a:rPr>
              <a:t>prepositions</a:t>
            </a:r>
            <a:r>
              <a:rPr lang="en-GB" noProof="1"/>
              <a:t>, </a:t>
            </a:r>
            <a:r>
              <a:rPr lang="en-GB" noProof="1">
                <a:solidFill>
                  <a:srgbClr val="7030A0"/>
                </a:solidFill>
              </a:rPr>
              <a:t>conjunctions</a:t>
            </a:r>
            <a:r>
              <a:rPr lang="en-GB" noProof="1"/>
              <a:t>, </a:t>
            </a:r>
            <a:r>
              <a:rPr lang="en-GB" noProof="1">
                <a:solidFill>
                  <a:srgbClr val="008000"/>
                </a:solidFill>
              </a:rPr>
              <a:t>auxiliaries</a:t>
            </a:r>
            <a:r>
              <a:rPr lang="en-GB" noProof="1"/>
              <a:t>, and </a:t>
            </a:r>
            <a:r>
              <a:rPr lang="en-GB" noProof="1">
                <a:solidFill>
                  <a:srgbClr val="808000"/>
                </a:solidFill>
              </a:rPr>
              <a:t>interjections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B31DC-B088-4743-91C5-5D286050B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6B6032F-8DD6-4680-BFFB-806FC3F00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4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434">
        <p:random/>
      </p:transition>
    </mc:Choice>
    <mc:Fallback xmlns="">
      <p:transition spd="slow" advTm="434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41AAA-197B-4740-9E6F-68ADF27E6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Conjunctions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C1226-8610-45EB-91BF-682DCAC17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​</a:t>
            </a:r>
            <a:r>
              <a:rPr lang="en-GB" dirty="0">
                <a:solidFill>
                  <a:srgbClr val="7030A0"/>
                </a:solidFill>
              </a:rPr>
              <a:t>Conjunctions</a:t>
            </a:r>
            <a:r>
              <a:rPr lang="en-GB" dirty="0"/>
              <a:t> are words that combine separate, independent sentences into a single, larger sentence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dirty="0"/>
              <a:t>The sky is blue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dirty="0"/>
              <a:t>The grass is green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dirty="0"/>
              <a:t>The sky is blue </a:t>
            </a:r>
            <a:r>
              <a:rPr lang="en-GB" u="sng" dirty="0">
                <a:solidFill>
                  <a:srgbClr val="7030A0"/>
                </a:solidFill>
              </a:rPr>
              <a:t>and</a:t>
            </a:r>
            <a:r>
              <a:rPr lang="en-GB" dirty="0"/>
              <a:t> the grass is green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305CF-4A5F-4B16-AAE1-A774B66AE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20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CCC76A-F972-45EC-925C-AA344511F0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06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546">
        <p:random/>
      </p:transition>
    </mc:Choice>
    <mc:Fallback xmlns="">
      <p:transition spd="slow" advTm="2154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8F040-E88C-41FF-AFA0-D7D26586C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Conjunctions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F820B-8E3F-48B2-A430-49B26E2D3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conjunctions (e.g. </a:t>
            </a:r>
            <a:r>
              <a:rPr lang="en-GB" i="1" dirty="0">
                <a:solidFill>
                  <a:srgbClr val="7030A0"/>
                </a:solidFill>
              </a:rPr>
              <a:t>and</a:t>
            </a:r>
            <a:r>
              <a:rPr lang="en-GB" dirty="0"/>
              <a:t>, </a:t>
            </a:r>
            <a:r>
              <a:rPr lang="en-GB" i="1" dirty="0">
                <a:solidFill>
                  <a:srgbClr val="7030A0"/>
                </a:solidFill>
              </a:rPr>
              <a:t>or</a:t>
            </a:r>
            <a:r>
              <a:rPr lang="en-GB" dirty="0"/>
              <a:t>) are </a:t>
            </a:r>
            <a:r>
              <a:rPr lang="en-GB" u="sng" dirty="0"/>
              <a:t>coordinating</a:t>
            </a:r>
            <a:r>
              <a:rPr lang="en-GB" dirty="0"/>
              <a:t> conjunctions</a:t>
            </a:r>
          </a:p>
          <a:p>
            <a:r>
              <a:rPr lang="en-GB" dirty="0"/>
              <a:t>They simply link sentences without saying that there is any relation between them</a:t>
            </a:r>
          </a:p>
          <a:p>
            <a:pPr marL="514350" indent="-514350">
              <a:buFont typeface="+mj-lt"/>
              <a:buAutoNum type="arabicPeriod" startAt="34"/>
            </a:pPr>
            <a:r>
              <a:rPr lang="en-GB" dirty="0"/>
              <a:t>The sky is blue </a:t>
            </a:r>
            <a:r>
              <a:rPr lang="en-GB" u="sng" dirty="0">
                <a:solidFill>
                  <a:srgbClr val="7030A0"/>
                </a:solidFill>
              </a:rPr>
              <a:t>and</a:t>
            </a:r>
            <a:r>
              <a:rPr lang="en-GB" dirty="0"/>
              <a:t> there are no clouds</a:t>
            </a:r>
          </a:p>
          <a:p>
            <a:pPr marL="514350" indent="-514350">
              <a:buFont typeface="+mj-lt"/>
              <a:buAutoNum type="arabicPeriod" startAt="34"/>
            </a:pPr>
            <a:r>
              <a:rPr lang="en-GB" dirty="0"/>
              <a:t>The sky is blue </a:t>
            </a:r>
            <a:r>
              <a:rPr lang="en-GB" u="sng" dirty="0">
                <a:solidFill>
                  <a:srgbClr val="7030A0"/>
                </a:solidFill>
              </a:rPr>
              <a:t>and</a:t>
            </a:r>
            <a:r>
              <a:rPr lang="en-GB" dirty="0"/>
              <a:t> the grass is green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68D6C-691E-499C-87A1-CDBFB925F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21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877A53E-6E6A-4674-8075-F388086385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26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225">
        <p:random/>
      </p:transition>
    </mc:Choice>
    <mc:Fallback xmlns="">
      <p:transition spd="slow" advTm="2222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8F040-E88C-41FF-AFA0-D7D26586C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Conjunctions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F820B-8E3F-48B2-A430-49B26E2D3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Other conjunctions (e.g. </a:t>
            </a:r>
            <a:r>
              <a:rPr lang="en-GB" i="1" dirty="0">
                <a:solidFill>
                  <a:srgbClr val="7030A0"/>
                </a:solidFill>
              </a:rPr>
              <a:t>because</a:t>
            </a:r>
            <a:r>
              <a:rPr lang="en-GB" dirty="0"/>
              <a:t>, </a:t>
            </a:r>
            <a:r>
              <a:rPr lang="en-GB" i="1" dirty="0">
                <a:solidFill>
                  <a:srgbClr val="7030A0"/>
                </a:solidFill>
              </a:rPr>
              <a:t>while</a:t>
            </a:r>
            <a:r>
              <a:rPr lang="en-GB" dirty="0"/>
              <a:t>) are </a:t>
            </a:r>
            <a:r>
              <a:rPr lang="en-GB" u="sng" dirty="0"/>
              <a:t>subordinating</a:t>
            </a:r>
            <a:r>
              <a:rPr lang="en-GB" dirty="0"/>
              <a:t> conjunctions</a:t>
            </a:r>
          </a:p>
          <a:p>
            <a:r>
              <a:rPr lang="en-GB" dirty="0"/>
              <a:t>They make the meaning of one sentence dependent on the other in some way</a:t>
            </a:r>
          </a:p>
          <a:p>
            <a:pPr marL="514350" indent="-514350">
              <a:buFont typeface="+mj-lt"/>
              <a:buAutoNum type="arabicPeriod" startAt="36"/>
            </a:pPr>
            <a:r>
              <a:rPr lang="en-GB" dirty="0"/>
              <a:t>The sky is blue </a:t>
            </a:r>
            <a:r>
              <a:rPr lang="en-GB" u="sng" dirty="0">
                <a:solidFill>
                  <a:srgbClr val="7030A0"/>
                </a:solidFill>
              </a:rPr>
              <a:t>because</a:t>
            </a:r>
            <a:r>
              <a:rPr lang="en-GB" dirty="0"/>
              <a:t> there are no clouds</a:t>
            </a:r>
          </a:p>
          <a:p>
            <a:pPr marL="514350" indent="-514350">
              <a:buFont typeface="+mj-lt"/>
              <a:buAutoNum type="arabicPeriod" startAt="36"/>
            </a:pPr>
            <a:r>
              <a:rPr lang="en-GB" dirty="0"/>
              <a:t>​</a:t>
            </a:r>
            <a:r>
              <a:rPr lang="en-GB" strike="sngStrike" dirty="0"/>
              <a:t>The sky is blue </a:t>
            </a:r>
            <a:r>
              <a:rPr lang="en-GB" u="sng" strike="sngStrike" dirty="0">
                <a:solidFill>
                  <a:srgbClr val="7030A0"/>
                </a:solidFill>
              </a:rPr>
              <a:t>because</a:t>
            </a:r>
            <a:r>
              <a:rPr lang="en-GB" strike="sngStrike" dirty="0"/>
              <a:t> the grass is green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3ED49-59CA-43B9-A488-840CF2D63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22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9414752-F54E-4DAD-A55E-03A7C399C5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322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871">
        <p:random/>
      </p:transition>
    </mc:Choice>
    <mc:Fallback xmlns="">
      <p:transition spd="slow" advTm="3187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A0274-E266-0348-A88C-9F7085915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Conjunctions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68532-846A-FD44-BD96-2E1B70E62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One type of word used to combine sentences is sometimes called a </a:t>
            </a:r>
            <a:r>
              <a:rPr lang="en-GB" u="sng" dirty="0">
                <a:solidFill>
                  <a:srgbClr val="7030A0"/>
                </a:solidFill>
              </a:rPr>
              <a:t>complementiser</a:t>
            </a:r>
            <a:endParaRPr lang="en-GB" dirty="0"/>
          </a:p>
          <a:p>
            <a:r>
              <a:rPr lang="en-GB" dirty="0"/>
              <a:t>​</a:t>
            </a:r>
            <a:r>
              <a:rPr lang="en-GB" dirty="0">
                <a:solidFill>
                  <a:srgbClr val="7030A0"/>
                </a:solidFill>
              </a:rPr>
              <a:t>Complementisers</a:t>
            </a:r>
            <a:r>
              <a:rPr lang="en-GB" dirty="0"/>
              <a:t> allow what was originally a separate sentence to become the </a:t>
            </a:r>
            <a:r>
              <a:rPr lang="en-GB" u="sng" dirty="0"/>
              <a:t>complement</a:t>
            </a:r>
            <a:r>
              <a:rPr lang="en-GB" dirty="0"/>
              <a:t> of a </a:t>
            </a:r>
            <a:r>
              <a:rPr lang="en-GB" dirty="0">
                <a:solidFill>
                  <a:srgbClr val="FF0000"/>
                </a:solidFill>
              </a:rPr>
              <a:t>noun</a:t>
            </a:r>
            <a:r>
              <a:rPr lang="en-GB" dirty="0"/>
              <a:t> or a </a:t>
            </a:r>
            <a:r>
              <a:rPr lang="en-GB" dirty="0">
                <a:solidFill>
                  <a:srgbClr val="00B050"/>
                </a:solidFill>
              </a:rPr>
              <a:t>verb</a:t>
            </a:r>
          </a:p>
          <a:p>
            <a:pPr marL="514350" indent="-514350">
              <a:buFont typeface="+mj-lt"/>
              <a:buAutoNum type="arabicPeriod" startAt="38"/>
            </a:pPr>
            <a:r>
              <a:rPr lang="en-GB" dirty="0"/>
              <a:t>There is a </a:t>
            </a:r>
            <a:r>
              <a:rPr lang="en-GB" dirty="0">
                <a:solidFill>
                  <a:srgbClr val="FF0000"/>
                </a:solidFill>
              </a:rPr>
              <a:t>possibility</a:t>
            </a:r>
            <a:r>
              <a:rPr lang="en-GB" dirty="0"/>
              <a:t> </a:t>
            </a:r>
            <a:r>
              <a:rPr lang="en-GB" u="sng" dirty="0">
                <a:solidFill>
                  <a:srgbClr val="7030A0"/>
                </a:solidFill>
              </a:rPr>
              <a:t>that</a:t>
            </a:r>
            <a:r>
              <a:rPr lang="en-GB" u="sng" dirty="0"/>
              <a:t> it might rain</a:t>
            </a:r>
          </a:p>
          <a:p>
            <a:pPr marL="514350" indent="-514350">
              <a:buFont typeface="+mj-lt"/>
              <a:buAutoNum type="arabicPeriod" startAt="38"/>
            </a:pPr>
            <a:r>
              <a:rPr lang="en-GB" dirty="0"/>
              <a:t>John </a:t>
            </a:r>
            <a:r>
              <a:rPr lang="en-GB" dirty="0">
                <a:solidFill>
                  <a:srgbClr val="00B050"/>
                </a:solidFill>
              </a:rPr>
              <a:t>asked</a:t>
            </a:r>
            <a:r>
              <a:rPr lang="en-GB" dirty="0"/>
              <a:t> </a:t>
            </a:r>
            <a:r>
              <a:rPr lang="en-GB" u="sng" dirty="0">
                <a:solidFill>
                  <a:srgbClr val="7030A0"/>
                </a:solidFill>
              </a:rPr>
              <a:t>whether</a:t>
            </a:r>
            <a:r>
              <a:rPr lang="en-GB" u="sng" dirty="0"/>
              <a:t> you were coming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86786-C4E8-451A-8445-1AB8723A3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23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F32AF08-412C-4196-AC47-F19FA76C42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502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991">
        <p:random/>
      </p:transition>
    </mc:Choice>
    <mc:Fallback xmlns="">
      <p:transition spd="slow" advTm="3599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6B1BE-68BA-461B-842A-BE9477E5C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Auxiliaries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3FB58-A6B3-47F3-8841-1E749607C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​</a:t>
            </a:r>
            <a:r>
              <a:rPr lang="en-GB" u="sng" dirty="0">
                <a:solidFill>
                  <a:srgbClr val="008000"/>
                </a:solidFill>
              </a:rPr>
              <a:t>Auxiliaries</a:t>
            </a:r>
            <a:r>
              <a:rPr lang="en-GB" dirty="0"/>
              <a:t> are another type of function word</a:t>
            </a:r>
            <a:endParaRPr lang="en-GB" dirty="0">
              <a:solidFill>
                <a:srgbClr val="008000"/>
              </a:solidFill>
            </a:endParaRPr>
          </a:p>
          <a:p>
            <a:r>
              <a:rPr lang="en-GB" dirty="0"/>
              <a:t>​</a:t>
            </a:r>
            <a:r>
              <a:rPr lang="en-GB" dirty="0">
                <a:solidFill>
                  <a:srgbClr val="008000"/>
                </a:solidFill>
              </a:rPr>
              <a:t>Auxiliaries</a:t>
            </a:r>
            <a:r>
              <a:rPr lang="en-GB" dirty="0"/>
              <a:t> are special verbs used to modify the meaning of other verbs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2BA96-68F8-4FCB-845C-D37004A3C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24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440F8FE-23F2-4DFD-BF52-9B9DD04D9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1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150">
        <p:random/>
      </p:transition>
    </mc:Choice>
    <mc:Fallback xmlns="">
      <p:transition spd="slow" advTm="1015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A7327-6822-4E68-8750-F750D3E6B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Auxiliaries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FD2DC-FA1F-402E-86B1-3AED84D17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In English, without auxiliaries all you would have is a present tense and a past tense</a:t>
            </a:r>
          </a:p>
          <a:p>
            <a:pPr marL="514350" indent="-514350">
              <a:buFont typeface="+mj-lt"/>
              <a:buAutoNum type="arabicPeriod" startAt="40"/>
            </a:pPr>
            <a:r>
              <a:rPr lang="en-GB" dirty="0"/>
              <a:t>They </a:t>
            </a:r>
            <a:r>
              <a:rPr lang="en-GB" dirty="0">
                <a:solidFill>
                  <a:srgbClr val="00B050"/>
                </a:solidFill>
              </a:rPr>
              <a:t>swim</a:t>
            </a:r>
          </a:p>
          <a:p>
            <a:pPr marL="514350" indent="-514350">
              <a:buFont typeface="+mj-lt"/>
              <a:buAutoNum type="arabicPeriod" startAt="40"/>
            </a:pPr>
            <a:r>
              <a:rPr lang="en-GB" dirty="0"/>
              <a:t>They </a:t>
            </a:r>
            <a:r>
              <a:rPr lang="en-GB" dirty="0">
                <a:solidFill>
                  <a:srgbClr val="00B050"/>
                </a:solidFill>
              </a:rPr>
              <a:t>swam</a:t>
            </a:r>
          </a:p>
          <a:p>
            <a:r>
              <a:rPr lang="en-GB" dirty="0"/>
              <a:t>Auxiliaries let you make additional distinctions in terms of time and possibility</a:t>
            </a:r>
          </a:p>
          <a:p>
            <a:pPr marL="514350" indent="-514350">
              <a:buFont typeface="+mj-lt"/>
              <a:buAutoNum type="arabicPeriod" startAt="42"/>
            </a:pPr>
            <a:r>
              <a:rPr lang="en-GB" dirty="0"/>
              <a:t>They </a:t>
            </a:r>
            <a:r>
              <a:rPr lang="en-GB" u="sng" dirty="0">
                <a:solidFill>
                  <a:srgbClr val="008000"/>
                </a:solidFill>
              </a:rPr>
              <a:t>are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swimming</a:t>
            </a:r>
          </a:p>
          <a:p>
            <a:pPr marL="514350" indent="-514350">
              <a:buFont typeface="+mj-lt"/>
              <a:buAutoNum type="arabicPeriod" startAt="42"/>
            </a:pPr>
            <a:r>
              <a:rPr lang="en-GB" dirty="0"/>
              <a:t>They </a:t>
            </a:r>
            <a:r>
              <a:rPr lang="en-GB" u="sng" dirty="0">
                <a:solidFill>
                  <a:srgbClr val="008000"/>
                </a:solidFill>
              </a:rPr>
              <a:t>have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swum</a:t>
            </a:r>
          </a:p>
          <a:p>
            <a:pPr marL="514350" indent="-514350">
              <a:buFont typeface="+mj-lt"/>
              <a:buAutoNum type="arabicPeriod" startAt="42"/>
            </a:pPr>
            <a:r>
              <a:rPr lang="en-GB" dirty="0"/>
              <a:t>They </a:t>
            </a:r>
            <a:r>
              <a:rPr lang="en-GB" u="sng" dirty="0">
                <a:solidFill>
                  <a:srgbClr val="008000"/>
                </a:solidFill>
              </a:rPr>
              <a:t>will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swim</a:t>
            </a:r>
          </a:p>
          <a:p>
            <a:pPr marL="514350" indent="-514350">
              <a:buFont typeface="+mj-lt"/>
              <a:buAutoNum type="arabicPeriod" startAt="42"/>
            </a:pPr>
            <a:r>
              <a:rPr lang="en-GB" dirty="0"/>
              <a:t>They </a:t>
            </a:r>
            <a:r>
              <a:rPr lang="en-GB" u="sng" dirty="0">
                <a:solidFill>
                  <a:srgbClr val="008000"/>
                </a:solidFill>
              </a:rPr>
              <a:t>may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swim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3BE0F-025B-43F0-B6A2-DFC1B86F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25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B79F220-0848-4359-A1FA-4B759EF0A7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41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485">
        <p:random/>
      </p:transition>
    </mc:Choice>
    <mc:Fallback xmlns="">
      <p:transition spd="slow" advTm="3448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69322-8057-48C6-B1E8-7C798A945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Auxiliaries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D5565-EEFC-4D4F-99C6-DB5864468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Many auxiliaries can also be used as ordinary verbs</a:t>
            </a:r>
          </a:p>
          <a:p>
            <a:r>
              <a:rPr lang="en-GB" dirty="0"/>
              <a:t>Their meaning will change depending on how they are used</a:t>
            </a:r>
          </a:p>
          <a:p>
            <a:pPr marL="514350" indent="-514350">
              <a:buFont typeface="+mj-lt"/>
              <a:buAutoNum type="arabicPeriod" startAt="46"/>
            </a:pPr>
            <a:r>
              <a:rPr lang="en-GB" dirty="0"/>
              <a:t>John </a:t>
            </a:r>
            <a:r>
              <a:rPr lang="en-GB" dirty="0">
                <a:solidFill>
                  <a:srgbClr val="008000"/>
                </a:solidFill>
              </a:rPr>
              <a:t>has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a hat</a:t>
            </a:r>
          </a:p>
          <a:p>
            <a:pPr marL="514350" indent="-514350">
              <a:buFont typeface="+mj-lt"/>
              <a:buAutoNum type="arabicPeriod" startAt="46"/>
            </a:pPr>
            <a:r>
              <a:rPr lang="en-GB" dirty="0"/>
              <a:t>John </a:t>
            </a:r>
            <a:r>
              <a:rPr lang="en-GB" dirty="0">
                <a:solidFill>
                  <a:srgbClr val="008000"/>
                </a:solidFill>
              </a:rPr>
              <a:t>has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swum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1B67B4D-CE87-499D-8E77-3A0FF1FE7025}"/>
              </a:ext>
            </a:extLst>
          </p:cNvPr>
          <p:cNvSpPr/>
          <p:nvPr/>
        </p:nvSpPr>
        <p:spPr>
          <a:xfrm>
            <a:off x="5975796" y="2923504"/>
            <a:ext cx="5378003" cy="1325563"/>
          </a:xfrm>
          <a:prstGeom prst="wedgeRoundRectCallout">
            <a:avLst>
              <a:gd name="adj1" fmla="val -107334"/>
              <a:gd name="adj2" fmla="val -2688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Here </a:t>
            </a:r>
            <a:r>
              <a:rPr lang="en-GB" i="1" dirty="0"/>
              <a:t>have</a:t>
            </a:r>
            <a:r>
              <a:rPr lang="en-GB" dirty="0"/>
              <a:t> is an ordinary verb, used with a noun.</a:t>
            </a:r>
          </a:p>
          <a:p>
            <a:pPr algn="ctr"/>
            <a:r>
              <a:rPr lang="en-GB" dirty="0"/>
              <a:t>It means that John owns a hat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A027778-4812-47E9-A89C-0B56E81536D3}"/>
              </a:ext>
            </a:extLst>
          </p:cNvPr>
          <p:cNvSpPr/>
          <p:nvPr/>
        </p:nvSpPr>
        <p:spPr>
          <a:xfrm>
            <a:off x="5975796" y="4384004"/>
            <a:ext cx="5378003" cy="1325563"/>
          </a:xfrm>
          <a:prstGeom prst="wedgeRoundRectCallout">
            <a:avLst>
              <a:gd name="adj1" fmla="val -107813"/>
              <a:gd name="adj2" fmla="val -9878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Here </a:t>
            </a:r>
            <a:r>
              <a:rPr lang="en-GB" i="1" dirty="0"/>
              <a:t>have</a:t>
            </a:r>
            <a:r>
              <a:rPr lang="en-GB" dirty="0"/>
              <a:t> is an auxiliary, used with another verb.</a:t>
            </a:r>
            <a:br>
              <a:rPr lang="en-GB" dirty="0"/>
            </a:br>
            <a:r>
              <a:rPr lang="en-GB" dirty="0"/>
              <a:t>It doesn’t mean that John owns swimming; instead, it locates John’s swimming in time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D303C-478F-4A0E-9632-3FCBBAB8A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26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8E43161-F5DE-47E4-9689-B711DDFB47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520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828">
        <p:random/>
      </p:transition>
    </mc:Choice>
    <mc:Fallback xmlns="">
      <p:transition spd="slow" advTm="3782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C40DD-A243-4B38-8E81-9BBE99F32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Auxiliaries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3F6E9-D5FA-4733-B1E5-ACC7139DC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1"/>
              <a:t>Concepts expressed in English with an auxiliary can be expressed with a simple verb in many other languages</a:t>
            </a:r>
          </a:p>
          <a:p>
            <a:pPr marL="514350" indent="-514350">
              <a:buFont typeface="+mj-lt"/>
              <a:buAutoNum type="arabicPeriod" startAt="48"/>
            </a:pPr>
            <a:r>
              <a:rPr lang="en-GB" noProof="1"/>
              <a:t>​</a:t>
            </a:r>
            <a:r>
              <a:rPr lang="en-GB" u="sng" noProof="1">
                <a:solidFill>
                  <a:srgbClr val="00B050"/>
                </a:solidFill>
              </a:rPr>
              <a:t>Ciceáilíodh</a:t>
            </a:r>
            <a:r>
              <a:rPr lang="en-GB" noProof="1"/>
              <a:t> </a:t>
            </a:r>
            <a:r>
              <a:rPr lang="en-GB" noProof="1">
                <a:solidFill>
                  <a:srgbClr val="FF8000"/>
                </a:solidFill>
              </a:rPr>
              <a:t>mé</a:t>
            </a:r>
            <a:r>
              <a:rPr lang="en-GB" noProof="1"/>
              <a:t>		(Irish)</a:t>
            </a:r>
            <a:br>
              <a:rPr lang="en-GB" noProof="1"/>
            </a:br>
            <a:r>
              <a:rPr lang="en-GB" noProof="1">
                <a:solidFill>
                  <a:srgbClr val="FF8000"/>
                </a:solidFill>
              </a:rPr>
              <a:t>I</a:t>
            </a:r>
            <a:r>
              <a:rPr lang="en-GB" noProof="1"/>
              <a:t> </a:t>
            </a:r>
            <a:r>
              <a:rPr lang="en-GB" u="sng" noProof="1">
                <a:solidFill>
                  <a:srgbClr val="008000"/>
                </a:solidFill>
              </a:rPr>
              <a:t>got</a:t>
            </a:r>
            <a:r>
              <a:rPr lang="en-GB" noProof="1"/>
              <a:t> </a:t>
            </a:r>
            <a:r>
              <a:rPr lang="en-GB" u="sng" noProof="1">
                <a:solidFill>
                  <a:srgbClr val="00B050"/>
                </a:solidFill>
              </a:rPr>
              <a:t>kicked</a:t>
            </a:r>
          </a:p>
          <a:p>
            <a:pPr marL="514350" indent="-514350">
              <a:buFont typeface="+mj-lt"/>
              <a:buAutoNum type="arabicPeriod" startAt="48"/>
            </a:pPr>
            <a:r>
              <a:rPr lang="en-GB" noProof="1"/>
              <a:t>​</a:t>
            </a:r>
            <a:r>
              <a:rPr lang="en-GB" noProof="1">
                <a:solidFill>
                  <a:srgbClr val="FF8000"/>
                </a:solidFill>
              </a:rPr>
              <a:t>Ils</a:t>
            </a:r>
            <a:r>
              <a:rPr lang="en-GB" noProof="1"/>
              <a:t> </a:t>
            </a:r>
            <a:r>
              <a:rPr lang="en-GB" u="sng" noProof="1">
                <a:solidFill>
                  <a:srgbClr val="00B050"/>
                </a:solidFill>
              </a:rPr>
              <a:t>nageaient</a:t>
            </a:r>
            <a:r>
              <a:rPr lang="en-GB" noProof="1"/>
              <a:t>			(French)</a:t>
            </a:r>
            <a:br>
              <a:rPr lang="en-GB" noProof="1"/>
            </a:br>
            <a:r>
              <a:rPr lang="en-GB" noProof="1">
                <a:solidFill>
                  <a:srgbClr val="FF8000"/>
                </a:solidFill>
              </a:rPr>
              <a:t>They</a:t>
            </a:r>
            <a:r>
              <a:rPr lang="en-GB" noProof="1"/>
              <a:t> </a:t>
            </a:r>
            <a:r>
              <a:rPr lang="en-GB" u="sng" noProof="1">
                <a:solidFill>
                  <a:srgbClr val="008000"/>
                </a:solidFill>
              </a:rPr>
              <a:t>were</a:t>
            </a:r>
            <a:r>
              <a:rPr lang="en-GB" noProof="1"/>
              <a:t> </a:t>
            </a:r>
            <a:r>
              <a:rPr lang="en-GB" u="sng" noProof="1">
                <a:solidFill>
                  <a:srgbClr val="00B050"/>
                </a:solidFill>
              </a:rPr>
              <a:t>swimming</a:t>
            </a:r>
          </a:p>
          <a:p>
            <a:pPr marL="514350" indent="-514350">
              <a:buFont typeface="+mj-lt"/>
              <a:buAutoNum type="arabicPeriod" startAt="48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Marcus</a:t>
            </a:r>
            <a:r>
              <a:rPr lang="en-GB" noProof="1"/>
              <a:t> </a:t>
            </a:r>
            <a:r>
              <a:rPr lang="en-GB" u="sng" noProof="1">
                <a:solidFill>
                  <a:srgbClr val="00B050"/>
                </a:solidFill>
              </a:rPr>
              <a:t>cecidit</a:t>
            </a:r>
            <a:r>
              <a:rPr lang="en-GB" noProof="1"/>
              <a:t>		(Latin)</a:t>
            </a:r>
            <a:br>
              <a:rPr lang="en-GB" noProof="1"/>
            </a:br>
            <a:r>
              <a:rPr lang="en-GB" noProof="1">
                <a:solidFill>
                  <a:srgbClr val="FF0000"/>
                </a:solidFill>
              </a:rPr>
              <a:t>Marcus</a:t>
            </a:r>
            <a:r>
              <a:rPr lang="en-GB" noProof="1"/>
              <a:t> </a:t>
            </a:r>
            <a:r>
              <a:rPr lang="en-GB" u="sng" noProof="1">
                <a:solidFill>
                  <a:srgbClr val="008000"/>
                </a:solidFill>
              </a:rPr>
              <a:t>has</a:t>
            </a:r>
            <a:r>
              <a:rPr lang="en-GB" noProof="1"/>
              <a:t> </a:t>
            </a:r>
            <a:r>
              <a:rPr lang="en-GB" u="sng" noProof="1">
                <a:solidFill>
                  <a:srgbClr val="00B050"/>
                </a:solidFill>
              </a:rPr>
              <a:t>fallen</a:t>
            </a:r>
          </a:p>
          <a:p>
            <a:pPr marL="514350" indent="-514350">
              <a:buFont typeface="+mj-lt"/>
              <a:buAutoNum type="arabicPeriod" startAt="48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Héktōr</a:t>
            </a:r>
            <a:r>
              <a:rPr lang="en-GB" noProof="1"/>
              <a:t> </a:t>
            </a:r>
            <a:r>
              <a:rPr lang="en-GB" u="sng" noProof="1">
                <a:solidFill>
                  <a:srgbClr val="00B050"/>
                </a:solidFill>
              </a:rPr>
              <a:t>aeídoi</a:t>
            </a:r>
            <a:r>
              <a:rPr lang="en-GB" noProof="1"/>
              <a:t>			(Greek)</a:t>
            </a:r>
            <a:br>
              <a:rPr lang="en-GB" noProof="1"/>
            </a:br>
            <a:r>
              <a:rPr lang="en-GB" noProof="1">
                <a:solidFill>
                  <a:srgbClr val="FF0000"/>
                </a:solidFill>
              </a:rPr>
              <a:t>Hector</a:t>
            </a:r>
            <a:r>
              <a:rPr lang="en-GB" noProof="1"/>
              <a:t> </a:t>
            </a:r>
            <a:r>
              <a:rPr lang="en-GB" u="sng" noProof="1">
                <a:solidFill>
                  <a:srgbClr val="008000"/>
                </a:solidFill>
              </a:rPr>
              <a:t>may</a:t>
            </a:r>
            <a:r>
              <a:rPr lang="en-GB" noProof="1"/>
              <a:t> </a:t>
            </a:r>
            <a:r>
              <a:rPr lang="en-GB" u="sng" noProof="1">
                <a:solidFill>
                  <a:srgbClr val="00B050"/>
                </a:solidFill>
              </a:rPr>
              <a:t>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103CF-C863-438C-A4DB-1A20EB2B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27</a:t>
            </a:fld>
            <a:endParaRPr lang="en-GB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D8E7908A-5093-1156-95B5-FCF0F8EFA6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51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8414">
        <p:random/>
      </p:transition>
    </mc:Choice>
    <mc:Fallback>
      <p:transition spd="slow" advTm="3841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21903-C2E7-4703-809F-2293BE183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D4D39-D001-4A1C-8505-72081544D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Another part of speech, which we will mention briefly, is </a:t>
            </a:r>
            <a:r>
              <a:rPr lang="en-GB" dirty="0">
                <a:solidFill>
                  <a:srgbClr val="808000"/>
                </a:solidFill>
              </a:rPr>
              <a:t>interjections</a:t>
            </a:r>
          </a:p>
          <a:p>
            <a:r>
              <a:rPr lang="en-GB" dirty="0"/>
              <a:t>​</a:t>
            </a:r>
            <a:r>
              <a:rPr lang="en-GB" dirty="0">
                <a:solidFill>
                  <a:srgbClr val="808000"/>
                </a:solidFill>
              </a:rPr>
              <a:t>Interjections</a:t>
            </a:r>
            <a:r>
              <a:rPr lang="en-GB" dirty="0"/>
              <a:t> are words like </a:t>
            </a:r>
            <a:r>
              <a:rPr lang="en-GB" i="1" dirty="0">
                <a:solidFill>
                  <a:srgbClr val="808000"/>
                </a:solidFill>
              </a:rPr>
              <a:t>oh</a:t>
            </a:r>
            <a:r>
              <a:rPr lang="en-GB" dirty="0"/>
              <a:t> and </a:t>
            </a:r>
            <a:r>
              <a:rPr lang="en-GB" i="1" dirty="0">
                <a:solidFill>
                  <a:srgbClr val="808000"/>
                </a:solidFill>
              </a:rPr>
              <a:t>ah</a:t>
            </a:r>
            <a:r>
              <a:rPr lang="en-GB" dirty="0"/>
              <a:t>, which sit outside the main structure of the sentence</a:t>
            </a:r>
          </a:p>
          <a:p>
            <a:r>
              <a:rPr lang="en-GB" dirty="0"/>
              <a:t>They have little effect on meaning</a:t>
            </a:r>
          </a:p>
          <a:p>
            <a:pPr marL="514350" indent="-514350">
              <a:buFont typeface="+mj-lt"/>
              <a:buAutoNum type="arabicPeriod" startAt="52"/>
            </a:pPr>
            <a:r>
              <a:rPr lang="en-GB" dirty="0"/>
              <a:t>Mary arrived yesterday</a:t>
            </a:r>
          </a:p>
          <a:p>
            <a:pPr marL="514350" indent="-514350">
              <a:buFont typeface="+mj-lt"/>
              <a:buAutoNum type="arabicPeriod" startAt="52"/>
            </a:pPr>
            <a:r>
              <a:rPr lang="en-GB" dirty="0"/>
              <a:t>​</a:t>
            </a:r>
            <a:r>
              <a:rPr lang="en-GB" dirty="0">
                <a:solidFill>
                  <a:srgbClr val="808000"/>
                </a:solidFill>
              </a:rPr>
              <a:t>Oh</a:t>
            </a:r>
            <a:r>
              <a:rPr lang="en-GB" dirty="0"/>
              <a:t>, Mary arrived yesterday</a:t>
            </a:r>
          </a:p>
          <a:p>
            <a:r>
              <a:rPr lang="en-GB" dirty="0"/>
              <a:t>You can see that if the first sentence is true, the second will always be true, and vice versa</a:t>
            </a:r>
          </a:p>
          <a:p>
            <a:r>
              <a:rPr lang="en-GB" dirty="0"/>
              <a:t>However, there is a subtle distinction in terms of the speaker’s attitude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66FEE-0B2D-42C0-9569-DD35790B6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28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FE52FC3-B81F-43A1-AAA7-FAAEDEBC5B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364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157">
        <p:random/>
      </p:transition>
    </mc:Choice>
    <mc:Fallback xmlns="">
      <p:transition spd="slow" advTm="3615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6AC7-271D-FE4C-AB94-1ED0269D6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66A81-38DC-D743-A988-152E927BB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1"/>
              <a:t>We have now looked at many parts of speech: </a:t>
            </a:r>
            <a:r>
              <a:rPr lang="en-GB" noProof="1">
                <a:solidFill>
                  <a:srgbClr val="FF0000"/>
                </a:solidFill>
              </a:rPr>
              <a:t>nouns</a:t>
            </a:r>
            <a:r>
              <a:rPr lang="en-GB" noProof="1"/>
              <a:t>, </a:t>
            </a:r>
            <a:r>
              <a:rPr lang="en-GB" noProof="1">
                <a:solidFill>
                  <a:srgbClr val="00B050"/>
                </a:solidFill>
              </a:rPr>
              <a:t>verbs</a:t>
            </a:r>
            <a:r>
              <a:rPr lang="en-GB" noProof="1"/>
              <a:t>, </a:t>
            </a:r>
            <a:r>
              <a:rPr lang="en-GB" noProof="1">
                <a:solidFill>
                  <a:srgbClr val="FF8000"/>
                </a:solidFill>
              </a:rPr>
              <a:t>pronouns</a:t>
            </a:r>
            <a:r>
              <a:rPr lang="en-GB" noProof="1"/>
              <a:t>, </a:t>
            </a:r>
            <a:r>
              <a:rPr lang="en-GB" noProof="1">
                <a:solidFill>
                  <a:srgbClr val="0000FF"/>
                </a:solidFill>
              </a:rPr>
              <a:t>adjectives</a:t>
            </a:r>
            <a:r>
              <a:rPr lang="en-GB" noProof="1"/>
              <a:t>, </a:t>
            </a:r>
            <a:r>
              <a:rPr lang="en-GB" noProof="1">
                <a:solidFill>
                  <a:srgbClr val="00B0F0"/>
                </a:solidFill>
              </a:rPr>
              <a:t>adverbs</a:t>
            </a:r>
            <a:r>
              <a:rPr lang="en-GB" noProof="1"/>
              <a:t>, </a:t>
            </a:r>
            <a:r>
              <a:rPr lang="en-GB" noProof="1">
                <a:solidFill>
                  <a:srgbClr val="FF00FF"/>
                </a:solidFill>
              </a:rPr>
              <a:t>determiners</a:t>
            </a:r>
            <a:r>
              <a:rPr lang="en-GB" noProof="1"/>
              <a:t>, </a:t>
            </a:r>
            <a:r>
              <a:rPr lang="en-GB" noProof="1">
                <a:solidFill>
                  <a:srgbClr val="804000"/>
                </a:solidFill>
              </a:rPr>
              <a:t>prepositions</a:t>
            </a:r>
            <a:r>
              <a:rPr lang="en-GB" noProof="1"/>
              <a:t>, </a:t>
            </a:r>
            <a:r>
              <a:rPr lang="en-GB" noProof="1">
                <a:solidFill>
                  <a:srgbClr val="7030A0"/>
                </a:solidFill>
              </a:rPr>
              <a:t>conjunctions</a:t>
            </a:r>
            <a:r>
              <a:rPr lang="en-GB" noProof="1"/>
              <a:t>, </a:t>
            </a:r>
            <a:r>
              <a:rPr lang="en-GB" noProof="1">
                <a:solidFill>
                  <a:srgbClr val="008000"/>
                </a:solidFill>
              </a:rPr>
              <a:t>auxiliaries</a:t>
            </a:r>
            <a:r>
              <a:rPr lang="en-GB" noProof="1"/>
              <a:t>, and </a:t>
            </a:r>
            <a:r>
              <a:rPr lang="en-GB" noProof="1">
                <a:solidFill>
                  <a:srgbClr val="808000"/>
                </a:solidFill>
              </a:rPr>
              <a:t>interjections</a:t>
            </a:r>
          </a:p>
          <a:p>
            <a:r>
              <a:rPr lang="en-GB" noProof="1"/>
              <a:t>Some of these, such as </a:t>
            </a:r>
            <a:r>
              <a:rPr lang="en-GB" noProof="1">
                <a:solidFill>
                  <a:srgbClr val="FF0000"/>
                </a:solidFill>
              </a:rPr>
              <a:t>nouns</a:t>
            </a:r>
            <a:r>
              <a:rPr lang="en-GB" noProof="1"/>
              <a:t> and </a:t>
            </a:r>
            <a:r>
              <a:rPr lang="en-GB" noProof="1">
                <a:solidFill>
                  <a:srgbClr val="00B050"/>
                </a:solidFill>
              </a:rPr>
              <a:t>verbs</a:t>
            </a:r>
            <a:r>
              <a:rPr lang="en-GB" noProof="1"/>
              <a:t>, exist in all languages</a:t>
            </a:r>
          </a:p>
          <a:p>
            <a:r>
              <a:rPr lang="en-GB" noProof="1"/>
              <a:t>Others, such as </a:t>
            </a:r>
            <a:r>
              <a:rPr lang="en-GB" noProof="1">
                <a:solidFill>
                  <a:srgbClr val="FF00FF"/>
                </a:solidFill>
              </a:rPr>
              <a:t>articles</a:t>
            </a:r>
            <a:r>
              <a:rPr lang="en-GB" noProof="1"/>
              <a:t> and </a:t>
            </a:r>
            <a:r>
              <a:rPr lang="en-GB" noProof="1">
                <a:solidFill>
                  <a:srgbClr val="008000"/>
                </a:solidFill>
              </a:rPr>
              <a:t>auxiliaries</a:t>
            </a:r>
            <a:r>
              <a:rPr lang="en-GB" noProof="1"/>
              <a:t>, do not</a:t>
            </a:r>
          </a:p>
          <a:p>
            <a:r>
              <a:rPr lang="en-GB" noProof="1"/>
              <a:t>The sentences that you have seen show how it is possible to express the </a:t>
            </a:r>
            <a:r>
              <a:rPr lang="en-GB" b="1" noProof="1"/>
              <a:t>same meaning</a:t>
            </a:r>
            <a:r>
              <a:rPr lang="en-GB" noProof="1"/>
              <a:t> across languages in very </a:t>
            </a:r>
            <a:r>
              <a:rPr lang="en-GB" b="1" noProof="1"/>
              <a:t>different 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F5841-B007-4F46-921E-791A4B9C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29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559EE81-BBA0-4681-9BA4-28DCF355A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0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DBF18-EF12-4B6D-8B75-43A539378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Determiners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10C40-3423-4B84-9FFC-D261FDDFB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There are several different types of determiner, including</a:t>
            </a:r>
          </a:p>
          <a:p>
            <a:pPr lvl="1"/>
            <a:r>
              <a:rPr lang="en-GB" noProof="1"/>
              <a:t>Articles (</a:t>
            </a:r>
            <a:r>
              <a:rPr lang="en-GB" i="1" noProof="1">
                <a:solidFill>
                  <a:srgbClr val="FF00FF"/>
                </a:solidFill>
              </a:rPr>
              <a:t>a</a:t>
            </a:r>
            <a:r>
              <a:rPr lang="en-GB" noProof="1"/>
              <a:t>, </a:t>
            </a:r>
            <a:r>
              <a:rPr lang="en-GB" i="1" noProof="1">
                <a:solidFill>
                  <a:srgbClr val="FF00FF"/>
                </a:solidFill>
              </a:rPr>
              <a:t>the</a:t>
            </a:r>
            <a:r>
              <a:rPr lang="en-GB" noProof="1"/>
              <a:t>…)</a:t>
            </a:r>
          </a:p>
          <a:p>
            <a:pPr lvl="1"/>
            <a:r>
              <a:rPr lang="en-GB" noProof="1"/>
              <a:t>Demonstratives (</a:t>
            </a:r>
            <a:r>
              <a:rPr lang="en-GB" i="1" noProof="1">
                <a:solidFill>
                  <a:srgbClr val="FF00FF"/>
                </a:solidFill>
              </a:rPr>
              <a:t>this</a:t>
            </a:r>
            <a:r>
              <a:rPr lang="en-GB" noProof="1"/>
              <a:t>, </a:t>
            </a:r>
            <a:r>
              <a:rPr lang="en-GB" i="1" noProof="1">
                <a:solidFill>
                  <a:srgbClr val="FF00FF"/>
                </a:solidFill>
              </a:rPr>
              <a:t>that</a:t>
            </a:r>
            <a:r>
              <a:rPr lang="en-GB" noProof="1"/>
              <a:t>…)</a:t>
            </a:r>
          </a:p>
          <a:p>
            <a:pPr lvl="1"/>
            <a:r>
              <a:rPr lang="en-GB" noProof="1"/>
              <a:t>Possessives (</a:t>
            </a:r>
            <a:r>
              <a:rPr lang="en-GB" i="1" noProof="1">
                <a:solidFill>
                  <a:srgbClr val="FF00FF"/>
                </a:solidFill>
              </a:rPr>
              <a:t>my</a:t>
            </a:r>
            <a:r>
              <a:rPr lang="en-GB" noProof="1"/>
              <a:t>, </a:t>
            </a:r>
            <a:r>
              <a:rPr lang="en-GB" i="1" noProof="1">
                <a:solidFill>
                  <a:srgbClr val="FF00FF"/>
                </a:solidFill>
              </a:rPr>
              <a:t>your</a:t>
            </a:r>
            <a:r>
              <a:rPr lang="en-GB" noProof="1"/>
              <a:t>…)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14E09-6BC1-45AE-B054-024358031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EAD7A95-473A-4ACD-AFFB-4867161208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00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372">
        <p:random/>
      </p:transition>
    </mc:Choice>
    <mc:Fallback xmlns="">
      <p:transition spd="slow" advTm="1537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6C87E-E264-426C-A26B-F4998BE9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Determiners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090AB-0DF1-4EFD-8E3D-1C5F253BB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Why do we say that all these different words belong to a single category?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5AB0C-3BF7-47E3-972C-F848F7A92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4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9A7449-1B45-4B8A-900B-9DB2D9C32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2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B1D04-0ED1-3D43-924F-5D52A26BA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Determiners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4A731-1EB6-9142-8B3E-BCBDAEA57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Why do we say that all these different words belong to a single category?</a:t>
            </a:r>
          </a:p>
          <a:p>
            <a:r>
              <a:rPr lang="en-GB" noProof="1"/>
              <a:t>Because it is only possible to use one of them at a time</a:t>
            </a:r>
          </a:p>
          <a:p>
            <a:pPr marL="514350" indent="-514350">
              <a:buFont typeface="+mj-lt"/>
              <a:buAutoNum type="arabicPeriod"/>
            </a:pPr>
            <a:r>
              <a:rPr lang="en-GB" noProof="1"/>
              <a:t>​</a:t>
            </a:r>
            <a:r>
              <a:rPr lang="en-GB" strike="sngStrike" noProof="1">
                <a:solidFill>
                  <a:srgbClr val="FF00FF"/>
                </a:solidFill>
              </a:rPr>
              <a:t>a my</a:t>
            </a:r>
            <a:r>
              <a:rPr lang="en-GB" strike="sngStrike" noProof="1"/>
              <a:t> friend</a:t>
            </a:r>
          </a:p>
          <a:p>
            <a:pPr marL="514350" indent="-514350">
              <a:buFont typeface="+mj-lt"/>
              <a:buAutoNum type="arabicPeriod"/>
            </a:pPr>
            <a:r>
              <a:rPr lang="en-GB" noProof="1"/>
              <a:t>​</a:t>
            </a:r>
            <a:r>
              <a:rPr lang="en-GB" strike="sngStrike" noProof="1">
                <a:solidFill>
                  <a:srgbClr val="FF00FF"/>
                </a:solidFill>
              </a:rPr>
              <a:t>your this</a:t>
            </a:r>
            <a:r>
              <a:rPr lang="en-GB" strike="sngStrike" noProof="1"/>
              <a:t> house</a:t>
            </a:r>
          </a:p>
          <a:p>
            <a:r>
              <a:rPr lang="en-GB" noProof="1"/>
              <a:t>If we want to express these ideas, we have to find a different way of saying them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noProof="1"/>
              <a:t>​</a:t>
            </a:r>
            <a:r>
              <a:rPr lang="en-GB" noProof="1">
                <a:solidFill>
                  <a:srgbClr val="FF00FF"/>
                </a:solidFill>
              </a:rPr>
              <a:t>a</a:t>
            </a:r>
            <a:r>
              <a:rPr lang="en-GB" noProof="1"/>
              <a:t> friend of mine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noProof="1"/>
              <a:t>​</a:t>
            </a:r>
            <a:r>
              <a:rPr lang="en-GB" noProof="1">
                <a:solidFill>
                  <a:srgbClr val="FF00FF"/>
                </a:solidFill>
              </a:rPr>
              <a:t>this</a:t>
            </a:r>
            <a:r>
              <a:rPr lang="en-GB" noProof="1"/>
              <a:t> house of yours</a:t>
            </a:r>
          </a:p>
          <a:p>
            <a:pPr marL="0" indent="0">
              <a:buNone/>
            </a:pPr>
            <a:endParaRPr lang="en-GB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C9104-B1B0-4715-A941-0AF9B21E4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5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192C1D4-6A61-4B18-97D0-730DC36761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27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072"/>
    </mc:Choice>
    <mc:Fallback xmlns="">
      <p:transition advTm="22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A691C-C654-4FF9-830C-C128CA3C4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Determiners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3A1B0-4C36-4C97-A0AB-1B033E6C1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Determiners provide different ways of classifying nouns:</a:t>
            </a:r>
          </a:p>
          <a:p>
            <a:pPr lvl="1"/>
            <a:r>
              <a:rPr lang="en-GB" sz="2800" dirty="0"/>
              <a:t>New/old information</a:t>
            </a:r>
          </a:p>
          <a:p>
            <a:pPr marL="971550" lvl="1" indent="-514350">
              <a:buFont typeface="+mj-lt"/>
              <a:buAutoNum type="arabicPeriod" startAt="5"/>
            </a:pPr>
            <a:r>
              <a:rPr lang="en-GB" sz="2800" dirty="0"/>
              <a:t>Do you have </a:t>
            </a:r>
            <a:r>
              <a:rPr lang="en-GB" sz="2800" dirty="0">
                <a:solidFill>
                  <a:srgbClr val="FF00FF"/>
                </a:solidFill>
              </a:rPr>
              <a:t>a</a:t>
            </a:r>
            <a:r>
              <a:rPr lang="en-GB" sz="2800" dirty="0"/>
              <a:t> cat? Where is </a:t>
            </a:r>
            <a:r>
              <a:rPr lang="en-GB" sz="2800" dirty="0">
                <a:solidFill>
                  <a:srgbClr val="FF00FF"/>
                </a:solidFill>
              </a:rPr>
              <a:t>the</a:t>
            </a:r>
            <a:r>
              <a:rPr lang="en-GB" sz="2800" dirty="0"/>
              <a:t> cat?</a:t>
            </a:r>
          </a:p>
          <a:p>
            <a:pPr lvl="1"/>
            <a:r>
              <a:rPr lang="en-GB" sz="2800" dirty="0"/>
              <a:t>Location (near/far)</a:t>
            </a:r>
          </a:p>
          <a:p>
            <a:pPr marL="971550" lvl="1" indent="-514350">
              <a:buFont typeface="+mj-lt"/>
              <a:buAutoNum type="arabicPeriod" startAt="6"/>
            </a:pPr>
            <a:r>
              <a:rPr lang="en-GB" sz="2800" dirty="0"/>
              <a:t>​</a:t>
            </a:r>
            <a:r>
              <a:rPr lang="en-GB" sz="2800" dirty="0">
                <a:solidFill>
                  <a:srgbClr val="FF00FF"/>
                </a:solidFill>
              </a:rPr>
              <a:t>This</a:t>
            </a:r>
            <a:r>
              <a:rPr lang="en-GB" sz="2800" dirty="0"/>
              <a:t> box is here, but </a:t>
            </a:r>
            <a:r>
              <a:rPr lang="en-GB" sz="2800" dirty="0">
                <a:solidFill>
                  <a:srgbClr val="FF00FF"/>
                </a:solidFill>
              </a:rPr>
              <a:t>that</a:t>
            </a:r>
            <a:r>
              <a:rPr lang="en-GB" sz="2800" dirty="0"/>
              <a:t> box is over there</a:t>
            </a:r>
          </a:p>
          <a:p>
            <a:pPr lvl="1"/>
            <a:r>
              <a:rPr lang="en-GB" sz="2800" dirty="0"/>
              <a:t>Person</a:t>
            </a:r>
          </a:p>
          <a:p>
            <a:pPr marL="971550" lvl="1" indent="-514350">
              <a:buFont typeface="+mj-lt"/>
              <a:buAutoNum type="arabicPeriod" startAt="7"/>
            </a:pPr>
            <a:r>
              <a:rPr lang="en-GB" sz="2800" dirty="0"/>
              <a:t>​</a:t>
            </a:r>
            <a:r>
              <a:rPr lang="en-GB" sz="2800" dirty="0">
                <a:solidFill>
                  <a:srgbClr val="FF00FF"/>
                </a:solidFill>
              </a:rPr>
              <a:t>My</a:t>
            </a:r>
            <a:r>
              <a:rPr lang="en-GB" sz="2800" dirty="0"/>
              <a:t> coat is blue; </a:t>
            </a:r>
            <a:r>
              <a:rPr lang="en-GB" sz="2800" dirty="0">
                <a:solidFill>
                  <a:srgbClr val="FF00FF"/>
                </a:solidFill>
              </a:rPr>
              <a:t>your</a:t>
            </a:r>
            <a:r>
              <a:rPr lang="en-GB" sz="2800" dirty="0"/>
              <a:t> coat is black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3EA26-FC92-47BF-8655-9DC948095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6</a:t>
            </a:fld>
            <a:endParaRPr lang="en-GB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7DE03BB-D917-4923-9236-9FF099DE9B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332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715">
        <p:random/>
      </p:transition>
    </mc:Choice>
    <mc:Fallback xmlns="">
      <p:transition spd="slow" advTm="4471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34BDD-68E6-49D8-877E-EEB7111B0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Determiners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E2A4D-3E72-4861-B1C6-F9E92D7C0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Determiners can vary from language to language</a:t>
            </a:r>
          </a:p>
          <a:p>
            <a:r>
              <a:rPr lang="en-GB" dirty="0"/>
              <a:t>Some of the greatest variation is in the articles that different languages have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75705-DE91-4D42-A267-9CB67E14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7</a:t>
            </a:fld>
            <a:endParaRPr lang="en-GB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AFE94B9-36CC-4F27-99C7-FC7AD4D5BC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90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336">
        <p:random/>
      </p:transition>
    </mc:Choice>
    <mc:Fallback xmlns="">
      <p:transition spd="slow" advTm="103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B929-57E1-442D-B5D8-EC95A9D4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Determiners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07766-D293-48F2-A660-27F707364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1"/>
              <a:t>English has both a definite and an indefinite article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GB" noProof="1"/>
              <a:t>​</a:t>
            </a:r>
            <a:r>
              <a:rPr lang="en-GB" noProof="1">
                <a:solidFill>
                  <a:srgbClr val="FF8000"/>
                </a:solidFill>
              </a:rPr>
              <a:t>I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saw</a:t>
            </a:r>
            <a:r>
              <a:rPr lang="en-GB" noProof="1"/>
              <a:t> </a:t>
            </a:r>
            <a:r>
              <a:rPr lang="en-GB" u="sng" noProof="1">
                <a:solidFill>
                  <a:srgbClr val="FF00FF"/>
                </a:solidFill>
              </a:rPr>
              <a:t>a</a:t>
            </a:r>
            <a:r>
              <a:rPr lang="en-GB" noProof="1"/>
              <a:t> </a:t>
            </a:r>
            <a:r>
              <a:rPr lang="en-GB" u="sng" noProof="1">
                <a:solidFill>
                  <a:srgbClr val="FF0000"/>
                </a:solidFill>
              </a:rPr>
              <a:t>cat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Where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is</a:t>
            </a:r>
            <a:r>
              <a:rPr lang="en-GB" noProof="1"/>
              <a:t> </a:t>
            </a:r>
            <a:r>
              <a:rPr lang="en-GB" u="sng" noProof="1">
                <a:solidFill>
                  <a:srgbClr val="FF00FF"/>
                </a:solidFill>
              </a:rPr>
              <a:t>the</a:t>
            </a:r>
            <a:r>
              <a:rPr lang="en-GB" noProof="1"/>
              <a:t> </a:t>
            </a:r>
            <a:r>
              <a:rPr lang="en-GB" u="sng" noProof="1">
                <a:solidFill>
                  <a:srgbClr val="FF0000"/>
                </a:solidFill>
              </a:rPr>
              <a:t>cat</a:t>
            </a:r>
            <a:r>
              <a:rPr lang="en-GB" noProof="1"/>
              <a:t>?</a:t>
            </a:r>
          </a:p>
          <a:p>
            <a:r>
              <a:rPr lang="en-GB" noProof="1"/>
              <a:t>Some languages, like Irish, have only a definite article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Chonaic</a:t>
            </a:r>
            <a:r>
              <a:rPr lang="en-GB" noProof="1"/>
              <a:t> </a:t>
            </a:r>
            <a:r>
              <a:rPr lang="en-GB" noProof="1">
                <a:solidFill>
                  <a:srgbClr val="FF8000"/>
                </a:solidFill>
              </a:rPr>
              <a:t>mé</a:t>
            </a:r>
            <a:r>
              <a:rPr lang="en-GB" noProof="1"/>
              <a:t> </a:t>
            </a:r>
            <a:r>
              <a:rPr lang="en-GB" u="sng" noProof="1">
                <a:solidFill>
                  <a:srgbClr val="FF0000"/>
                </a:solidFill>
              </a:rPr>
              <a:t>cat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Cá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bhfuil</a:t>
            </a:r>
            <a:r>
              <a:rPr lang="en-GB" noProof="1"/>
              <a:t> </a:t>
            </a:r>
            <a:r>
              <a:rPr lang="en-GB" u="sng" noProof="1">
                <a:solidFill>
                  <a:srgbClr val="FF00FF"/>
                </a:solidFill>
              </a:rPr>
              <a:t>an</a:t>
            </a:r>
            <a:r>
              <a:rPr lang="en-GB" noProof="1"/>
              <a:t> </a:t>
            </a:r>
            <a:r>
              <a:rPr lang="en-GB" u="sng" noProof="1">
                <a:solidFill>
                  <a:srgbClr val="FF0000"/>
                </a:solidFill>
              </a:rPr>
              <a:t>cat</a:t>
            </a:r>
            <a:r>
              <a:rPr lang="en-GB" noProof="1"/>
              <a:t>?</a:t>
            </a:r>
          </a:p>
          <a:p>
            <a:r>
              <a:rPr lang="en-GB" noProof="1"/>
              <a:t>Other languages, like Latin, have no articles at all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Vidi</a:t>
            </a:r>
            <a:r>
              <a:rPr lang="en-GB" noProof="1"/>
              <a:t> </a:t>
            </a:r>
            <a:r>
              <a:rPr lang="en-GB" u="sng" noProof="1">
                <a:solidFill>
                  <a:srgbClr val="FF0000"/>
                </a:solidFill>
              </a:rPr>
              <a:t>felem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Ubi</a:t>
            </a:r>
            <a:r>
              <a:rPr lang="en-GB" noProof="1"/>
              <a:t> </a:t>
            </a:r>
            <a:r>
              <a:rPr lang="en-GB" noProof="1">
                <a:solidFill>
                  <a:srgbClr val="FF00FF"/>
                </a:solidFill>
              </a:rPr>
              <a:t>est</a:t>
            </a:r>
            <a:r>
              <a:rPr lang="en-GB" noProof="1"/>
              <a:t> </a:t>
            </a:r>
            <a:r>
              <a:rPr lang="en-GB" u="sng" noProof="1">
                <a:solidFill>
                  <a:srgbClr val="FF0000"/>
                </a:solidFill>
              </a:rPr>
              <a:t>felis</a:t>
            </a:r>
            <a:r>
              <a:rPr lang="en-GB" noProof="1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F6784-E881-4E95-A4F6-404D19B1D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8</a:t>
            </a:fld>
            <a:endParaRPr lang="en-GB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F185CDB-0418-6AF9-DBAD-ECD93910FC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5424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7398">
        <p:random/>
      </p:transition>
    </mc:Choice>
    <mc:Fallback>
      <p:transition spd="slow" advTm="5739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074E5-7957-47D7-81C0-B8989D326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Determiners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F6733-FD5F-4639-AD4C-5FB24F364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Articles in English and Irish are separate words</a:t>
            </a:r>
            <a:endParaRPr lang="en-GB" u="sng" noProof="1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 startAt="14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Where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is</a:t>
            </a:r>
            <a:r>
              <a:rPr lang="en-GB" noProof="1"/>
              <a:t> </a:t>
            </a:r>
            <a:r>
              <a:rPr lang="en-GB" u="sng" noProof="1">
                <a:solidFill>
                  <a:srgbClr val="FF00FF"/>
                </a:solidFill>
              </a:rPr>
              <a:t>the</a:t>
            </a:r>
            <a:r>
              <a:rPr lang="en-GB" noProof="1"/>
              <a:t> </a:t>
            </a:r>
            <a:r>
              <a:rPr lang="en-GB" u="sng" noProof="1">
                <a:solidFill>
                  <a:srgbClr val="FF0000"/>
                </a:solidFill>
              </a:rPr>
              <a:t>cat</a:t>
            </a:r>
            <a:r>
              <a:rPr lang="en-GB" noProof="1"/>
              <a:t>?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Cá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bhfuil</a:t>
            </a:r>
            <a:r>
              <a:rPr lang="en-GB" noProof="1"/>
              <a:t> </a:t>
            </a:r>
            <a:r>
              <a:rPr lang="en-GB" u="sng" noProof="1">
                <a:solidFill>
                  <a:srgbClr val="FF00FF"/>
                </a:solidFill>
              </a:rPr>
              <a:t>an</a:t>
            </a:r>
            <a:r>
              <a:rPr lang="en-GB" noProof="1"/>
              <a:t> </a:t>
            </a:r>
            <a:r>
              <a:rPr lang="en-GB" u="sng" noProof="1">
                <a:solidFill>
                  <a:srgbClr val="FF0000"/>
                </a:solidFill>
              </a:rPr>
              <a:t>cat</a:t>
            </a:r>
            <a:r>
              <a:rPr lang="en-GB" noProof="1"/>
              <a:t>?</a:t>
            </a:r>
          </a:p>
          <a:p>
            <a:r>
              <a:rPr lang="en-GB" noProof="1"/>
              <a:t>In some languages, such as Swedish, articles are attached to the noun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Var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är</a:t>
            </a:r>
            <a:r>
              <a:rPr lang="en-GB" noProof="1"/>
              <a:t> </a:t>
            </a:r>
            <a:r>
              <a:rPr lang="en-GB" u="sng" noProof="1">
                <a:solidFill>
                  <a:srgbClr val="FF0000"/>
                </a:solidFill>
              </a:rPr>
              <a:t>katt</a:t>
            </a:r>
            <a:r>
              <a:rPr lang="en-GB" u="sng" noProof="1">
                <a:solidFill>
                  <a:srgbClr val="FF00FF"/>
                </a:solidFill>
              </a:rPr>
              <a:t>en</a:t>
            </a:r>
            <a:r>
              <a:rPr lang="en-GB" noProof="1"/>
              <a:t>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BC72BD-CF2A-478B-BC55-142CFAB9757D}"/>
              </a:ext>
            </a:extLst>
          </p:cNvPr>
          <p:cNvSpPr/>
          <p:nvPr/>
        </p:nvSpPr>
        <p:spPr>
          <a:xfrm>
            <a:off x="2550017" y="4997003"/>
            <a:ext cx="3361386" cy="927279"/>
          </a:xfrm>
          <a:prstGeom prst="wedgeRoundRectCallout">
            <a:avLst>
              <a:gd name="adj1" fmla="val -29262"/>
              <a:gd name="adj2" fmla="val -8472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noProof="1"/>
              <a:t>This </a:t>
            </a:r>
            <a:r>
              <a:rPr lang="en-GB" i="1" noProof="1"/>
              <a:t>-en</a:t>
            </a:r>
            <a:r>
              <a:rPr lang="en-GB" noProof="1"/>
              <a:t> is the definite article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A67A0-B6A6-45CE-A4E3-B45B6A1CE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9</a:t>
            </a:fld>
            <a:endParaRPr lang="en-GB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20F3788-67A6-4422-86C9-B86FADA116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210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947">
        <p:random/>
      </p:transition>
    </mc:Choice>
    <mc:Fallback xmlns="">
      <p:transition spd="slow" advTm="2994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7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.2|7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8.7|8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6.8|5.4|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6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1.2|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5.4|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9.4|4.8|17.7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4.6|7.7|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8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</TotalTime>
  <Words>1485</Words>
  <Application>Microsoft Office PowerPoint</Application>
  <PresentationFormat>Widescreen</PresentationFormat>
  <Paragraphs>186</Paragraphs>
  <Slides>29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Language Awareness for Key Stage 3</vt:lpstr>
      <vt:lpstr>Roadmap</vt:lpstr>
      <vt:lpstr>Determiners</vt:lpstr>
      <vt:lpstr>Determiners</vt:lpstr>
      <vt:lpstr>Determiners </vt:lpstr>
      <vt:lpstr>Determiners</vt:lpstr>
      <vt:lpstr>Determiners</vt:lpstr>
      <vt:lpstr>Determiners</vt:lpstr>
      <vt:lpstr>Determiners</vt:lpstr>
      <vt:lpstr>Determiners</vt:lpstr>
      <vt:lpstr>Activity</vt:lpstr>
      <vt:lpstr>Prepositions</vt:lpstr>
      <vt:lpstr>Prepositions</vt:lpstr>
      <vt:lpstr>Prepositions</vt:lpstr>
      <vt:lpstr>Prepositions</vt:lpstr>
      <vt:lpstr>Activity</vt:lpstr>
      <vt:lpstr>Activity</vt:lpstr>
      <vt:lpstr>Solution</vt:lpstr>
      <vt:lpstr>Solution</vt:lpstr>
      <vt:lpstr>Conjunctions</vt:lpstr>
      <vt:lpstr>Conjunctions</vt:lpstr>
      <vt:lpstr>Conjunctions</vt:lpstr>
      <vt:lpstr>Conjunctions </vt:lpstr>
      <vt:lpstr>Auxiliaries</vt:lpstr>
      <vt:lpstr>Auxiliaries</vt:lpstr>
      <vt:lpstr>Auxiliaries</vt:lpstr>
      <vt:lpstr>Auxiliaries</vt:lpstr>
      <vt:lpstr>Interjections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Macleod, Morgan</dc:creator>
  <cp:lastModifiedBy>Macleod, Morgan</cp:lastModifiedBy>
  <cp:revision>123</cp:revision>
  <dcterms:created xsi:type="dcterms:W3CDTF">2020-12-01T13:59:57Z</dcterms:created>
  <dcterms:modified xsi:type="dcterms:W3CDTF">2025-01-03T15:01:47Z</dcterms:modified>
</cp:coreProperties>
</file>