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87" r:id="rId3"/>
    <p:sldId id="258" r:id="rId4"/>
    <p:sldId id="259" r:id="rId5"/>
    <p:sldId id="260" r:id="rId6"/>
    <p:sldId id="261" r:id="rId7"/>
    <p:sldId id="262" r:id="rId8"/>
    <p:sldId id="278" r:id="rId9"/>
    <p:sldId id="283" r:id="rId10"/>
    <p:sldId id="276" r:id="rId11"/>
    <p:sldId id="263" r:id="rId12"/>
    <p:sldId id="264" r:id="rId13"/>
    <p:sldId id="284" r:id="rId14"/>
    <p:sldId id="265" r:id="rId15"/>
    <p:sldId id="266" r:id="rId16"/>
    <p:sldId id="267" r:id="rId17"/>
    <p:sldId id="269" r:id="rId18"/>
    <p:sldId id="285" r:id="rId19"/>
    <p:sldId id="286" r:id="rId20"/>
    <p:sldId id="270" r:id="rId21"/>
    <p:sldId id="271" r:id="rId22"/>
    <p:sldId id="272" r:id="rId23"/>
    <p:sldId id="273" r:id="rId24"/>
    <p:sldId id="274" r:id="rId25"/>
    <p:sldId id="275" r:id="rId26"/>
    <p:sldId id="277" r:id="rId27"/>
    <p:sldId id="279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804000"/>
    <a:srgbClr val="FF8000"/>
    <a:srgbClr val="F6F6FC"/>
    <a:srgbClr val="ACACE4"/>
    <a:srgbClr val="C7C7ED"/>
    <a:srgbClr val="8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7: Case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E464-2EE9-49A5-BB8F-396D50F7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1898A-2D04-4C6B-AB25-F88D67C80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81480"/>
            <a:ext cx="10515600" cy="2595484"/>
          </a:xfrm>
        </p:spPr>
        <p:txBody>
          <a:bodyPr/>
          <a:lstStyle/>
          <a:p>
            <a:r>
              <a:rPr lang="en-GB" dirty="0"/>
              <a:t>As you can see, there are some pronouns without separate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forms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You</a:t>
            </a:r>
            <a:r>
              <a:rPr lang="en-GB" dirty="0"/>
              <a:t> saw </a:t>
            </a:r>
            <a:r>
              <a:rPr lang="en-GB" dirty="0">
                <a:solidFill>
                  <a:srgbClr val="0000FF"/>
                </a:solidFill>
              </a:rPr>
              <a:t>it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It</a:t>
            </a:r>
            <a:r>
              <a:rPr lang="en-GB" dirty="0"/>
              <a:t> saw </a:t>
            </a:r>
            <a:r>
              <a:rPr lang="en-GB" dirty="0">
                <a:solidFill>
                  <a:srgbClr val="0000FF"/>
                </a:solidFill>
              </a:rPr>
              <a:t>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65EF6-C3A3-489F-A732-4EDA33261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0CF7122-781A-4AF6-9761-CDB33717E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851963"/>
              </p:ext>
            </p:extLst>
          </p:nvPr>
        </p:nvGraphicFramePr>
        <p:xfrm>
          <a:off x="838199" y="2164002"/>
          <a:ext cx="10103434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43892">
                  <a:extLst>
                    <a:ext uri="{9D8B030D-6E8A-4147-A177-3AD203B41FA5}">
                      <a16:colId xmlns:a16="http://schemas.microsoft.com/office/drawing/2014/main" val="930853733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1011159588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2983539712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597616541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1594292857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1513865335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1488370666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3296583452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323454104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37979175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2317624330"/>
                    </a:ext>
                  </a:extLst>
                </a:gridCol>
                <a:gridCol w="796322">
                  <a:extLst>
                    <a:ext uri="{9D8B030D-6E8A-4147-A177-3AD203B41FA5}">
                      <a16:colId xmlns:a16="http://schemas.microsoft.com/office/drawing/2014/main" val="2266256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GB" dirty="0"/>
                        <a:t>Two Forms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One Form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77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Nominative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they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(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thou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what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which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2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Accusative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him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whom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(</a:t>
                      </a:r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thee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what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FF"/>
                          </a:solidFill>
                        </a:rPr>
                        <a:t>which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55585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96532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36D2-8BF6-4D87-91B8-39D726C4B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Cases Are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CF907-32EA-431C-8D8E-F6DC48F76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 far we’ve looked at the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cases</a:t>
            </a:r>
          </a:p>
          <a:p>
            <a:r>
              <a:rPr lang="en-GB" dirty="0"/>
              <a:t>However, these are not the only possible cases</a:t>
            </a:r>
          </a:p>
          <a:p>
            <a:r>
              <a:rPr lang="en-GB" dirty="0"/>
              <a:t>Many languages also have a </a:t>
            </a:r>
            <a:r>
              <a:rPr lang="en-GB" u="sng" dirty="0">
                <a:solidFill>
                  <a:srgbClr val="00B050"/>
                </a:solidFill>
              </a:rPr>
              <a:t>genitive</a:t>
            </a:r>
            <a:r>
              <a:rPr lang="en-GB" dirty="0"/>
              <a:t> case</a:t>
            </a:r>
          </a:p>
          <a:p>
            <a:r>
              <a:rPr lang="en-GB" dirty="0"/>
              <a:t>The </a:t>
            </a:r>
            <a:r>
              <a:rPr lang="en-GB" u="sng" dirty="0">
                <a:solidFill>
                  <a:srgbClr val="00B050"/>
                </a:solidFill>
              </a:rPr>
              <a:t>genitive</a:t>
            </a:r>
            <a:r>
              <a:rPr lang="en-GB" dirty="0"/>
              <a:t> case can indicate the relation of one noun or pronoun to another noun or pronoun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4E254-8E5A-4B83-9E5D-67820682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7696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B89C2-14A0-43B1-AB6C-C7CF8D3F3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Cases Are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DAFA3-B5AE-4369-9951-D12D950DC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main uses of the </a:t>
            </a:r>
            <a:r>
              <a:rPr lang="en-GB" dirty="0">
                <a:solidFill>
                  <a:srgbClr val="00B050"/>
                </a:solidFill>
              </a:rPr>
              <a:t>genitive</a:t>
            </a:r>
            <a:r>
              <a:rPr lang="en-GB" dirty="0"/>
              <a:t> case is to indicate possession</a:t>
            </a:r>
          </a:p>
          <a:p>
            <a:r>
              <a:rPr lang="en-GB" dirty="0"/>
              <a:t>You can see how the </a:t>
            </a:r>
            <a:r>
              <a:rPr lang="en-GB" dirty="0">
                <a:solidFill>
                  <a:srgbClr val="00B050"/>
                </a:solidFill>
              </a:rPr>
              <a:t>genitive</a:t>
            </a:r>
            <a:r>
              <a:rPr lang="en-GB" dirty="0"/>
              <a:t> case works by looking at possessive forms in English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dirty="0"/>
              <a:t>This is </a:t>
            </a:r>
            <a:r>
              <a:rPr lang="en-GB" dirty="0">
                <a:solidFill>
                  <a:srgbClr val="00B050"/>
                </a:solidFill>
              </a:rPr>
              <a:t>John’s</a:t>
            </a:r>
            <a:r>
              <a:rPr lang="en-GB" dirty="0"/>
              <a:t> book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dirty="0"/>
              <a:t>This book is </a:t>
            </a:r>
            <a:r>
              <a:rPr lang="en-GB" dirty="0">
                <a:solidFill>
                  <a:srgbClr val="00B050"/>
                </a:solidFill>
              </a:rPr>
              <a:t>John’s</a:t>
            </a:r>
          </a:p>
          <a:p>
            <a:r>
              <a:rPr lang="en-GB" dirty="0"/>
              <a:t>The forms in </a:t>
            </a:r>
            <a:r>
              <a:rPr lang="en-GB" dirty="0">
                <a:solidFill>
                  <a:srgbClr val="00B050"/>
                </a:solidFill>
              </a:rPr>
              <a:t>green</a:t>
            </a:r>
            <a:r>
              <a:rPr lang="en-GB" dirty="0"/>
              <a:t> indicate the relation of John to the 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26AA6-3B10-4845-A5A9-A7F53E9F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5281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9490F-EE48-C04C-AD40-761428958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What Cases Are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3868B-26BD-5341-92F6-FADCB5C1D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There are many languages that use a </a:t>
            </a:r>
            <a:r>
              <a:rPr lang="en-GB" noProof="1">
                <a:solidFill>
                  <a:srgbClr val="00B050"/>
                </a:solidFill>
              </a:rPr>
              <a:t>genitive</a:t>
            </a:r>
            <a:r>
              <a:rPr lang="en-GB" noProof="1"/>
              <a:t> case to indicate possession</a:t>
            </a:r>
          </a:p>
          <a:p>
            <a:pPr marL="571500" indent="-571500">
              <a:buFont typeface="+mj-lt"/>
              <a:buAutoNum type="arabicPeriod" startAt="13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Hansens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Buch</a:t>
            </a:r>
            <a:r>
              <a:rPr lang="en-GB" noProof="1"/>
              <a:t>	(German)</a:t>
            </a:r>
          </a:p>
          <a:p>
            <a:pPr marL="571500" indent="-571500">
              <a:buFont typeface="+mj-lt"/>
              <a:buAutoNum type="arabicPeriod" startAt="13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leabhar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Sheáin</a:t>
            </a:r>
            <a:r>
              <a:rPr lang="en-GB" noProof="1"/>
              <a:t>	(Irish)</a:t>
            </a:r>
          </a:p>
          <a:p>
            <a:pPr marL="571500" indent="-571500">
              <a:buFont typeface="+mj-lt"/>
              <a:buAutoNum type="arabicPeriod" startAt="13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Jonno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honwa</a:t>
            </a:r>
            <a:r>
              <a:rPr lang="en-GB" noProof="1"/>
              <a:t>		(Japanese)</a:t>
            </a:r>
          </a:p>
          <a:p>
            <a:pPr marL="571500" indent="-571500">
              <a:buFont typeface="+mj-lt"/>
              <a:buAutoNum type="arabicPeriod" startAt="13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Jana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książka</a:t>
            </a:r>
            <a:r>
              <a:rPr lang="en-GB" noProof="1"/>
              <a:t>		(Polish)</a:t>
            </a:r>
          </a:p>
          <a:p>
            <a:pPr marL="571500" indent="-571500">
              <a:buFont typeface="+mj-lt"/>
              <a:buAutoNum type="arabicPeriod" startAt="13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kniga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Ivana</a:t>
            </a:r>
            <a:r>
              <a:rPr lang="en-GB" noProof="1"/>
              <a:t>		(Russian)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01C8C-D610-B844-A684-26C7EBF0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948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7CC5C-D326-441A-9F4D-43F6DBB9C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Cases Are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BBE55-3D87-469B-B0A9-2B6D7CB9E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There are certain differences between English possessives and the </a:t>
            </a:r>
            <a:r>
              <a:rPr lang="en-GB" noProof="1">
                <a:solidFill>
                  <a:srgbClr val="00B050"/>
                </a:solidFill>
              </a:rPr>
              <a:t>genitive</a:t>
            </a:r>
            <a:r>
              <a:rPr lang="en-GB" noProof="1"/>
              <a:t> case found in some other languages</a:t>
            </a:r>
          </a:p>
          <a:p>
            <a:r>
              <a:rPr lang="en-GB" noProof="1"/>
              <a:t>For example, in Latin the </a:t>
            </a:r>
            <a:r>
              <a:rPr lang="en-GB" noProof="1">
                <a:solidFill>
                  <a:srgbClr val="00B050"/>
                </a:solidFill>
              </a:rPr>
              <a:t>genitive</a:t>
            </a:r>
            <a:r>
              <a:rPr lang="en-GB" noProof="1"/>
              <a:t> can express possession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Hic</a:t>
            </a:r>
            <a:r>
              <a:rPr lang="en-GB" noProof="1"/>
              <a:t> est </a:t>
            </a:r>
            <a:r>
              <a:rPr lang="en-GB" noProof="1">
                <a:solidFill>
                  <a:srgbClr val="00B050"/>
                </a:solidFill>
              </a:rPr>
              <a:t>Iohannis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liber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This</a:t>
            </a:r>
            <a:r>
              <a:rPr lang="en-GB" noProof="1"/>
              <a:t> is </a:t>
            </a:r>
            <a:r>
              <a:rPr lang="en-GB" noProof="1">
                <a:solidFill>
                  <a:srgbClr val="00B050"/>
                </a:solidFill>
              </a:rPr>
              <a:t>John’s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book</a:t>
            </a:r>
            <a:r>
              <a:rPr lang="en-GB" noProof="1"/>
              <a:t>’</a:t>
            </a:r>
          </a:p>
          <a:p>
            <a:r>
              <a:rPr lang="en-GB" noProof="1"/>
              <a:t>But it can also be used with </a:t>
            </a:r>
            <a:r>
              <a:rPr lang="en-GB" u="sng" noProof="1"/>
              <a:t>partitive</a:t>
            </a:r>
            <a:r>
              <a:rPr lang="en-GB" noProof="1"/>
              <a:t> meaning (relating a part to a whole)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aquae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sextarius</a:t>
            </a:r>
            <a:br>
              <a:rPr lang="en-GB" noProof="1"/>
            </a:br>
            <a:r>
              <a:rPr lang="en-GB" noProof="1">
                <a:solidFill>
                  <a:srgbClr val="00B050"/>
                </a:solidFill>
              </a:rPr>
              <a:t>water’s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pint</a:t>
            </a:r>
            <a:br>
              <a:rPr lang="en-GB" noProof="1"/>
            </a:br>
            <a:r>
              <a:rPr lang="en-GB" noProof="1"/>
              <a:t>‘a pint of water’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34408-690F-402C-87C7-1CA93B48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5360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668FE-BA54-4C19-9C0E-CC06106E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Cases Are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886CE-EE23-45D5-AD6C-58D511CED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common case is the </a:t>
            </a:r>
            <a:r>
              <a:rPr lang="en-GB" u="sng" dirty="0">
                <a:solidFill>
                  <a:srgbClr val="FF00FF"/>
                </a:solidFill>
              </a:rPr>
              <a:t>dative</a:t>
            </a:r>
            <a:r>
              <a:rPr lang="en-GB" dirty="0"/>
              <a:t> case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FF00FF"/>
                </a:solidFill>
              </a:rPr>
              <a:t>dative</a:t>
            </a:r>
            <a:r>
              <a:rPr lang="en-GB" dirty="0"/>
              <a:t> case is often used for the </a:t>
            </a:r>
            <a:r>
              <a:rPr lang="en-GB" u="sng" dirty="0"/>
              <a:t>indirect object</a:t>
            </a:r>
            <a:r>
              <a:rPr lang="en-GB" dirty="0"/>
              <a:t> of a verb</a:t>
            </a:r>
          </a:p>
          <a:p>
            <a:r>
              <a:rPr lang="en-GB" dirty="0"/>
              <a:t>As such, it frequently refers to a person who receives something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6B8A5-1BB3-4B04-AAA3-87251E25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752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5EB38-05D7-4214-8D3E-92A6BDADD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Cases Are There?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A50E86E-DC89-4865-A130-0343042D06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516978"/>
              </p:ext>
            </p:extLst>
          </p:nvPr>
        </p:nvGraphicFramePr>
        <p:xfrm>
          <a:off x="838200" y="1825625"/>
          <a:ext cx="10515600" cy="2499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35884">
                  <a:extLst>
                    <a:ext uri="{9D8B030D-6E8A-4147-A177-3AD203B41FA5}">
                      <a16:colId xmlns:a16="http://schemas.microsoft.com/office/drawing/2014/main" val="2932429346"/>
                    </a:ext>
                  </a:extLst>
                </a:gridCol>
                <a:gridCol w="4556970">
                  <a:extLst>
                    <a:ext uri="{9D8B030D-6E8A-4147-A177-3AD203B41FA5}">
                      <a16:colId xmlns:a16="http://schemas.microsoft.com/office/drawing/2014/main" val="1924750462"/>
                    </a:ext>
                  </a:extLst>
                </a:gridCol>
                <a:gridCol w="4422746">
                  <a:extLst>
                    <a:ext uri="{9D8B030D-6E8A-4147-A177-3AD203B41FA5}">
                      <a16:colId xmlns:a16="http://schemas.microsoft.com/office/drawing/2014/main" val="20745710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noProof="1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noProof="1"/>
                        <a:t>Direct object (</a:t>
                      </a:r>
                      <a:r>
                        <a:rPr lang="en-GB" sz="2800" noProof="1">
                          <a:solidFill>
                            <a:srgbClr val="0000FF"/>
                          </a:solidFill>
                        </a:rPr>
                        <a:t>accusative</a:t>
                      </a:r>
                      <a:r>
                        <a:rPr lang="en-GB" sz="2800" noProof="1"/>
                        <a:t>)</a:t>
                      </a:r>
                      <a:br>
                        <a:rPr lang="en-GB" sz="2800" noProof="1"/>
                      </a:br>
                      <a:r>
                        <a:rPr lang="en-GB" sz="2800" noProof="1"/>
                        <a:t>‘I see </a:t>
                      </a:r>
                      <a:r>
                        <a:rPr lang="en-GB" sz="2800" u="sng" noProof="1"/>
                        <a:t>her</a:t>
                      </a:r>
                      <a:r>
                        <a:rPr lang="en-GB" sz="2800" noProof="1"/>
                        <a:t>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noProof="1"/>
                        <a:t>Indirect object (</a:t>
                      </a:r>
                      <a:r>
                        <a:rPr lang="en-GB" sz="2800" noProof="1">
                          <a:solidFill>
                            <a:srgbClr val="FF00FF"/>
                          </a:solidFill>
                        </a:rPr>
                        <a:t>dative</a:t>
                      </a:r>
                      <a:r>
                        <a:rPr lang="en-GB" sz="2800" noProof="1"/>
                        <a:t>)</a:t>
                      </a:r>
                      <a:br>
                        <a:rPr lang="en-GB" sz="2800" noProof="1"/>
                      </a:br>
                      <a:r>
                        <a:rPr lang="en-GB" sz="2800" noProof="1"/>
                        <a:t>‘I give </a:t>
                      </a:r>
                      <a:r>
                        <a:rPr lang="en-GB" sz="2800" u="sng" noProof="1"/>
                        <a:t>her</a:t>
                      </a:r>
                      <a:r>
                        <a:rPr lang="en-GB" sz="2800" noProof="1"/>
                        <a:t> a book’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230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noProof="1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623888" algn="l"/>
                        </a:tabLst>
                      </a:pPr>
                      <a:r>
                        <a:rPr lang="en-GB" sz="2800" noProof="1"/>
                        <a:t>20. 	Je </a:t>
                      </a:r>
                      <a:r>
                        <a:rPr lang="en-GB" sz="2800" noProof="1">
                          <a:solidFill>
                            <a:srgbClr val="0000FF"/>
                          </a:solidFill>
                        </a:rPr>
                        <a:t>la</a:t>
                      </a:r>
                      <a:r>
                        <a:rPr lang="en-GB" sz="2800" noProof="1"/>
                        <a:t> vois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623888" algn="l"/>
                        </a:tabLst>
                      </a:pPr>
                      <a:r>
                        <a:rPr lang="en-GB" sz="2800" noProof="1"/>
                        <a:t>23. 	Je </a:t>
                      </a:r>
                      <a:r>
                        <a:rPr lang="en-GB" sz="2800" noProof="1">
                          <a:solidFill>
                            <a:srgbClr val="FF00FF"/>
                          </a:solidFill>
                        </a:rPr>
                        <a:t>lui</a:t>
                      </a:r>
                      <a:r>
                        <a:rPr lang="en-GB" sz="2800" noProof="1"/>
                        <a:t> donne </a:t>
                      </a:r>
                      <a:r>
                        <a:rPr lang="en-GB" sz="2800" noProof="1">
                          <a:solidFill>
                            <a:srgbClr val="0000FF"/>
                          </a:solidFill>
                        </a:rPr>
                        <a:t>un livre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932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noProof="1"/>
                        <a:t>German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623888" algn="l"/>
                        </a:tabLst>
                      </a:pPr>
                      <a:r>
                        <a:rPr lang="en-GB" sz="2800" noProof="1"/>
                        <a:t>21. 	Ich sehe </a:t>
                      </a:r>
                      <a:r>
                        <a:rPr lang="en-GB" sz="2800" noProof="1">
                          <a:solidFill>
                            <a:srgbClr val="0000FF"/>
                          </a:solidFill>
                        </a:rPr>
                        <a:t>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623888" algn="l"/>
                        </a:tabLst>
                      </a:pPr>
                      <a:r>
                        <a:rPr lang="en-GB" sz="2800" noProof="1"/>
                        <a:t>24. 	Ich gebe </a:t>
                      </a:r>
                      <a:r>
                        <a:rPr lang="en-GB" sz="2800" noProof="1">
                          <a:solidFill>
                            <a:srgbClr val="FF00FF"/>
                          </a:solidFill>
                        </a:rPr>
                        <a:t>ihr</a:t>
                      </a:r>
                      <a:r>
                        <a:rPr lang="en-GB" sz="2800" noProof="1"/>
                        <a:t> </a:t>
                      </a:r>
                      <a:r>
                        <a:rPr lang="en-GB" sz="2800" noProof="1">
                          <a:solidFill>
                            <a:srgbClr val="0000FF"/>
                          </a:solidFill>
                        </a:rPr>
                        <a:t>ein Buch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605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noProof="1"/>
                        <a:t>Polish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623888" algn="l"/>
                        </a:tabLst>
                      </a:pPr>
                      <a:r>
                        <a:rPr lang="en-GB" sz="2800" noProof="1"/>
                        <a:t>22. 	Widzę </a:t>
                      </a:r>
                      <a:r>
                        <a:rPr lang="en-GB" sz="2800" noProof="1">
                          <a:solidFill>
                            <a:srgbClr val="0000FF"/>
                          </a:solidFill>
                        </a:rPr>
                        <a:t>ją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623888" algn="l"/>
                        </a:tabLst>
                      </a:pPr>
                      <a:r>
                        <a:rPr lang="en-GB" sz="2800" noProof="1"/>
                        <a:t>25. 	Daję </a:t>
                      </a:r>
                      <a:r>
                        <a:rPr lang="en-GB" sz="2800" noProof="1">
                          <a:solidFill>
                            <a:srgbClr val="FF00FF"/>
                          </a:solidFill>
                        </a:rPr>
                        <a:t>jej</a:t>
                      </a:r>
                      <a:r>
                        <a:rPr lang="en-GB" sz="2800" noProof="1"/>
                        <a:t> </a:t>
                      </a:r>
                      <a:r>
                        <a:rPr lang="en-GB" sz="2800" noProof="1">
                          <a:solidFill>
                            <a:srgbClr val="0000FF"/>
                          </a:solidFill>
                        </a:rPr>
                        <a:t>książkę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96663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68003-7A7F-4B5E-862F-822CC37B6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41C81F0-D8F4-4198-A52C-1C1F6ADD3CBC}"/>
              </a:ext>
            </a:extLst>
          </p:cNvPr>
          <p:cNvGrpSpPr/>
          <p:nvPr/>
        </p:nvGrpSpPr>
        <p:grpSpPr>
          <a:xfrm>
            <a:off x="3137482" y="3171039"/>
            <a:ext cx="7399089" cy="2966786"/>
            <a:chOff x="3137482" y="3171039"/>
            <a:chExt cx="7399089" cy="2966786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40178AF-DF30-4554-A9F5-DD3FFD0EBF0A}"/>
                </a:ext>
              </a:extLst>
            </p:cNvPr>
            <p:cNvCxnSpPr>
              <a:cxnSpLocks/>
              <a:stCxn id="6" idx="2"/>
            </p:cNvCxnSpPr>
            <p:nvPr/>
          </p:nvCxnSpPr>
          <p:spPr>
            <a:xfrm flipV="1">
              <a:off x="3137482" y="3171039"/>
              <a:ext cx="0" cy="2182416"/>
            </a:xfrm>
            <a:prstGeom prst="straightConnector1">
              <a:avLst/>
            </a:prstGeom>
            <a:ln w="50800">
              <a:solidFill>
                <a:schemeClr val="accent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EA17B44-C9BE-4C92-A1C9-BE1E72B1F270}"/>
                </a:ext>
              </a:extLst>
            </p:cNvPr>
            <p:cNvSpPr/>
            <p:nvPr/>
          </p:nvSpPr>
          <p:spPr>
            <a:xfrm>
              <a:off x="3137482" y="4569084"/>
              <a:ext cx="7399089" cy="1568741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Notice how in French, the pronouns (‘her’) come before the verb (‘see’, ‘give’)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A2B384B-8DB1-48F4-AADF-4B512D869C79}"/>
                </a:ext>
              </a:extLst>
            </p:cNvPr>
            <p:cNvCxnSpPr>
              <a:stCxn id="6" idx="0"/>
            </p:cNvCxnSpPr>
            <p:nvPr/>
          </p:nvCxnSpPr>
          <p:spPr>
            <a:xfrm flipV="1">
              <a:off x="6837027" y="3171039"/>
              <a:ext cx="729843" cy="1398045"/>
            </a:xfrm>
            <a:prstGeom prst="straightConnector1">
              <a:avLst/>
            </a:prstGeom>
            <a:ln w="50800">
              <a:solidFill>
                <a:schemeClr val="accent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5DA2FECF-75F1-45EF-8000-588829FD2154}"/>
              </a:ext>
            </a:extLst>
          </p:cNvPr>
          <p:cNvSpPr/>
          <p:nvPr/>
        </p:nvSpPr>
        <p:spPr>
          <a:xfrm>
            <a:off x="3137482" y="4569084"/>
            <a:ext cx="7399089" cy="156874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Polish does not use words for ‘I’ or ‘a’</a:t>
            </a:r>
            <a:br>
              <a:rPr lang="en-GB" dirty="0"/>
            </a:br>
            <a:r>
              <a:rPr lang="en-GB" dirty="0"/>
              <a:t>The sentences you see are literally ‘See her’ and ‘Give her book’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4436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FF6EE-AE70-48D3-BB21-143A6E0B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Cases Are There?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8CEC1-4255-4F61-B2BF-334BD1B77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Different languages do not always use cases in the same way</a:t>
            </a:r>
          </a:p>
          <a:p>
            <a:r>
              <a:rPr lang="en-GB" dirty="0"/>
              <a:t>With the verb meaning ‘help’, German and Polish use the </a:t>
            </a:r>
            <a:r>
              <a:rPr lang="en-GB" dirty="0">
                <a:solidFill>
                  <a:srgbClr val="FF00FF"/>
                </a:solidFill>
              </a:rPr>
              <a:t>dative</a:t>
            </a:r>
            <a:r>
              <a:rPr lang="en-GB" dirty="0"/>
              <a:t> case</a:t>
            </a:r>
          </a:p>
          <a:p>
            <a:pPr lvl="1"/>
            <a:r>
              <a:rPr lang="en-GB" dirty="0"/>
              <a:t>Help can be seen as something that you receive</a:t>
            </a:r>
          </a:p>
          <a:p>
            <a:r>
              <a:rPr lang="en-GB" dirty="0"/>
              <a:t>However, French uses the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case</a:t>
            </a:r>
          </a:p>
          <a:p>
            <a:pPr lvl="1"/>
            <a:r>
              <a:rPr lang="en-GB" dirty="0"/>
              <a:t>Help can also be seen as something done to you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noProof="1"/>
              <a:t>Je </a:t>
            </a:r>
            <a:r>
              <a:rPr lang="en-GB" noProof="1">
                <a:solidFill>
                  <a:srgbClr val="0000FF"/>
                </a:solidFill>
              </a:rPr>
              <a:t>l’</a:t>
            </a:r>
            <a:r>
              <a:rPr lang="en-GB" noProof="1"/>
              <a:t>aide		(French)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noProof="1"/>
              <a:t>Ich helfe </a:t>
            </a:r>
            <a:r>
              <a:rPr lang="en-GB" noProof="1">
                <a:solidFill>
                  <a:srgbClr val="FF00FF"/>
                </a:solidFill>
              </a:rPr>
              <a:t>ihr</a:t>
            </a:r>
            <a:r>
              <a:rPr lang="en-GB" noProof="1"/>
              <a:t>	(German)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noProof="1"/>
              <a:t>Pomogę </a:t>
            </a:r>
            <a:r>
              <a:rPr lang="en-GB" noProof="1">
                <a:solidFill>
                  <a:srgbClr val="FF00FF"/>
                </a:solidFill>
              </a:rPr>
              <a:t>jej</a:t>
            </a:r>
            <a:r>
              <a:rPr lang="en-GB" noProof="1"/>
              <a:t>	(Polish)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FF6E0-8E57-486A-AEF6-C0F1A719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1540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4696-8B4D-4C33-A1AD-CB35D885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Case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CBDCB-FBE9-47D2-833D-F9359D377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a language like English, where case is not shown on most words, we can use word order to tell subjects and objects apart</a:t>
            </a:r>
          </a:p>
          <a:p>
            <a:r>
              <a:rPr lang="en-GB" noProof="1"/>
              <a:t>Languages with more case marking can be more flexible about word order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DFEF5-66B0-449C-B357-DFE943D2D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267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4F60D-2B11-418C-8ACE-5B3E098FD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Case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12755-91E8-4893-BEDF-56212A30B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dedit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	41.	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dedit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dedit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	42.	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dedit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dedit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	43.	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dedit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dedit	44.	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dedit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dedit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	45.	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dedit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dedit	46.	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dedit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Dedit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	47.	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dedit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Dedit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	48.	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dedit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Dedit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	49.	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dedit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Dedit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	50.	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dedit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Dedit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	51.	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 dedit</a:t>
            </a:r>
            <a:endParaRPr lang="en-GB" noProof="1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9"/>
              <a:tabLst>
                <a:tab pos="4397375" algn="l"/>
                <a:tab pos="4929188" algn="l"/>
              </a:tabLst>
            </a:pPr>
            <a:r>
              <a:rPr lang="en-GB" noProof="1"/>
              <a:t>Dedit 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r>
              <a:rPr lang="en-GB" noProof="1"/>
              <a:t>	52.	</a:t>
            </a:r>
            <a:r>
              <a:rPr lang="en-GB" noProof="1">
                <a:solidFill>
                  <a:srgbClr val="0000FF"/>
                </a:solidFill>
              </a:rPr>
              <a:t>Librum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Mariae</a:t>
            </a:r>
            <a:r>
              <a:rPr lang="en-GB" noProof="1"/>
              <a:t> dedit </a:t>
            </a:r>
            <a:r>
              <a:rPr lang="en-GB" noProof="1">
                <a:solidFill>
                  <a:srgbClr val="FF0000"/>
                </a:solidFill>
              </a:rPr>
              <a:t>Iohannes</a:t>
            </a:r>
            <a:endParaRPr lang="en-GB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426B7-603D-432D-A374-9F675BCB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7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1B4E-DB47-4309-BECF-3A1522E2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AA08-99DD-4650-A3D0-72330F1E3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we will look at another property of nouns and pronouns: </a:t>
            </a:r>
            <a:r>
              <a:rPr lang="en-GB" u="sng" dirty="0"/>
              <a:t>case</a:t>
            </a:r>
          </a:p>
          <a:p>
            <a:r>
              <a:rPr lang="en-GB" dirty="0"/>
              <a:t>We will see how case works in English, and how case is sometimes visible and sometimes not</a:t>
            </a:r>
          </a:p>
          <a:p>
            <a:r>
              <a:rPr lang="en-GB" dirty="0"/>
              <a:t>Then we can go on to see how case works in other languages</a:t>
            </a:r>
          </a:p>
          <a:p>
            <a:r>
              <a:rPr lang="en-GB" dirty="0"/>
              <a:t>Some languages have no cases, but others have a lot of them</a:t>
            </a:r>
          </a:p>
          <a:p>
            <a:r>
              <a:rPr lang="en-GB" dirty="0"/>
              <a:t>Some of these cases are more fundamental than others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B551C-74C4-40BA-A337-B594BD8F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467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8FD77-5CB5-4EB7-A2D9-66507E9EE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DA958-65A0-4908-B65F-51E8AD17A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Some of you may know languages other than the ones we’ve seen here</a:t>
            </a:r>
          </a:p>
          <a:p>
            <a:r>
              <a:rPr lang="en-GB" noProof="1"/>
              <a:t>What cases do these languages have?</a:t>
            </a:r>
          </a:p>
          <a:p>
            <a:r>
              <a:rPr lang="en-GB" noProof="1"/>
              <a:t>You can start by trying to translate some of the sentences that we’ve seen (e.g. with </a:t>
            </a:r>
            <a:r>
              <a:rPr lang="en-GB" i="1" noProof="1"/>
              <a:t>see</a:t>
            </a:r>
            <a:r>
              <a:rPr lang="en-GB" noProof="1"/>
              <a:t>, </a:t>
            </a:r>
            <a:r>
              <a:rPr lang="en-GB" i="1" noProof="1"/>
              <a:t>give</a:t>
            </a:r>
            <a:r>
              <a:rPr lang="en-GB" noProof="1"/>
              <a:t>, </a:t>
            </a:r>
            <a:r>
              <a:rPr lang="en-GB" i="1" noProof="1"/>
              <a:t>help</a:t>
            </a:r>
            <a:r>
              <a:rPr lang="en-GB" noProof="1"/>
              <a:t>)</a:t>
            </a:r>
          </a:p>
          <a:p>
            <a:r>
              <a:rPr lang="en-GB" noProof="1"/>
              <a:t>Can you find any cases that we haven’t seen yet?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683EC-65CA-4E0B-A873-132F0D0A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810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04C99-5E3E-452D-A0A2-64BF0752B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in Different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2200F-88CD-4566-A56C-F1AC22D76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We’ve seen that different languages distinguish different cases</a:t>
            </a:r>
          </a:p>
          <a:p>
            <a:r>
              <a:rPr lang="en-GB" dirty="0"/>
              <a:t>For example, there are no separate </a:t>
            </a:r>
            <a:r>
              <a:rPr lang="en-GB" dirty="0">
                <a:solidFill>
                  <a:srgbClr val="FF00FF"/>
                </a:solidFill>
              </a:rPr>
              <a:t>dative</a:t>
            </a:r>
            <a:r>
              <a:rPr lang="en-GB" dirty="0"/>
              <a:t> forms in English, but there are in French, German, and Polish</a:t>
            </a:r>
          </a:p>
          <a:p>
            <a:r>
              <a:rPr lang="en-GB" dirty="0"/>
              <a:t>But exactly how much variation is there?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8E39F-B8D5-4B7E-B2AC-8EB9D092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087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32593-B87C-46B1-8EA0-2D6ECE14F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5516"/>
            <a:ext cx="10515600" cy="1325563"/>
          </a:xfrm>
        </p:spPr>
        <p:txBody>
          <a:bodyPr/>
          <a:lstStyle/>
          <a:p>
            <a:r>
              <a:rPr lang="en-GB" dirty="0"/>
              <a:t>Case in Different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E13FD-30C0-40A3-B0E2-C53970A82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Chinese makes no case distinctions at all</a:t>
            </a:r>
          </a:p>
          <a:p>
            <a:pPr marL="514350" indent="-514350">
              <a:buFont typeface="+mj-lt"/>
              <a:buAutoNum type="arabicPeriod" startAt="53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Wǒ</a:t>
            </a:r>
            <a:r>
              <a:rPr lang="en-GB" noProof="1"/>
              <a:t> kàn </a:t>
            </a:r>
            <a:r>
              <a:rPr lang="en-GB" noProof="1">
                <a:solidFill>
                  <a:srgbClr val="0000FF"/>
                </a:solidFill>
              </a:rPr>
              <a:t>tāmen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I</a:t>
            </a:r>
            <a:r>
              <a:rPr lang="en-GB" noProof="1"/>
              <a:t> see </a:t>
            </a:r>
            <a:r>
              <a:rPr lang="en-GB" noProof="1">
                <a:solidFill>
                  <a:srgbClr val="0000FF"/>
                </a:solidFill>
              </a:rPr>
              <a:t>them</a:t>
            </a:r>
            <a:r>
              <a:rPr lang="en-GB" noProof="1"/>
              <a:t>’</a:t>
            </a:r>
          </a:p>
          <a:p>
            <a:pPr marL="514350" indent="-514350">
              <a:buFont typeface="+mj-lt"/>
              <a:buAutoNum type="arabicPeriod" startAt="53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Tāmen</a:t>
            </a:r>
            <a:r>
              <a:rPr lang="en-GB" noProof="1"/>
              <a:t> kàn </a:t>
            </a:r>
            <a:r>
              <a:rPr lang="en-GB" noProof="1">
                <a:solidFill>
                  <a:srgbClr val="0000FF"/>
                </a:solidFill>
              </a:rPr>
              <a:t>wǒ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They</a:t>
            </a:r>
            <a:r>
              <a:rPr lang="en-GB" noProof="1"/>
              <a:t> see </a:t>
            </a:r>
            <a:r>
              <a:rPr lang="en-GB" noProof="1">
                <a:solidFill>
                  <a:srgbClr val="0000FF"/>
                </a:solidFill>
              </a:rPr>
              <a:t>me</a:t>
            </a:r>
            <a:r>
              <a:rPr lang="en-GB" noProof="1"/>
              <a:t>’</a:t>
            </a:r>
          </a:p>
          <a:p>
            <a:r>
              <a:rPr lang="en-GB" noProof="1"/>
              <a:t>​</a:t>
            </a:r>
            <a:r>
              <a:rPr lang="en-GB" i="1" noProof="1"/>
              <a:t>I</a:t>
            </a:r>
            <a:r>
              <a:rPr lang="en-GB" noProof="1"/>
              <a:t> and </a:t>
            </a:r>
            <a:r>
              <a:rPr lang="en-GB" i="1" noProof="1"/>
              <a:t>me</a:t>
            </a:r>
            <a:r>
              <a:rPr lang="en-GB" noProof="1"/>
              <a:t> are the same word, </a:t>
            </a:r>
            <a:r>
              <a:rPr lang="en-GB" i="1" noProof="1"/>
              <a:t>wǒ</a:t>
            </a:r>
            <a:endParaRPr lang="en-GB" noProof="1"/>
          </a:p>
          <a:p>
            <a:r>
              <a:rPr lang="en-GB" noProof="1"/>
              <a:t>​</a:t>
            </a:r>
            <a:r>
              <a:rPr lang="en-GB" i="1" noProof="1"/>
              <a:t>They</a:t>
            </a:r>
            <a:r>
              <a:rPr lang="en-GB" noProof="1"/>
              <a:t> and </a:t>
            </a:r>
            <a:r>
              <a:rPr lang="en-GB" i="1" noProof="1"/>
              <a:t>them</a:t>
            </a:r>
            <a:r>
              <a:rPr lang="en-GB" noProof="1"/>
              <a:t> are the same word, </a:t>
            </a:r>
            <a:r>
              <a:rPr lang="en-GB" i="1" noProof="1"/>
              <a:t>tāmen</a:t>
            </a:r>
          </a:p>
          <a:p>
            <a:r>
              <a:rPr lang="en-GB" noProof="1"/>
              <a:t>As in English, you can use word order to tell which is the subject and which is the object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3B0DDF-0D81-4F75-B162-F99A70413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9307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4BE89-52D9-478F-B482-E72C0D7B3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in Different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469E2-FAE3-4ABA-A242-5B6A2A7E0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Finnish has as many as 15 cases!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7E837-6615-4657-820F-E905A53D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456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56FF5-B8E8-4A34-B2D5-88749970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in Different Languages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081DC83-C9CE-4F0E-AF62-10DBFFF583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015828"/>
              </p:ext>
            </p:extLst>
          </p:nvPr>
        </p:nvGraphicFramePr>
        <p:xfrm>
          <a:off x="2653316" y="1479550"/>
          <a:ext cx="6885368" cy="4876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30788">
                  <a:extLst>
                    <a:ext uri="{9D8B030D-6E8A-4147-A177-3AD203B41FA5}">
                      <a16:colId xmlns:a16="http://schemas.microsoft.com/office/drawing/2014/main" val="1464016230"/>
                    </a:ext>
                  </a:extLst>
                </a:gridCol>
                <a:gridCol w="2627290">
                  <a:extLst>
                    <a:ext uri="{9D8B030D-6E8A-4147-A177-3AD203B41FA5}">
                      <a16:colId xmlns:a16="http://schemas.microsoft.com/office/drawing/2014/main" val="338314559"/>
                    </a:ext>
                  </a:extLst>
                </a:gridCol>
                <a:gridCol w="2627290">
                  <a:extLst>
                    <a:ext uri="{9D8B030D-6E8A-4147-A177-3AD203B41FA5}">
                      <a16:colId xmlns:a16="http://schemas.microsoft.com/office/drawing/2014/main" val="7610251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noProof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1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1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275292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FF0000"/>
                          </a:solidFill>
                        </a:rPr>
                        <a:t>Nominative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FF0000"/>
                          </a:solidFill>
                        </a:rPr>
                        <a:t>they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648944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00FF"/>
                          </a:solidFill>
                        </a:rPr>
                        <a:t>Accusative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heidät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00FF"/>
                          </a:solidFill>
                        </a:rPr>
                        <a:t>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441713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B050"/>
                          </a:solidFill>
                        </a:rPr>
                        <a:t>Genitive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heidän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B050"/>
                          </a:solidFill>
                        </a:rPr>
                        <a:t>their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531844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FF00FF"/>
                          </a:solidFill>
                        </a:rPr>
                        <a:t>Dative</a:t>
                      </a:r>
                      <a:r>
                        <a:rPr lang="en-GB" sz="1400" noProof="1"/>
                        <a:t> (</a:t>
                      </a:r>
                      <a:r>
                        <a:rPr lang="en-GB" sz="1400" noProof="1">
                          <a:solidFill>
                            <a:srgbClr val="FF00FF"/>
                          </a:solidFill>
                        </a:rPr>
                        <a:t>Allative</a:t>
                      </a:r>
                      <a:r>
                        <a:rPr lang="en-GB" sz="1400" noProof="1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FF00FF"/>
                          </a:solidFill>
                        </a:rPr>
                        <a:t>to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909715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Ablative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heiltä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from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0006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Adessive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heillä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at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42520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7030A0"/>
                          </a:solidFill>
                        </a:rPr>
                        <a:t>Illative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heihin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7030A0"/>
                          </a:solidFill>
                        </a:rPr>
                        <a:t>into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991247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Elative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heistä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out of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620477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Inessive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within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101485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B0F0"/>
                          </a:solidFill>
                        </a:rPr>
                        <a:t>Essive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heinä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B0F0"/>
                          </a:solidFill>
                        </a:rPr>
                        <a:t>as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213416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2060"/>
                          </a:solidFill>
                        </a:rPr>
                        <a:t>Abessive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heittä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2060"/>
                          </a:solidFill>
                        </a:rPr>
                        <a:t>without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903206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8000"/>
                          </a:solidFill>
                        </a:rPr>
                        <a:t>Partitive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008000"/>
                          </a:solidFill>
                        </a:rPr>
                        <a:t>of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566673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FFC000"/>
                          </a:solidFill>
                        </a:rPr>
                        <a:t>Translative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heiksi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FFC000"/>
                          </a:solidFill>
                        </a:rPr>
                        <a:t>until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56331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804000"/>
                          </a:solidFill>
                        </a:rPr>
                        <a:t>Instructive</a:t>
                      </a:r>
                      <a:endParaRPr lang="en-GB" sz="1400" noProof="1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rgbClr val="804000"/>
                          </a:solidFill>
                        </a:rPr>
                        <a:t>with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423503"/>
                  </a:ext>
                </a:extLst>
              </a:tr>
              <a:tr h="193382"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Comitative</a:t>
                      </a:r>
                      <a:endParaRPr lang="en-GB" sz="1400" noProof="1">
                        <a:solidFill>
                          <a:srgbClr val="804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/>
                        <a:t>heineen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along with</a:t>
                      </a:r>
                      <a:r>
                        <a:rPr lang="en-GB" sz="1400" noProof="1"/>
                        <a:t> them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44746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0ACB8-6FA1-489F-9BCE-4DF9EFF6D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66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E464-2EE9-49A5-BB8F-396D50F7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in Different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1898A-2D04-4C6B-AB25-F88D67C80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you can see from the table, many of these Finnish cases are translated into English using prepositions</a:t>
            </a:r>
          </a:p>
          <a:p>
            <a:r>
              <a:rPr lang="en-GB" dirty="0"/>
              <a:t>It’s even possible to use prepositions as a different way of saying some of the things we’ve seen in English</a:t>
            </a:r>
          </a:p>
          <a:p>
            <a:pPr marL="514350" indent="-514350">
              <a:buFont typeface="+mj-lt"/>
              <a:buAutoNum type="arabicPeriod" startAt="55"/>
            </a:pPr>
            <a:r>
              <a:rPr lang="en-GB" dirty="0"/>
              <a:t>I took </a:t>
            </a:r>
            <a:r>
              <a:rPr lang="en-GB" u="sng" dirty="0"/>
              <a:t>John’s</a:t>
            </a:r>
            <a:r>
              <a:rPr lang="en-GB" dirty="0"/>
              <a:t> picture</a:t>
            </a:r>
          </a:p>
          <a:p>
            <a:pPr marL="514350" indent="-514350">
              <a:buFont typeface="+mj-lt"/>
              <a:buAutoNum type="arabicPeriod" startAt="55"/>
            </a:pPr>
            <a:r>
              <a:rPr lang="en-GB" dirty="0"/>
              <a:t>I sent </a:t>
            </a:r>
            <a:r>
              <a:rPr lang="en-GB" u="sng" dirty="0"/>
              <a:t>Mary</a:t>
            </a:r>
            <a:r>
              <a:rPr lang="en-GB" dirty="0"/>
              <a:t> the picture</a:t>
            </a:r>
          </a:p>
          <a:p>
            <a:pPr marL="514350" indent="-514350">
              <a:buFont typeface="+mj-lt"/>
              <a:buAutoNum type="arabicPeriod" startAt="55"/>
            </a:pPr>
            <a:r>
              <a:rPr lang="en-GB" dirty="0"/>
              <a:t>I took a picture </a:t>
            </a:r>
            <a:r>
              <a:rPr lang="en-GB" u="sng" dirty="0"/>
              <a:t>of John</a:t>
            </a:r>
          </a:p>
          <a:p>
            <a:pPr marL="514350" indent="-514350">
              <a:buFont typeface="+mj-lt"/>
              <a:buAutoNum type="arabicPeriod" startAt="55"/>
            </a:pPr>
            <a:r>
              <a:rPr lang="en-GB" dirty="0"/>
              <a:t>I sent the picture </a:t>
            </a:r>
            <a:r>
              <a:rPr lang="en-GB" u="sng" dirty="0"/>
              <a:t>to 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65EF6-C3A3-489F-A732-4EDA33261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7292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3CE1F-0021-4EBE-BF80-53114AAD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in Different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45FFF-1A2F-4CAA-9FEC-DCD633807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However, it isn’t possible to express the meaning of the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or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case with a preposition</a:t>
            </a:r>
          </a:p>
          <a:p>
            <a:r>
              <a:rPr lang="en-GB" dirty="0"/>
              <a:t>We can’t replace 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 or </a:t>
            </a:r>
            <a:r>
              <a:rPr lang="en-GB" i="1" dirty="0">
                <a:solidFill>
                  <a:srgbClr val="0000FF"/>
                </a:solidFill>
              </a:rPr>
              <a:t>me</a:t>
            </a:r>
            <a:r>
              <a:rPr lang="en-GB" dirty="0"/>
              <a:t> with anything in the same way that we can replace </a:t>
            </a:r>
            <a:r>
              <a:rPr lang="en-GB" i="1" dirty="0">
                <a:solidFill>
                  <a:srgbClr val="00B050"/>
                </a:solidFill>
              </a:rPr>
              <a:t>John’s</a:t>
            </a:r>
            <a:r>
              <a:rPr lang="en-GB" dirty="0"/>
              <a:t> with </a:t>
            </a:r>
            <a:r>
              <a:rPr lang="en-GB" i="1" u="sng" dirty="0"/>
              <a:t>of </a:t>
            </a:r>
            <a:r>
              <a:rPr lang="en-GB" i="1" u="sng" dirty="0">
                <a:solidFill>
                  <a:srgbClr val="0000FF"/>
                </a:solidFill>
              </a:rPr>
              <a:t>John</a:t>
            </a:r>
          </a:p>
          <a:p>
            <a:r>
              <a:rPr lang="en-GB" dirty="0"/>
              <a:t>This may suggest to you that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are in some ways the most basic cases</a:t>
            </a:r>
          </a:p>
          <a:p>
            <a:r>
              <a:rPr lang="en-GB" dirty="0"/>
              <a:t>Many languages have special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case forms, but very few have special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elative</a:t>
            </a:r>
            <a:r>
              <a:rPr lang="en-GB" dirty="0"/>
              <a:t> case forms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6C492-AB0E-4375-950A-4C94373DD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386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CA2EE-5653-4B71-ADC6-F37084D6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and 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5A5E7-10D2-46D2-AA40-C4C6EF1A5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English, if you use a possessive form you can’t use a determiner as well</a:t>
            </a:r>
          </a:p>
          <a:p>
            <a:pPr marL="514350" indent="-514350">
              <a:buFont typeface="+mj-lt"/>
              <a:buAutoNum type="arabicPeriod" startAt="59"/>
            </a:pPr>
            <a:r>
              <a:rPr lang="en-GB" dirty="0"/>
              <a:t>the book</a:t>
            </a:r>
          </a:p>
          <a:p>
            <a:pPr marL="514350" indent="-514350">
              <a:buFont typeface="+mj-lt"/>
              <a:buAutoNum type="arabicPeriod" startAt="59"/>
            </a:pPr>
            <a:r>
              <a:rPr lang="en-GB" dirty="0"/>
              <a:t>​</a:t>
            </a:r>
            <a:r>
              <a:rPr lang="en-GB" dirty="0">
                <a:solidFill>
                  <a:srgbClr val="00B050"/>
                </a:solidFill>
              </a:rPr>
              <a:t>John’s</a:t>
            </a:r>
            <a:r>
              <a:rPr lang="en-GB" dirty="0"/>
              <a:t> book</a:t>
            </a:r>
          </a:p>
          <a:p>
            <a:pPr marL="514350" indent="-514350">
              <a:buFont typeface="+mj-lt"/>
              <a:buAutoNum type="arabicPeriod" startAt="59"/>
            </a:pPr>
            <a:r>
              <a:rPr lang="en-GB" strike="sngStrike" dirty="0"/>
              <a:t>the </a:t>
            </a:r>
            <a:r>
              <a:rPr lang="en-GB" strike="sngStrike" dirty="0">
                <a:solidFill>
                  <a:srgbClr val="00B050"/>
                </a:solidFill>
              </a:rPr>
              <a:t>John’s</a:t>
            </a:r>
            <a:r>
              <a:rPr lang="en-GB" strike="sngStrike" dirty="0"/>
              <a:t> 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97E66-F64A-442E-8721-DC1FA169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377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98190-05DD-4977-AA8D-C3BD13917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and 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FDB41-1916-404E-AFFC-9632D1786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This is also true in some other languages, such as Irish</a:t>
            </a:r>
          </a:p>
          <a:p>
            <a:pPr marL="514350" indent="-514350">
              <a:buFont typeface="+mj-lt"/>
              <a:buAutoNum type="arabicPeriod" startAt="62"/>
            </a:pPr>
            <a:r>
              <a:rPr lang="ga-IE" noProof="1"/>
              <a:t>an leabhar</a:t>
            </a:r>
            <a:br>
              <a:rPr lang="en-GB" noProof="1"/>
            </a:br>
            <a:r>
              <a:rPr lang="en-GB" noProof="1"/>
              <a:t>‘the book’</a:t>
            </a:r>
          </a:p>
          <a:p>
            <a:pPr marL="514350" indent="-514350">
              <a:buFont typeface="+mj-lt"/>
              <a:buAutoNum type="arabicPeriod" startAt="62"/>
            </a:pPr>
            <a:r>
              <a:rPr lang="ga-IE" noProof="1"/>
              <a:t>leabhar </a:t>
            </a:r>
            <a:r>
              <a:rPr lang="ga-IE" noProof="1">
                <a:solidFill>
                  <a:srgbClr val="00B050"/>
                </a:solidFill>
              </a:rPr>
              <a:t>Sheáin</a:t>
            </a:r>
            <a:br>
              <a:rPr lang="en-GB" noProof="1"/>
            </a:br>
            <a:r>
              <a:rPr lang="en-GB" noProof="1"/>
              <a:t>‘John’s book’</a:t>
            </a:r>
          </a:p>
          <a:p>
            <a:r>
              <a:rPr lang="en-GB" noProof="1"/>
              <a:t>However, there are also languages such as Greek, where you can use both</a:t>
            </a:r>
          </a:p>
          <a:p>
            <a:pPr marL="514350" indent="-514350">
              <a:buFont typeface="+mj-lt"/>
              <a:buAutoNum type="arabicPeriod" startAt="64"/>
            </a:pPr>
            <a:r>
              <a:rPr lang="en-GB" noProof="1"/>
              <a:t>tò </a:t>
            </a:r>
            <a:r>
              <a:rPr lang="en-GB" noProof="1">
                <a:solidFill>
                  <a:srgbClr val="00B050"/>
                </a:solidFill>
              </a:rPr>
              <a:t>Iōánnou</a:t>
            </a:r>
            <a:r>
              <a:rPr lang="en-GB" noProof="1"/>
              <a:t> biblíon</a:t>
            </a:r>
            <a:br>
              <a:rPr lang="en-GB" noProof="1"/>
            </a:br>
            <a:r>
              <a:rPr lang="en-GB" noProof="1"/>
              <a:t>‘the John’s book’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07235-D979-4AAC-A269-F4B7CFA7C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9501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86020-5ABC-445D-B261-14CBF1380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and 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01626-07B6-496A-9F3D-4406291DC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may remember from before that we called words like </a:t>
            </a:r>
            <a:r>
              <a:rPr lang="en-GB" i="1" dirty="0"/>
              <a:t>my</a:t>
            </a:r>
            <a:r>
              <a:rPr lang="en-GB" dirty="0"/>
              <a:t> and </a:t>
            </a:r>
            <a:r>
              <a:rPr lang="en-GB" i="1" dirty="0"/>
              <a:t>your</a:t>
            </a:r>
            <a:r>
              <a:rPr lang="en-GB" dirty="0"/>
              <a:t> </a:t>
            </a:r>
            <a:r>
              <a:rPr lang="en-GB" u="sng" dirty="0"/>
              <a:t>determiners</a:t>
            </a:r>
            <a:r>
              <a:rPr lang="en-GB" dirty="0"/>
              <a:t>, because they appear in the same places as words like </a:t>
            </a:r>
            <a:r>
              <a:rPr lang="en-GB" i="1" dirty="0"/>
              <a:t>the</a:t>
            </a:r>
            <a:r>
              <a:rPr lang="en-GB" dirty="0"/>
              <a:t> and </a:t>
            </a:r>
            <a:r>
              <a:rPr lang="en-GB" i="1" dirty="0"/>
              <a:t>that</a:t>
            </a:r>
            <a:endParaRPr lang="en-GB" dirty="0"/>
          </a:p>
          <a:p>
            <a:r>
              <a:rPr lang="en-GB" dirty="0"/>
              <a:t>However, these words can also be seen as case forms of pronouns, so that </a:t>
            </a:r>
            <a:r>
              <a:rPr lang="en-GB" i="1" dirty="0">
                <a:solidFill>
                  <a:srgbClr val="00B050"/>
                </a:solidFill>
              </a:rPr>
              <a:t>my</a:t>
            </a:r>
            <a:r>
              <a:rPr lang="en-GB" dirty="0"/>
              <a:t> has the same relationship to 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 as </a:t>
            </a:r>
            <a:r>
              <a:rPr lang="en-GB" i="1" dirty="0">
                <a:solidFill>
                  <a:srgbClr val="00B050"/>
                </a:solidFill>
              </a:rPr>
              <a:t>John’s</a:t>
            </a:r>
            <a:r>
              <a:rPr lang="en-GB" dirty="0"/>
              <a:t> does to </a:t>
            </a:r>
            <a:r>
              <a:rPr lang="en-GB" i="1" dirty="0">
                <a:solidFill>
                  <a:srgbClr val="FF0000"/>
                </a:solidFill>
              </a:rPr>
              <a:t>John</a:t>
            </a:r>
          </a:p>
          <a:p>
            <a:r>
              <a:rPr lang="en-GB" dirty="0"/>
              <a:t>These different ways of looking at the same words reflect different aspects of their meaning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E49C6-1F2B-46B1-BFF5-FA051F3AF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1076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C1B4-6450-4C1D-9A7E-D58D5100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8FBA9-520E-4BB0-BCE9-65AABA098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Case is a property of nouns and pronouns related to their role in a sentence (i.e. as a subject, an object or something else).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F5050-F649-413A-9ED2-7B5C90764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F8092-A0CF-4728-A7F2-D0932D52E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C8907-1112-47FD-A556-51729216E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Case shows the role of nouns and pronouns within a sentence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are for the subject and object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00B050"/>
                </a:solidFill>
              </a:rPr>
              <a:t>genitive</a:t>
            </a:r>
            <a:r>
              <a:rPr lang="en-GB" dirty="0"/>
              <a:t> case shows relationships such as possession</a:t>
            </a:r>
          </a:p>
          <a:p>
            <a:pPr lvl="1"/>
            <a:r>
              <a:rPr lang="en-GB" dirty="0"/>
              <a:t>Sometimes </a:t>
            </a:r>
            <a:r>
              <a:rPr lang="en-GB" dirty="0">
                <a:solidFill>
                  <a:srgbClr val="00B050"/>
                </a:solidFill>
              </a:rPr>
              <a:t>genitive</a:t>
            </a:r>
            <a:r>
              <a:rPr lang="en-GB" dirty="0"/>
              <a:t> forms can be used instead of determiners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FF00FF"/>
                </a:solidFill>
              </a:rPr>
              <a:t>dative</a:t>
            </a:r>
            <a:r>
              <a:rPr lang="en-GB" dirty="0"/>
              <a:t> case is for indirect objects (e.g. recipients)</a:t>
            </a:r>
          </a:p>
          <a:p>
            <a:r>
              <a:rPr lang="en-GB" dirty="0"/>
              <a:t>Some languages do not distinguish any of these cases, while others distinguish more than a dozen</a:t>
            </a:r>
          </a:p>
          <a:p>
            <a:r>
              <a:rPr lang="en-GB" dirty="0"/>
              <a:t>The information that case conveys can also be shown by word order or prepositions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14CA0-1E92-48AD-9CAC-F8DC6AE5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295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DE8A5-19B2-4133-B4E9-17E723790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0EAF6-4A6B-4B0A-B1D1-0EE6DF466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cases are already familiar to you from English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saw </a:t>
            </a:r>
            <a:r>
              <a:rPr lang="en-GB" dirty="0">
                <a:solidFill>
                  <a:srgbClr val="0000FF"/>
                </a:solidFill>
              </a:rPr>
              <a:t>them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They</a:t>
            </a:r>
            <a:r>
              <a:rPr lang="en-GB" dirty="0"/>
              <a:t> saw </a:t>
            </a:r>
            <a:r>
              <a:rPr lang="en-GB" dirty="0">
                <a:solidFill>
                  <a:srgbClr val="0000FF"/>
                </a:solidFill>
              </a:rPr>
              <a:t>me</a:t>
            </a:r>
          </a:p>
          <a:p>
            <a:r>
              <a:rPr lang="en-GB" dirty="0"/>
              <a:t>The forms in </a:t>
            </a:r>
            <a:r>
              <a:rPr lang="en-GB" dirty="0">
                <a:solidFill>
                  <a:srgbClr val="FF0000"/>
                </a:solidFill>
              </a:rPr>
              <a:t>red</a:t>
            </a:r>
            <a:r>
              <a:rPr lang="en-GB" dirty="0"/>
              <a:t>, 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 and </a:t>
            </a:r>
            <a:r>
              <a:rPr lang="en-GB" i="1" dirty="0">
                <a:solidFill>
                  <a:srgbClr val="FF0000"/>
                </a:solidFill>
              </a:rPr>
              <a:t>they</a:t>
            </a:r>
            <a:r>
              <a:rPr lang="en-GB" dirty="0"/>
              <a:t>, are for subjects</a:t>
            </a:r>
          </a:p>
          <a:p>
            <a:r>
              <a:rPr lang="en-GB" dirty="0"/>
              <a:t>The forms in </a:t>
            </a:r>
            <a:r>
              <a:rPr lang="en-GB" dirty="0">
                <a:solidFill>
                  <a:srgbClr val="0000FF"/>
                </a:solidFill>
              </a:rPr>
              <a:t>blue</a:t>
            </a:r>
            <a:r>
              <a:rPr lang="en-GB" dirty="0"/>
              <a:t>, </a:t>
            </a:r>
            <a:r>
              <a:rPr lang="en-GB" i="1" dirty="0">
                <a:solidFill>
                  <a:srgbClr val="0000FF"/>
                </a:solidFill>
              </a:rPr>
              <a:t>me</a:t>
            </a:r>
            <a:r>
              <a:rPr lang="en-GB" dirty="0"/>
              <a:t> and </a:t>
            </a:r>
            <a:r>
              <a:rPr lang="en-GB" i="1" dirty="0">
                <a:solidFill>
                  <a:srgbClr val="0000FF"/>
                </a:solidFill>
              </a:rPr>
              <a:t>them</a:t>
            </a:r>
            <a:r>
              <a:rPr lang="en-GB" dirty="0"/>
              <a:t>, are for objects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4BFFA-B33E-47E0-A3C0-3FC6C448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464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08C0-1AC2-4BC2-9BDA-14F7808A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6F158-549D-4DEC-A299-9F5E74A09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Case relates to the structure of the sentence, not necessarily to the meaning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saw </a:t>
            </a:r>
            <a:r>
              <a:rPr lang="en-GB" dirty="0">
                <a:solidFill>
                  <a:srgbClr val="0000FF"/>
                </a:solidFill>
              </a:rPr>
              <a:t>them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was seen by </a:t>
            </a:r>
            <a:r>
              <a:rPr lang="en-GB" dirty="0">
                <a:solidFill>
                  <a:srgbClr val="0000FF"/>
                </a:solidFill>
              </a:rPr>
              <a:t>them</a:t>
            </a:r>
          </a:p>
          <a:p>
            <a:r>
              <a:rPr lang="en-GB" dirty="0"/>
              <a:t>In (3), 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 refers to the person seeing, while in (4), 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 refers to the person being seen</a:t>
            </a:r>
          </a:p>
          <a:p>
            <a:r>
              <a:rPr lang="en-GB" dirty="0"/>
              <a:t>However, 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 is the subject in both sentences (even though its relation to </a:t>
            </a:r>
            <a:r>
              <a:rPr lang="en-GB" i="1" dirty="0"/>
              <a:t>seeing </a:t>
            </a:r>
            <a:r>
              <a:rPr lang="en-GB" dirty="0"/>
              <a:t>is different) </a:t>
            </a:r>
          </a:p>
          <a:p>
            <a:r>
              <a:rPr lang="en-GB" dirty="0"/>
              <a:t>This means that 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 appears in the same case in both sentences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99DD0-256C-4BA8-9EA4-12C67569F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1680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4903-E690-49CA-9D3D-B65B6E755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C91C0-8707-4FB0-82DB-D5B8A22FE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case used for subjects (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, </a:t>
            </a:r>
            <a:r>
              <a:rPr lang="en-GB" i="1" dirty="0">
                <a:solidFill>
                  <a:srgbClr val="FF0000"/>
                </a:solidFill>
              </a:rPr>
              <a:t>they</a:t>
            </a:r>
            <a:r>
              <a:rPr lang="en-GB" dirty="0"/>
              <a:t>) is called the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case</a:t>
            </a:r>
          </a:p>
          <a:p>
            <a:r>
              <a:rPr lang="en-GB" dirty="0"/>
              <a:t>The case used for objects (</a:t>
            </a:r>
            <a:r>
              <a:rPr lang="en-GB" i="1" dirty="0">
                <a:solidFill>
                  <a:srgbClr val="0000FF"/>
                </a:solidFill>
              </a:rPr>
              <a:t>me</a:t>
            </a:r>
            <a:r>
              <a:rPr lang="en-GB" dirty="0"/>
              <a:t>, </a:t>
            </a:r>
            <a:r>
              <a:rPr lang="en-GB" i="1" dirty="0">
                <a:solidFill>
                  <a:srgbClr val="0000FF"/>
                </a:solidFill>
              </a:rPr>
              <a:t>them</a:t>
            </a:r>
            <a:r>
              <a:rPr lang="en-GB" dirty="0"/>
              <a:t>) is called the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case</a:t>
            </a:r>
          </a:p>
          <a:p>
            <a:r>
              <a:rPr lang="en-GB" dirty="0"/>
              <a:t>In English, most pronouns have separate forms for these two cases</a:t>
            </a:r>
            <a:endParaRPr lang="en-GB" dirty="0">
              <a:solidFill>
                <a:srgbClr val="0000FF"/>
              </a:solidFill>
            </a:endParaRPr>
          </a:p>
          <a:p>
            <a:r>
              <a:rPr lang="en-GB" dirty="0"/>
              <a:t>However, there can be a difference in case even without a difference in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8CD762-BAE3-474B-ADD4-1B33939B0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7011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C4BF6-2F3D-4ABF-AC2F-29F59874B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B307E-584A-48A5-A951-A0B188A90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saw </a:t>
            </a:r>
            <a:r>
              <a:rPr lang="en-GB" dirty="0">
                <a:solidFill>
                  <a:srgbClr val="0000FF"/>
                </a:solidFill>
              </a:rPr>
              <a:t>me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She</a:t>
            </a:r>
            <a:r>
              <a:rPr lang="en-GB" dirty="0"/>
              <a:t> saw </a:t>
            </a:r>
            <a:r>
              <a:rPr lang="en-GB" dirty="0">
                <a:solidFill>
                  <a:srgbClr val="0000FF"/>
                </a:solidFill>
              </a:rPr>
              <a:t>me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saw </a:t>
            </a:r>
            <a:r>
              <a:rPr lang="en-GB" dirty="0">
                <a:solidFill>
                  <a:srgbClr val="0000FF"/>
                </a:solidFill>
              </a:rPr>
              <a:t>Mary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saw </a:t>
            </a:r>
            <a:r>
              <a:rPr lang="en-GB" dirty="0">
                <a:solidFill>
                  <a:srgbClr val="0000FF"/>
                </a:solidFill>
              </a:rPr>
              <a:t>her</a:t>
            </a:r>
          </a:p>
          <a:p>
            <a:r>
              <a:rPr lang="en-GB" dirty="0"/>
              <a:t>We can say that </a:t>
            </a:r>
            <a:r>
              <a:rPr lang="en-GB" i="1" dirty="0">
                <a:solidFill>
                  <a:srgbClr val="FF0000"/>
                </a:solidFill>
              </a:rPr>
              <a:t>Mary</a:t>
            </a:r>
            <a:r>
              <a:rPr lang="en-GB" dirty="0"/>
              <a:t> in (5) is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, because it can only be replaced by </a:t>
            </a:r>
            <a:r>
              <a:rPr lang="en-GB" i="1" dirty="0">
                <a:solidFill>
                  <a:srgbClr val="FF0000"/>
                </a:solidFill>
              </a:rPr>
              <a:t>she</a:t>
            </a:r>
          </a:p>
          <a:p>
            <a:r>
              <a:rPr lang="en-GB" dirty="0"/>
              <a:t>Likewise, </a:t>
            </a:r>
            <a:r>
              <a:rPr lang="en-GB" i="1" dirty="0">
                <a:solidFill>
                  <a:srgbClr val="0000FF"/>
                </a:solidFill>
              </a:rPr>
              <a:t>Mary</a:t>
            </a:r>
            <a:r>
              <a:rPr lang="en-GB" dirty="0"/>
              <a:t> in (7) is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, because it can only be replaced by </a:t>
            </a:r>
            <a:r>
              <a:rPr lang="en-GB" i="1" dirty="0">
                <a:solidFill>
                  <a:srgbClr val="0000FF"/>
                </a:solidFill>
              </a:rPr>
              <a:t>her</a:t>
            </a:r>
          </a:p>
          <a:p>
            <a:r>
              <a:rPr lang="en-GB" dirty="0"/>
              <a:t>However, there is only a single form </a:t>
            </a:r>
            <a:r>
              <a:rPr lang="en-GB" i="1" dirty="0"/>
              <a:t>Mary</a:t>
            </a:r>
            <a:r>
              <a:rPr lang="en-GB" dirty="0"/>
              <a:t> for both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83AF75-CEBE-42FC-B31B-765A70B2F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685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C1D8-3308-4D5F-ADDB-3228E4418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930C3-9C34-4B74-846A-CC22F9092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Try to make a list of all the words in English with separate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forms</a:t>
            </a:r>
          </a:p>
          <a:p>
            <a:r>
              <a:rPr lang="en-GB" dirty="0"/>
              <a:t>Which pronouns have the same form in both cases?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46944-2BDC-4B75-AF6C-5C6FDADD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109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A3929-AB6F-174D-A5E5-58FA632A4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3E2D8-A459-5244-A06C-976AA6570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459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6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1|10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5.5|3.3|3.5|4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12.1|8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6.9|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8.5|8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11.9|4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1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5.3|8.8|7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|5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9.8|9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5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3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6|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4.7|6.4|6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1775</Words>
  <Application>Microsoft Office PowerPoint</Application>
  <PresentationFormat>Widescreen</PresentationFormat>
  <Paragraphs>269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Language Awareness for Key Stage 3</vt:lpstr>
      <vt:lpstr>Roadmap</vt:lpstr>
      <vt:lpstr>What Is Case?</vt:lpstr>
      <vt:lpstr>What Is Case?</vt:lpstr>
      <vt:lpstr>What Is Case?</vt:lpstr>
      <vt:lpstr>What Is Case?</vt:lpstr>
      <vt:lpstr>What Is Case?</vt:lpstr>
      <vt:lpstr>Activity</vt:lpstr>
      <vt:lpstr>Solution</vt:lpstr>
      <vt:lpstr>Solution</vt:lpstr>
      <vt:lpstr>What Cases Are There?</vt:lpstr>
      <vt:lpstr>What Cases Are There?</vt:lpstr>
      <vt:lpstr>What Cases Are There?</vt:lpstr>
      <vt:lpstr>What Cases Are There?</vt:lpstr>
      <vt:lpstr>What Cases Are There?</vt:lpstr>
      <vt:lpstr>What Cases Are There?</vt:lpstr>
      <vt:lpstr>What Cases Are There?</vt:lpstr>
      <vt:lpstr>What Does Case Do?</vt:lpstr>
      <vt:lpstr>What Does Case Do?</vt:lpstr>
      <vt:lpstr>Activity</vt:lpstr>
      <vt:lpstr>Case in Different Languages</vt:lpstr>
      <vt:lpstr>Case in Different Languages</vt:lpstr>
      <vt:lpstr>Case in Different Languages</vt:lpstr>
      <vt:lpstr>Case in Different Languages</vt:lpstr>
      <vt:lpstr>Case in Different Languages</vt:lpstr>
      <vt:lpstr>Case in Different Languages</vt:lpstr>
      <vt:lpstr>Case and Determiners</vt:lpstr>
      <vt:lpstr>Case and Determiners</vt:lpstr>
      <vt:lpstr>Case and Determiners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160</cp:revision>
  <dcterms:created xsi:type="dcterms:W3CDTF">2020-12-01T13:59:57Z</dcterms:created>
  <dcterms:modified xsi:type="dcterms:W3CDTF">2025-01-11T12:22:47Z</dcterms:modified>
</cp:coreProperties>
</file>