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87" r:id="rId3"/>
    <p:sldId id="258" r:id="rId4"/>
    <p:sldId id="259" r:id="rId5"/>
    <p:sldId id="260" r:id="rId6"/>
    <p:sldId id="261" r:id="rId7"/>
    <p:sldId id="262" r:id="rId8"/>
    <p:sldId id="278" r:id="rId9"/>
    <p:sldId id="283" r:id="rId10"/>
    <p:sldId id="276" r:id="rId11"/>
    <p:sldId id="263" r:id="rId12"/>
    <p:sldId id="264" r:id="rId13"/>
    <p:sldId id="284" r:id="rId14"/>
    <p:sldId id="265" r:id="rId15"/>
    <p:sldId id="266" r:id="rId16"/>
    <p:sldId id="267" r:id="rId17"/>
    <p:sldId id="269" r:id="rId18"/>
    <p:sldId id="285" r:id="rId19"/>
    <p:sldId id="286" r:id="rId20"/>
    <p:sldId id="270" r:id="rId21"/>
    <p:sldId id="271" r:id="rId22"/>
    <p:sldId id="272" r:id="rId23"/>
    <p:sldId id="273" r:id="rId24"/>
    <p:sldId id="274" r:id="rId25"/>
    <p:sldId id="275" r:id="rId26"/>
    <p:sldId id="277" r:id="rId27"/>
    <p:sldId id="279" r:id="rId28"/>
    <p:sldId id="280" r:id="rId29"/>
    <p:sldId id="281" r:id="rId30"/>
    <p:sldId id="28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FF"/>
    <a:srgbClr val="008000"/>
    <a:srgbClr val="804000"/>
    <a:srgbClr val="FF8000"/>
    <a:srgbClr val="F6F6FC"/>
    <a:srgbClr val="ACACE4"/>
    <a:srgbClr val="C7C7ED"/>
    <a:srgbClr val="808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46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cleod, Morgan" userId="b642237a-9cc5-48df-95e6-18bfa6339a38" providerId="ADAL" clId="{85A41BEA-EA24-42EF-A5D9-89F473B7BD66}"/>
    <pc:docChg chg="modSld">
      <pc:chgData name="Macleod, Morgan" userId="b642237a-9cc5-48df-95e6-18bfa6339a38" providerId="ADAL" clId="{85A41BEA-EA24-42EF-A5D9-89F473B7BD66}" dt="2025-01-03T15:57:00.476" v="18"/>
      <pc:docMkLst>
        <pc:docMk/>
      </pc:docMkLst>
      <pc:sldChg chg="addSp delSp modSp mod modTransition modAnim">
        <pc:chgData name="Macleod, Morgan" userId="b642237a-9cc5-48df-95e6-18bfa6339a38" providerId="ADAL" clId="{85A41BEA-EA24-42EF-A5D9-89F473B7BD66}" dt="2025-01-03T15:57:00.476" v="18"/>
        <pc:sldMkLst>
          <pc:docMk/>
          <pc:sldMk cId="1769501786" sldId="280"/>
        </pc:sldMkLst>
        <pc:picChg chg="add del mod">
          <ac:chgData name="Macleod, Morgan" userId="b642237a-9cc5-48df-95e6-18bfa6339a38" providerId="ADAL" clId="{85A41BEA-EA24-42EF-A5D9-89F473B7BD66}" dt="2025-01-03T15:54:33.276" v="6"/>
          <ac:picMkLst>
            <pc:docMk/>
            <pc:sldMk cId="1769501786" sldId="280"/>
            <ac:picMk id="6" creationId="{EE0ED11C-15A5-FA84-0791-64FC23AA9D94}"/>
          </ac:picMkLst>
        </pc:picChg>
        <pc:picChg chg="del">
          <ac:chgData name="Macleod, Morgan" userId="b642237a-9cc5-48df-95e6-18bfa6339a38" providerId="ADAL" clId="{85A41BEA-EA24-42EF-A5D9-89F473B7BD66}" dt="2025-01-03T15:54:10.386" v="5"/>
          <ac:picMkLst>
            <pc:docMk/>
            <pc:sldMk cId="1769501786" sldId="280"/>
            <ac:picMk id="7" creationId="{6716F973-6495-4EF2-BCD1-B4FDBD02E031}"/>
          </ac:picMkLst>
        </pc:picChg>
        <pc:picChg chg="add del mod">
          <ac:chgData name="Macleod, Morgan" userId="b642237a-9cc5-48df-95e6-18bfa6339a38" providerId="ADAL" clId="{85A41BEA-EA24-42EF-A5D9-89F473B7BD66}" dt="2025-01-03T15:54:44.162" v="8"/>
          <ac:picMkLst>
            <pc:docMk/>
            <pc:sldMk cId="1769501786" sldId="280"/>
            <ac:picMk id="8" creationId="{FE23A2EA-84C0-00CE-D6B6-A9A83C002542}"/>
          </ac:picMkLst>
        </pc:picChg>
        <pc:picChg chg="add del mod ord">
          <ac:chgData name="Macleod, Morgan" userId="b642237a-9cc5-48df-95e6-18bfa6339a38" providerId="ADAL" clId="{85A41BEA-EA24-42EF-A5D9-89F473B7BD66}" dt="2025-01-03T15:55:17.593" v="9"/>
          <ac:picMkLst>
            <pc:docMk/>
            <pc:sldMk cId="1769501786" sldId="280"/>
            <ac:picMk id="12" creationId="{56E811DA-EDD2-1880-6581-55F9D90E272E}"/>
          </ac:picMkLst>
        </pc:picChg>
        <pc:picChg chg="add del mod">
          <ac:chgData name="Macleod, Morgan" userId="b642237a-9cc5-48df-95e6-18bfa6339a38" providerId="ADAL" clId="{85A41BEA-EA24-42EF-A5D9-89F473B7BD66}" dt="2025-01-03T15:55:19.662" v="11"/>
          <ac:picMkLst>
            <pc:docMk/>
            <pc:sldMk cId="1769501786" sldId="280"/>
            <ac:picMk id="13" creationId="{80F85A50-DDDB-11A7-6124-43A91A70BC2F}"/>
          </ac:picMkLst>
        </pc:picChg>
        <pc:picChg chg="add del mod ord">
          <ac:chgData name="Macleod, Morgan" userId="b642237a-9cc5-48df-95e6-18bfa6339a38" providerId="ADAL" clId="{85A41BEA-EA24-42EF-A5D9-89F473B7BD66}" dt="2025-01-03T15:55:38.355" v="12"/>
          <ac:picMkLst>
            <pc:docMk/>
            <pc:sldMk cId="1769501786" sldId="280"/>
            <ac:picMk id="16" creationId="{A4AB5692-C2AE-AAF4-8084-A95CB6EB2751}"/>
          </ac:picMkLst>
        </pc:picChg>
        <pc:picChg chg="add del mod">
          <ac:chgData name="Macleod, Morgan" userId="b642237a-9cc5-48df-95e6-18bfa6339a38" providerId="ADAL" clId="{85A41BEA-EA24-42EF-A5D9-89F473B7BD66}" dt="2025-01-03T15:55:41.356" v="14"/>
          <ac:picMkLst>
            <pc:docMk/>
            <pc:sldMk cId="1769501786" sldId="280"/>
            <ac:picMk id="17" creationId="{E61D8260-8BD6-F306-DA6E-10ACD1EAC53C}"/>
          </ac:picMkLst>
        </pc:picChg>
        <pc:picChg chg="add del mod ord">
          <ac:chgData name="Macleod, Morgan" userId="b642237a-9cc5-48df-95e6-18bfa6339a38" providerId="ADAL" clId="{85A41BEA-EA24-42EF-A5D9-89F473B7BD66}" dt="2025-01-03T15:56:18.946" v="15"/>
          <ac:picMkLst>
            <pc:docMk/>
            <pc:sldMk cId="1769501786" sldId="280"/>
            <ac:picMk id="20" creationId="{C2E375A9-2D29-F19A-1238-848C1076DBA6}"/>
          </ac:picMkLst>
        </pc:picChg>
        <pc:picChg chg="add del mod">
          <ac:chgData name="Macleod, Morgan" userId="b642237a-9cc5-48df-95e6-18bfa6339a38" providerId="ADAL" clId="{85A41BEA-EA24-42EF-A5D9-89F473B7BD66}" dt="2025-01-03T15:56:23.202" v="17"/>
          <ac:picMkLst>
            <pc:docMk/>
            <pc:sldMk cId="1769501786" sldId="280"/>
            <ac:picMk id="21" creationId="{C8EEBE89-600A-A625-3A1D-A81890F3DF12}"/>
          </ac:picMkLst>
        </pc:picChg>
        <pc:picChg chg="add del mod ord">
          <ac:chgData name="Macleod, Morgan" userId="b642237a-9cc5-48df-95e6-18bfa6339a38" providerId="ADAL" clId="{85A41BEA-EA24-42EF-A5D9-89F473B7BD66}" dt="2025-01-03T15:57:00.476" v="18"/>
          <ac:picMkLst>
            <pc:docMk/>
            <pc:sldMk cId="1769501786" sldId="280"/>
            <ac:picMk id="24" creationId="{48951466-F35B-5A77-A518-539CE3D21F16}"/>
          </ac:picMkLst>
        </pc:picChg>
        <pc:picChg chg="add mod">
          <ac:chgData name="Macleod, Morgan" userId="b642237a-9cc5-48df-95e6-18bfa6339a38" providerId="ADAL" clId="{85A41BEA-EA24-42EF-A5D9-89F473B7BD66}" dt="2025-01-03T15:57:00.476" v="18"/>
          <ac:picMkLst>
            <pc:docMk/>
            <pc:sldMk cId="1769501786" sldId="280"/>
            <ac:picMk id="25" creationId="{85970B58-DF7E-E2A8-7ECF-925097EF8F3A}"/>
          </ac:picMkLst>
        </pc:picChg>
      </pc:sldChg>
      <pc:sldChg chg="addSp delSp modSp mod modTransition modAnim">
        <pc:chgData name="Macleod, Morgan" userId="b642237a-9cc5-48df-95e6-18bfa6339a38" providerId="ADAL" clId="{85A41BEA-EA24-42EF-A5D9-89F473B7BD66}" dt="2025-01-03T15:32:24.628" v="3"/>
        <pc:sldMkLst>
          <pc:docMk/>
          <pc:sldMk cId="2949487897" sldId="284"/>
        </pc:sldMkLst>
        <pc:spChg chg="mod">
          <ac:chgData name="Macleod, Morgan" userId="b642237a-9cc5-48df-95e6-18bfa6339a38" providerId="ADAL" clId="{85A41BEA-EA24-42EF-A5D9-89F473B7BD66}" dt="2025-01-03T15:31:29.459" v="0" actId="20577"/>
          <ac:spMkLst>
            <pc:docMk/>
            <pc:sldMk cId="2949487897" sldId="284"/>
            <ac:spMk id="3" creationId="{97B3868B-26BD-5341-92F6-FADCB5C1D802}"/>
          </ac:spMkLst>
        </pc:spChg>
        <pc:picChg chg="add del mod">
          <ac:chgData name="Macleod, Morgan" userId="b642237a-9cc5-48df-95e6-18bfa6339a38" providerId="ADAL" clId="{85A41BEA-EA24-42EF-A5D9-89F473B7BD66}" dt="2025-01-03T15:32:24.628" v="3"/>
          <ac:picMkLst>
            <pc:docMk/>
            <pc:sldMk cId="2949487897" sldId="284"/>
            <ac:picMk id="6" creationId="{0E9FF8F7-3A6E-F314-CA41-A14A13839140}"/>
          </ac:picMkLst>
        </pc:picChg>
        <pc:picChg chg="add mod">
          <ac:chgData name="Macleod, Morgan" userId="b642237a-9cc5-48df-95e6-18bfa6339a38" providerId="ADAL" clId="{85A41BEA-EA24-42EF-A5D9-89F473B7BD66}" dt="2025-01-03T15:32:24.628" v="3"/>
          <ac:picMkLst>
            <pc:docMk/>
            <pc:sldMk cId="2949487897" sldId="284"/>
            <ac:picMk id="7" creationId="{279ABC2A-8824-F443-A6C4-8F83DE32923F}"/>
          </ac:picMkLst>
        </pc:picChg>
        <pc:picChg chg="del">
          <ac:chgData name="Macleod, Morgan" userId="b642237a-9cc5-48df-95e6-18bfa6339a38" providerId="ADAL" clId="{85A41BEA-EA24-42EF-A5D9-89F473B7BD66}" dt="2025-01-03T15:31:39.615" v="2"/>
          <ac:picMkLst>
            <pc:docMk/>
            <pc:sldMk cId="2949487897" sldId="284"/>
            <ac:picMk id="11" creationId="{984C168F-6857-4782-8DD1-B20D1F7A75C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4FCB43-827D-4BD2-AA51-479A8F8D8570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0951FC-6C42-4130-8CDB-E047567B8A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0789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47D83-180E-4BA7-A226-C46FD0974E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B2EF56-E1C7-4B65-8598-EA861037C0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8F43C-81C4-49E3-9D52-8BD6D5389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5B421-D267-422C-9175-9E005C0B66AA}" type="datetime1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EC8589-0886-44BB-8AFC-CB76EF7A8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8B1D5-AFC3-40B3-8DB6-4CA1FC3DC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047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CB98D-B690-456E-AE2A-061835D39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C01CB3-9843-4DD5-B91C-6358A045B5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B6239D-4117-4896-AD75-67A28380D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9E70A-42FE-4FDA-9945-244C549BD3F3}" type="datetime1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95300C-7107-4EAE-A4D1-244EA4DD0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72982-1BB4-4136-AC78-1F930FDC9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6473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616A7F-8786-4F53-A28F-7F48A65B91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EB4D66-5A7F-4905-B8CE-D3DC0E0C20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66317D-968A-4E7F-A778-0EA4328A3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BD9B1-B434-485C-9115-4F997943D22A}" type="datetime1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E1C0FD-2EE1-4D8D-A404-53B05139B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333455-891A-416C-9DF4-857301DA8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7186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5C0B1-EB1A-4975-8C36-FD01E931C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CE1A3-58AA-43E5-B66C-1898DC4034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43836E-2189-42EB-B02E-72E51524D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24B9C-E9C6-4B31-A9F0-120A1DE2E0BB}" type="datetime1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56D0B5-A683-4B92-B393-4FB9967AA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0B508A-69A1-4913-A7C7-AA4A62AFE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621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9360D-D686-496C-AFBD-D75421B1C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0D10D9-D880-413C-9D3F-F699826BB7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E4445C-2FB0-482E-9E93-8ED27D9CB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0B77F-9A7D-44AF-BEF2-FAE8761F6CC4}" type="datetime1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BC6E69-434E-4B13-837A-AD81D0BBA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613131-18A9-4045-9570-1860532D9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0925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9E4F5-AEEE-4EE7-B044-75297AFB8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2F3DF-4FF6-4A60-BD31-954901A504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E90410-6933-4443-AD57-BABF4D5FED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467AA6-1279-4199-A368-572B48467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73D47-455E-40E3-86DC-1CF6E73A3DE3}" type="datetime1">
              <a:rPr lang="en-GB" smtClean="0"/>
              <a:t>09/01/2025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C51E57-7D6F-4600-9C16-324114695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FF197-C6E5-4091-BF31-B5E47F248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1598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50783-943D-43A1-8E66-49F312A04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AD6EBD-210E-4C9B-9895-5E254309D5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E2AB77-B906-4CBC-BE1F-192BF963F8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06E434-B7BB-4EFE-BFCF-3F9A38A9B2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5C4CF2-7DDF-4ABA-A367-4708E4FEEF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E5AF7D-9A7C-4ABE-AC7B-EC3DA1016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1B022-68F0-4EAB-B403-606EC08B4934}" type="datetime1">
              <a:rPr lang="en-GB" smtClean="0"/>
              <a:t>09/01/2025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8DE21E-66D0-48EB-B361-4978B395A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B4BB0D-4CD3-4ABA-AD4D-90BF9DFF2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7235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659D8-C5D9-4893-A283-12CFF38A3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37756F-97D1-4161-B598-DF70BCB8C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7B927-39BE-4494-AD33-83D0264CDA68}" type="datetime1">
              <a:rPr lang="en-GB" smtClean="0"/>
              <a:t>09/01/2025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E312A-47AF-4E8D-84CA-12E9E2BBB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20FCC2-9A24-428B-B867-26ED9B9A2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00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F7DB8D-332A-4FB8-8C30-07ACD3D91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ADFE4-6380-48D5-B1AA-C8F3AD1C3EA5}" type="datetime1">
              <a:rPr lang="en-GB" smtClean="0"/>
              <a:t>09/01/2025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BC2145-C5A2-41F5-8640-6F8C409AB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3B69E2-DCF9-4098-9305-72AF1C090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495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5A9AB-4039-4D5F-9943-BA4F6F809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656565-1DEA-4FEE-A926-0441EA0569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104D6E-B908-4668-8680-56FB0ABB97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19AC7F-2F3A-4DD3-A02F-94E3EA20D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FD98A-1F1F-4014-9E9F-7A4217EF1618}" type="datetime1">
              <a:rPr lang="en-GB" smtClean="0"/>
              <a:t>09/01/2025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673327-101D-4E3D-9835-05EE1BD83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AA6385-99B1-4CDA-BE14-B6F15BD9A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0632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78296-5110-48C1-AE2B-10B10E3EE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62A577-88BF-455F-8DE8-3374E7DA33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7DD13E-B094-4823-B0C8-245A457FB1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185A87-12AC-45E3-B646-932A6D65F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0D526-FC6D-4D16-AC32-C9EEF1EC4524}" type="datetime1">
              <a:rPr lang="en-GB" smtClean="0"/>
              <a:t>09/01/2025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889CD6-2EA0-4FC8-A802-DA391FAFD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A6A8FE-07C4-41A2-A3CD-F15587548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055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6F6FC"/>
            </a:gs>
            <a:gs pos="74000">
              <a:srgbClr val="ACACE4"/>
            </a:gs>
            <a:gs pos="83000">
              <a:srgbClr val="ACACE4"/>
            </a:gs>
            <a:gs pos="100000">
              <a:srgbClr val="C7C7ED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B22C4E-AE50-42E9-9228-E22ACB09D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3EE353-7DE0-4C10-8E4F-E73832FFDD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9DBA40-92EF-4202-8CF4-3D7FF118D8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6322F8-9A5C-4B0F-97D1-B7036561315D}" type="datetime1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642811-5ECC-49DE-98B7-57DCDD7292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E8692B-A532-420E-BCAF-3D393EE53D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9960E1B9-AAC5-487E-8B5E-D8D93827E7B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6932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6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7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8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9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0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1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2" Type="http://schemas.microsoft.com/office/2007/relationships/media" Target="../media/media24.m4a"/><Relationship Id="rId1" Type="http://schemas.openxmlformats.org/officeDocument/2006/relationships/tags" Target="../tags/tag1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2" Type="http://schemas.microsoft.com/office/2007/relationships/media" Target="../media/media25.m4a"/><Relationship Id="rId1" Type="http://schemas.openxmlformats.org/officeDocument/2006/relationships/tags" Target="../tags/tag1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2" Type="http://schemas.microsoft.com/office/2007/relationships/media" Target="../media/media26.m4a"/><Relationship Id="rId1" Type="http://schemas.openxmlformats.org/officeDocument/2006/relationships/tags" Target="../tags/tag1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2" Type="http://schemas.microsoft.com/office/2007/relationships/media" Target="../media/media27.m4a"/><Relationship Id="rId1" Type="http://schemas.openxmlformats.org/officeDocument/2006/relationships/tags" Target="../tags/tag16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m4a"/><Relationship Id="rId2" Type="http://schemas.microsoft.com/office/2007/relationships/media" Target="../media/media28.m4a"/><Relationship Id="rId1" Type="http://schemas.openxmlformats.org/officeDocument/2006/relationships/tags" Target="../tags/tag17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3D229-E930-40D8-B95D-EDD2DC0FC2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Language Awareness for Key Stage 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CF689B-8D89-4369-9A43-1C5D2874E7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7: Case</a:t>
            </a:r>
          </a:p>
        </p:txBody>
      </p:sp>
      <p:pic>
        <p:nvPicPr>
          <p:cNvPr id="5" name="Picture 4" descr="Ulster University">
            <a:extLst>
              <a:ext uri="{FF2B5EF4-FFF2-40B4-BE49-F238E27FC236}">
                <a16:creationId xmlns:a16="http://schemas.microsoft.com/office/drawing/2014/main" id="{84B66651-4E74-48D1-92BB-B3F1E139575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530" y="5043798"/>
            <a:ext cx="1974941" cy="1383678"/>
          </a:xfrm>
          <a:prstGeom prst="rect">
            <a:avLst/>
          </a:prstGeom>
        </p:spPr>
      </p:pic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7E24F074-F508-4D31-8113-F577490F87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742" y="5259387"/>
            <a:ext cx="3744516" cy="9525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079854-84FF-4368-9CD8-4BDBAA587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0041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4E464-2EE9-49A5-BB8F-396D50F78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A1898A-2D04-4C6B-AB25-F88D67C805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581480"/>
            <a:ext cx="10515600" cy="2595484"/>
          </a:xfrm>
        </p:spPr>
        <p:txBody>
          <a:bodyPr/>
          <a:lstStyle/>
          <a:p>
            <a:r>
              <a:rPr lang="en-GB" dirty="0"/>
              <a:t>As you can see, there are some pronouns without separate </a:t>
            </a:r>
            <a:r>
              <a:rPr lang="en-GB" dirty="0">
                <a:solidFill>
                  <a:srgbClr val="FF0000"/>
                </a:solidFill>
              </a:rPr>
              <a:t>nominative</a:t>
            </a:r>
            <a:r>
              <a:rPr lang="en-GB" dirty="0"/>
              <a:t> and </a:t>
            </a:r>
            <a:r>
              <a:rPr lang="en-GB" dirty="0">
                <a:solidFill>
                  <a:srgbClr val="0000FF"/>
                </a:solidFill>
              </a:rPr>
              <a:t>accusative</a:t>
            </a:r>
            <a:r>
              <a:rPr lang="en-GB" dirty="0"/>
              <a:t> forms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en-GB" dirty="0"/>
              <a:t>​</a:t>
            </a:r>
            <a:r>
              <a:rPr lang="en-GB" dirty="0">
                <a:solidFill>
                  <a:srgbClr val="FF0000"/>
                </a:solidFill>
              </a:rPr>
              <a:t>You</a:t>
            </a:r>
            <a:r>
              <a:rPr lang="en-GB" dirty="0"/>
              <a:t> saw </a:t>
            </a:r>
            <a:r>
              <a:rPr lang="en-GB" dirty="0">
                <a:solidFill>
                  <a:srgbClr val="0000FF"/>
                </a:solidFill>
              </a:rPr>
              <a:t>it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en-GB" dirty="0"/>
              <a:t>​</a:t>
            </a:r>
            <a:r>
              <a:rPr lang="en-GB" dirty="0">
                <a:solidFill>
                  <a:srgbClr val="FF0000"/>
                </a:solidFill>
              </a:rPr>
              <a:t>It</a:t>
            </a:r>
            <a:r>
              <a:rPr lang="en-GB" dirty="0"/>
              <a:t> saw </a:t>
            </a:r>
            <a:r>
              <a:rPr lang="en-GB" dirty="0">
                <a:solidFill>
                  <a:srgbClr val="0000FF"/>
                </a:solidFill>
              </a:rPr>
              <a:t>you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665EF6-C3A3-489F-A732-4EDA33261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10</a:t>
            </a:fld>
            <a:endParaRPr lang="en-GB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B0CF7122-781A-4AF6-9761-CDB33717E5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5851963"/>
              </p:ext>
            </p:extLst>
          </p:nvPr>
        </p:nvGraphicFramePr>
        <p:xfrm>
          <a:off x="838199" y="2164002"/>
          <a:ext cx="10103434" cy="111252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343892">
                  <a:extLst>
                    <a:ext uri="{9D8B030D-6E8A-4147-A177-3AD203B41FA5}">
                      <a16:colId xmlns:a16="http://schemas.microsoft.com/office/drawing/2014/main" val="930853733"/>
                    </a:ext>
                  </a:extLst>
                </a:gridCol>
                <a:gridCol w="796322">
                  <a:extLst>
                    <a:ext uri="{9D8B030D-6E8A-4147-A177-3AD203B41FA5}">
                      <a16:colId xmlns:a16="http://schemas.microsoft.com/office/drawing/2014/main" val="1011159588"/>
                    </a:ext>
                  </a:extLst>
                </a:gridCol>
                <a:gridCol w="796322">
                  <a:extLst>
                    <a:ext uri="{9D8B030D-6E8A-4147-A177-3AD203B41FA5}">
                      <a16:colId xmlns:a16="http://schemas.microsoft.com/office/drawing/2014/main" val="2983539712"/>
                    </a:ext>
                  </a:extLst>
                </a:gridCol>
                <a:gridCol w="796322">
                  <a:extLst>
                    <a:ext uri="{9D8B030D-6E8A-4147-A177-3AD203B41FA5}">
                      <a16:colId xmlns:a16="http://schemas.microsoft.com/office/drawing/2014/main" val="597616541"/>
                    </a:ext>
                  </a:extLst>
                </a:gridCol>
                <a:gridCol w="796322">
                  <a:extLst>
                    <a:ext uri="{9D8B030D-6E8A-4147-A177-3AD203B41FA5}">
                      <a16:colId xmlns:a16="http://schemas.microsoft.com/office/drawing/2014/main" val="1594292857"/>
                    </a:ext>
                  </a:extLst>
                </a:gridCol>
                <a:gridCol w="796322">
                  <a:extLst>
                    <a:ext uri="{9D8B030D-6E8A-4147-A177-3AD203B41FA5}">
                      <a16:colId xmlns:a16="http://schemas.microsoft.com/office/drawing/2014/main" val="1513865335"/>
                    </a:ext>
                  </a:extLst>
                </a:gridCol>
                <a:gridCol w="796322">
                  <a:extLst>
                    <a:ext uri="{9D8B030D-6E8A-4147-A177-3AD203B41FA5}">
                      <a16:colId xmlns:a16="http://schemas.microsoft.com/office/drawing/2014/main" val="1488370666"/>
                    </a:ext>
                  </a:extLst>
                </a:gridCol>
                <a:gridCol w="796322">
                  <a:extLst>
                    <a:ext uri="{9D8B030D-6E8A-4147-A177-3AD203B41FA5}">
                      <a16:colId xmlns:a16="http://schemas.microsoft.com/office/drawing/2014/main" val="3296583452"/>
                    </a:ext>
                  </a:extLst>
                </a:gridCol>
                <a:gridCol w="796322">
                  <a:extLst>
                    <a:ext uri="{9D8B030D-6E8A-4147-A177-3AD203B41FA5}">
                      <a16:colId xmlns:a16="http://schemas.microsoft.com/office/drawing/2014/main" val="323454104"/>
                    </a:ext>
                  </a:extLst>
                </a:gridCol>
                <a:gridCol w="796322">
                  <a:extLst>
                    <a:ext uri="{9D8B030D-6E8A-4147-A177-3AD203B41FA5}">
                      <a16:colId xmlns:a16="http://schemas.microsoft.com/office/drawing/2014/main" val="37979175"/>
                    </a:ext>
                  </a:extLst>
                </a:gridCol>
                <a:gridCol w="796322">
                  <a:extLst>
                    <a:ext uri="{9D8B030D-6E8A-4147-A177-3AD203B41FA5}">
                      <a16:colId xmlns:a16="http://schemas.microsoft.com/office/drawing/2014/main" val="2317624330"/>
                    </a:ext>
                  </a:extLst>
                </a:gridCol>
                <a:gridCol w="796322">
                  <a:extLst>
                    <a:ext uri="{9D8B030D-6E8A-4147-A177-3AD203B41FA5}">
                      <a16:colId xmlns:a16="http://schemas.microsoft.com/office/drawing/2014/main" val="22662562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</a:tcPr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en-GB" dirty="0"/>
                        <a:t>Two Forms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dirty="0"/>
                        <a:t>One Form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00779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dirty="0">
                          <a:solidFill>
                            <a:srgbClr val="FF0000"/>
                          </a:solidFill>
                        </a:rPr>
                        <a:t>Nominative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FF0000"/>
                          </a:solidFill>
                        </a:rPr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FF0000"/>
                          </a:solidFill>
                        </a:rPr>
                        <a:t>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FF0000"/>
                          </a:solidFill>
                        </a:rPr>
                        <a:t>she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FF0000"/>
                          </a:solidFill>
                        </a:rPr>
                        <a:t>we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FF0000"/>
                          </a:solidFill>
                        </a:rPr>
                        <a:t>they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FF0000"/>
                          </a:solidFill>
                        </a:rPr>
                        <a:t>who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(</a:t>
                      </a:r>
                      <a:r>
                        <a:rPr lang="en-GB" dirty="0">
                          <a:solidFill>
                            <a:srgbClr val="FF0000"/>
                          </a:solidFill>
                        </a:rPr>
                        <a:t>thou</a:t>
                      </a:r>
                      <a:r>
                        <a:rPr lang="en-GB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FF0000"/>
                          </a:solidFill>
                        </a:rPr>
                        <a:t>you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FF0000"/>
                          </a:solidFill>
                        </a:rPr>
                        <a:t>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FF0000"/>
                          </a:solidFill>
                        </a:rPr>
                        <a:t>what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FF0000"/>
                          </a:solidFill>
                        </a:rPr>
                        <a:t>which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02545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dirty="0">
                          <a:solidFill>
                            <a:srgbClr val="0000FF"/>
                          </a:solidFill>
                        </a:rPr>
                        <a:t>Accusative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00FF"/>
                          </a:solidFill>
                        </a:rPr>
                        <a:t>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00FF"/>
                          </a:solidFill>
                        </a:rPr>
                        <a:t>him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00FF"/>
                          </a:solidFill>
                        </a:rPr>
                        <a:t>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00FF"/>
                          </a:solidFill>
                        </a:rPr>
                        <a:t>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00FF"/>
                          </a:solidFill>
                        </a:rPr>
                        <a:t>them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00FF"/>
                          </a:solidFill>
                        </a:rPr>
                        <a:t>whom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(</a:t>
                      </a:r>
                      <a:r>
                        <a:rPr lang="en-GB" dirty="0">
                          <a:solidFill>
                            <a:srgbClr val="0000FF"/>
                          </a:solidFill>
                        </a:rPr>
                        <a:t>thee</a:t>
                      </a:r>
                      <a:r>
                        <a:rPr lang="en-GB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00FF"/>
                          </a:solidFill>
                        </a:rPr>
                        <a:t>you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00FF"/>
                          </a:solidFill>
                        </a:rPr>
                        <a:t>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00FF"/>
                          </a:solidFill>
                        </a:rPr>
                        <a:t>what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00FF"/>
                          </a:solidFill>
                        </a:rPr>
                        <a:t>which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8555855"/>
                  </a:ext>
                </a:extLst>
              </a:tr>
            </a:tbl>
          </a:graphicData>
        </a:graphic>
      </p:graphicFrame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88073A4-0FFC-4838-9668-E8EA67714AB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653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3263">
        <p14:ripple/>
      </p:transition>
    </mc:Choice>
    <mc:Fallback xmlns="">
      <p:transition spd="slow" advTm="332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236D2-8BF6-4D87-91B8-39D726C4B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Cases Are There?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2CF907-32EA-431C-8D8E-F6DC48F760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So far we’ve looked at the </a:t>
            </a:r>
            <a:r>
              <a:rPr lang="en-GB" dirty="0">
                <a:solidFill>
                  <a:srgbClr val="FF0000"/>
                </a:solidFill>
              </a:rPr>
              <a:t>nominative</a:t>
            </a:r>
            <a:r>
              <a:rPr lang="en-GB" dirty="0"/>
              <a:t> and </a:t>
            </a:r>
            <a:r>
              <a:rPr lang="en-GB" dirty="0">
                <a:solidFill>
                  <a:srgbClr val="0000FF"/>
                </a:solidFill>
              </a:rPr>
              <a:t>accusative</a:t>
            </a:r>
            <a:r>
              <a:rPr lang="en-GB" dirty="0"/>
              <a:t> cases</a:t>
            </a:r>
          </a:p>
          <a:p>
            <a:r>
              <a:rPr lang="en-GB" dirty="0"/>
              <a:t>However, these are not the only possible cases</a:t>
            </a:r>
          </a:p>
          <a:p>
            <a:r>
              <a:rPr lang="en-GB" dirty="0"/>
              <a:t>Many languages also have a </a:t>
            </a:r>
            <a:r>
              <a:rPr lang="en-GB" u="sng" dirty="0">
                <a:solidFill>
                  <a:srgbClr val="00B050"/>
                </a:solidFill>
              </a:rPr>
              <a:t>genitive</a:t>
            </a:r>
            <a:r>
              <a:rPr lang="en-GB" dirty="0"/>
              <a:t> case</a:t>
            </a:r>
          </a:p>
          <a:p>
            <a:r>
              <a:rPr lang="en-GB" dirty="0"/>
              <a:t>The </a:t>
            </a:r>
            <a:r>
              <a:rPr lang="en-GB" u="sng" dirty="0">
                <a:solidFill>
                  <a:srgbClr val="00B050"/>
                </a:solidFill>
              </a:rPr>
              <a:t>genitive</a:t>
            </a:r>
            <a:r>
              <a:rPr lang="en-GB" dirty="0"/>
              <a:t> case can indicate the relation of one noun or pronoun to another noun or pronoun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54E254-8E5A-4B83-9E5D-678206827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11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D8E381B-674C-4F69-9D9B-D3894E21602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769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878">
        <p:random/>
      </p:transition>
    </mc:Choice>
    <mc:Fallback xmlns="">
      <p:transition spd="slow" advTm="2087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B89C2-14A0-43B1-AB6C-C7CF8D3F3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Cases Are There?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BDAFA3-B5AE-4369-9951-D12D950DC9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One of the main uses of the </a:t>
            </a:r>
            <a:r>
              <a:rPr lang="en-GB" dirty="0">
                <a:solidFill>
                  <a:srgbClr val="00B050"/>
                </a:solidFill>
              </a:rPr>
              <a:t>genitive</a:t>
            </a:r>
            <a:r>
              <a:rPr lang="en-GB" dirty="0"/>
              <a:t> case is to indicate possession</a:t>
            </a:r>
          </a:p>
          <a:p>
            <a:r>
              <a:rPr lang="en-GB" dirty="0"/>
              <a:t>You can see how the </a:t>
            </a:r>
            <a:r>
              <a:rPr lang="en-GB" dirty="0">
                <a:solidFill>
                  <a:srgbClr val="00B050"/>
                </a:solidFill>
              </a:rPr>
              <a:t>genitive</a:t>
            </a:r>
            <a:r>
              <a:rPr lang="en-GB" dirty="0"/>
              <a:t> case works by looking at possessive forms in English</a:t>
            </a:r>
          </a:p>
          <a:p>
            <a:pPr marL="514350" indent="-514350">
              <a:buFont typeface="+mj-lt"/>
              <a:buAutoNum type="arabicPeriod" startAt="11"/>
            </a:pPr>
            <a:r>
              <a:rPr lang="en-GB" dirty="0"/>
              <a:t>This is </a:t>
            </a:r>
            <a:r>
              <a:rPr lang="en-GB" dirty="0">
                <a:solidFill>
                  <a:srgbClr val="00B050"/>
                </a:solidFill>
              </a:rPr>
              <a:t>John’s</a:t>
            </a:r>
            <a:r>
              <a:rPr lang="en-GB" dirty="0"/>
              <a:t> book</a:t>
            </a:r>
          </a:p>
          <a:p>
            <a:pPr marL="514350" indent="-514350">
              <a:buFont typeface="+mj-lt"/>
              <a:buAutoNum type="arabicPeriod" startAt="11"/>
            </a:pPr>
            <a:r>
              <a:rPr lang="en-GB" dirty="0"/>
              <a:t>This book is </a:t>
            </a:r>
            <a:r>
              <a:rPr lang="en-GB" dirty="0">
                <a:solidFill>
                  <a:srgbClr val="00B050"/>
                </a:solidFill>
              </a:rPr>
              <a:t>John’s</a:t>
            </a:r>
          </a:p>
          <a:p>
            <a:r>
              <a:rPr lang="en-GB" dirty="0"/>
              <a:t>The forms in </a:t>
            </a:r>
            <a:r>
              <a:rPr lang="en-GB" dirty="0">
                <a:solidFill>
                  <a:srgbClr val="00B050"/>
                </a:solidFill>
              </a:rPr>
              <a:t>green</a:t>
            </a:r>
            <a:r>
              <a:rPr lang="en-GB" dirty="0"/>
              <a:t> indicate the relation of John to the book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726AA6-3B10-4845-A5A9-A7F53E9FD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12</a:t>
            </a:fld>
            <a:endParaRPr lang="en-GB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93CA2D9-677E-4D72-9EC0-803CC1FFAD9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528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895">
        <p:random/>
      </p:transition>
    </mc:Choice>
    <mc:Fallback xmlns="">
      <p:transition spd="slow" advTm="24895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9490F-EE48-C04C-AD40-761428958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1"/>
              <a:t>What Cases Are There?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B3868B-26BD-5341-92F6-FADCB5C1D8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1"/>
              <a:t>There are many languages that use a </a:t>
            </a:r>
            <a:r>
              <a:rPr lang="en-GB" noProof="1">
                <a:solidFill>
                  <a:srgbClr val="00B050"/>
                </a:solidFill>
              </a:rPr>
              <a:t>genitive</a:t>
            </a:r>
            <a:r>
              <a:rPr lang="en-GB" noProof="1"/>
              <a:t> case to indicate possession</a:t>
            </a:r>
          </a:p>
          <a:p>
            <a:pPr marL="571500" indent="-571500">
              <a:buFont typeface="+mj-lt"/>
              <a:buAutoNum type="arabicPeriod" startAt="13"/>
            </a:pPr>
            <a:r>
              <a:rPr lang="en-GB" noProof="1"/>
              <a:t>​</a:t>
            </a:r>
            <a:r>
              <a:rPr lang="en-GB" noProof="1">
                <a:solidFill>
                  <a:srgbClr val="00B050"/>
                </a:solidFill>
              </a:rPr>
              <a:t>Hansens</a:t>
            </a:r>
            <a:r>
              <a:rPr lang="en-GB" noProof="1"/>
              <a:t> </a:t>
            </a:r>
            <a:r>
              <a:rPr lang="en-GB" noProof="1">
                <a:solidFill>
                  <a:srgbClr val="FF0000"/>
                </a:solidFill>
              </a:rPr>
              <a:t>Buch</a:t>
            </a:r>
            <a:r>
              <a:rPr lang="en-GB" noProof="1"/>
              <a:t>	(German)</a:t>
            </a:r>
          </a:p>
          <a:p>
            <a:pPr marL="571500" indent="-571500">
              <a:buFont typeface="+mj-lt"/>
              <a:buAutoNum type="arabicPeriod" startAt="13"/>
            </a:pPr>
            <a:r>
              <a:rPr lang="en-GB" noProof="1"/>
              <a:t>​</a:t>
            </a:r>
            <a:r>
              <a:rPr lang="en-GB" noProof="1">
                <a:solidFill>
                  <a:srgbClr val="FF0000"/>
                </a:solidFill>
              </a:rPr>
              <a:t>leabhar</a:t>
            </a:r>
            <a:r>
              <a:rPr lang="en-GB" noProof="1"/>
              <a:t> </a:t>
            </a:r>
            <a:r>
              <a:rPr lang="en-GB" noProof="1">
                <a:solidFill>
                  <a:srgbClr val="00B050"/>
                </a:solidFill>
              </a:rPr>
              <a:t>Sheáin</a:t>
            </a:r>
            <a:r>
              <a:rPr lang="en-GB" noProof="1"/>
              <a:t>	(Irish)</a:t>
            </a:r>
          </a:p>
          <a:p>
            <a:pPr marL="571500" indent="-571500">
              <a:buFont typeface="+mj-lt"/>
              <a:buAutoNum type="arabicPeriod" startAt="13"/>
            </a:pPr>
            <a:r>
              <a:rPr lang="en-GB" noProof="1"/>
              <a:t>​</a:t>
            </a:r>
            <a:r>
              <a:rPr lang="en-GB" noProof="1">
                <a:solidFill>
                  <a:srgbClr val="00B050"/>
                </a:solidFill>
              </a:rPr>
              <a:t>Jonno</a:t>
            </a:r>
            <a:r>
              <a:rPr lang="en-GB" noProof="1"/>
              <a:t> </a:t>
            </a:r>
            <a:r>
              <a:rPr lang="en-GB" noProof="1">
                <a:solidFill>
                  <a:srgbClr val="FF0000"/>
                </a:solidFill>
              </a:rPr>
              <a:t>honwa</a:t>
            </a:r>
            <a:r>
              <a:rPr lang="en-GB" noProof="1"/>
              <a:t>		(Japanese)</a:t>
            </a:r>
          </a:p>
          <a:p>
            <a:pPr marL="571500" indent="-571500">
              <a:buFont typeface="+mj-lt"/>
              <a:buAutoNum type="arabicPeriod" startAt="13"/>
            </a:pPr>
            <a:r>
              <a:rPr lang="en-GB" noProof="1"/>
              <a:t>​</a:t>
            </a:r>
            <a:r>
              <a:rPr lang="en-GB" noProof="1">
                <a:solidFill>
                  <a:srgbClr val="00B050"/>
                </a:solidFill>
              </a:rPr>
              <a:t>Jana</a:t>
            </a:r>
            <a:r>
              <a:rPr lang="en-GB" noProof="1"/>
              <a:t> </a:t>
            </a:r>
            <a:r>
              <a:rPr lang="en-GB" noProof="1">
                <a:solidFill>
                  <a:srgbClr val="FF0000"/>
                </a:solidFill>
              </a:rPr>
              <a:t>książka</a:t>
            </a:r>
            <a:r>
              <a:rPr lang="en-GB" noProof="1"/>
              <a:t>		(Polish)</a:t>
            </a:r>
          </a:p>
          <a:p>
            <a:pPr marL="571500" indent="-571500">
              <a:buFont typeface="+mj-lt"/>
              <a:buAutoNum type="arabicPeriod" startAt="13"/>
            </a:pPr>
            <a:r>
              <a:rPr lang="en-GB" noProof="1"/>
              <a:t>​</a:t>
            </a:r>
            <a:r>
              <a:rPr lang="en-GB" noProof="1">
                <a:solidFill>
                  <a:srgbClr val="FF0000"/>
                </a:solidFill>
              </a:rPr>
              <a:t>kniga</a:t>
            </a:r>
            <a:r>
              <a:rPr lang="en-GB" noProof="1"/>
              <a:t> </a:t>
            </a:r>
            <a:r>
              <a:rPr lang="en-GB" noProof="1">
                <a:solidFill>
                  <a:srgbClr val="00B050"/>
                </a:solidFill>
              </a:rPr>
              <a:t>Ivana</a:t>
            </a:r>
            <a:r>
              <a:rPr lang="en-GB" noProof="1"/>
              <a:t>		(Russian)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D01C8C-D610-B844-A684-26C7EBF00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13</a:t>
            </a:fld>
            <a:endParaRPr lang="en-GB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79ABC2A-8824-F443-A6C4-8F83DE32923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948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110">
        <p:random/>
      </p:transition>
    </mc:Choice>
    <mc:Fallback xmlns="">
      <p:transition spd="slow" advTm="4011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7CC5C-D326-441A-9F4D-43F6DBB9C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Cases Are There?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5BBE55-3D87-469B-B0A9-2B6D7CB9E1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noProof="1"/>
              <a:t>There are certain differences between English possessives and the </a:t>
            </a:r>
            <a:r>
              <a:rPr lang="en-GB" noProof="1">
                <a:solidFill>
                  <a:srgbClr val="00B050"/>
                </a:solidFill>
              </a:rPr>
              <a:t>genitive</a:t>
            </a:r>
            <a:r>
              <a:rPr lang="en-GB" noProof="1"/>
              <a:t> case found in some other languages</a:t>
            </a:r>
          </a:p>
          <a:p>
            <a:r>
              <a:rPr lang="en-GB" noProof="1"/>
              <a:t>For example, in Latin the </a:t>
            </a:r>
            <a:r>
              <a:rPr lang="en-GB" noProof="1">
                <a:solidFill>
                  <a:srgbClr val="00B050"/>
                </a:solidFill>
              </a:rPr>
              <a:t>genitive</a:t>
            </a:r>
            <a:r>
              <a:rPr lang="en-GB" noProof="1"/>
              <a:t> can express possession</a:t>
            </a:r>
          </a:p>
          <a:p>
            <a:pPr marL="514350" indent="-514350">
              <a:buFont typeface="+mj-lt"/>
              <a:buAutoNum type="arabicPeriod" startAt="18"/>
            </a:pPr>
            <a:r>
              <a:rPr lang="en-GB" noProof="1"/>
              <a:t>​</a:t>
            </a:r>
            <a:r>
              <a:rPr lang="en-GB" noProof="1">
                <a:solidFill>
                  <a:srgbClr val="FF0000"/>
                </a:solidFill>
              </a:rPr>
              <a:t>Hic</a:t>
            </a:r>
            <a:r>
              <a:rPr lang="en-GB" noProof="1"/>
              <a:t> est </a:t>
            </a:r>
            <a:r>
              <a:rPr lang="en-GB" noProof="1">
                <a:solidFill>
                  <a:srgbClr val="00B050"/>
                </a:solidFill>
              </a:rPr>
              <a:t>Iohannis</a:t>
            </a:r>
            <a:r>
              <a:rPr lang="en-GB" noProof="1"/>
              <a:t> </a:t>
            </a:r>
            <a:r>
              <a:rPr lang="en-GB" noProof="1">
                <a:solidFill>
                  <a:srgbClr val="FF0000"/>
                </a:solidFill>
              </a:rPr>
              <a:t>liber</a:t>
            </a:r>
            <a:br>
              <a:rPr lang="en-GB" noProof="1"/>
            </a:br>
            <a:r>
              <a:rPr lang="en-GB" noProof="1"/>
              <a:t>‘</a:t>
            </a:r>
            <a:r>
              <a:rPr lang="en-GB" noProof="1">
                <a:solidFill>
                  <a:srgbClr val="FF0000"/>
                </a:solidFill>
              </a:rPr>
              <a:t>This</a:t>
            </a:r>
            <a:r>
              <a:rPr lang="en-GB" noProof="1"/>
              <a:t> is </a:t>
            </a:r>
            <a:r>
              <a:rPr lang="en-GB" noProof="1">
                <a:solidFill>
                  <a:srgbClr val="00B050"/>
                </a:solidFill>
              </a:rPr>
              <a:t>John’s</a:t>
            </a:r>
            <a:r>
              <a:rPr lang="en-GB" noProof="1"/>
              <a:t> </a:t>
            </a:r>
            <a:r>
              <a:rPr lang="en-GB" noProof="1">
                <a:solidFill>
                  <a:srgbClr val="FF0000"/>
                </a:solidFill>
              </a:rPr>
              <a:t>book</a:t>
            </a:r>
            <a:r>
              <a:rPr lang="en-GB" noProof="1"/>
              <a:t>’</a:t>
            </a:r>
          </a:p>
          <a:p>
            <a:r>
              <a:rPr lang="en-GB" noProof="1"/>
              <a:t>But it can also be used with </a:t>
            </a:r>
            <a:r>
              <a:rPr lang="en-GB" u="sng" noProof="1"/>
              <a:t>partitive</a:t>
            </a:r>
            <a:r>
              <a:rPr lang="en-GB" noProof="1"/>
              <a:t> meaning (relating a part to a whole)</a:t>
            </a:r>
          </a:p>
          <a:p>
            <a:pPr marL="514350" indent="-514350">
              <a:buFont typeface="+mj-lt"/>
              <a:buAutoNum type="arabicPeriod" startAt="19"/>
            </a:pPr>
            <a:r>
              <a:rPr lang="en-GB" noProof="1"/>
              <a:t>​</a:t>
            </a:r>
            <a:r>
              <a:rPr lang="en-GB" noProof="1">
                <a:solidFill>
                  <a:srgbClr val="00B050"/>
                </a:solidFill>
              </a:rPr>
              <a:t>aquae</a:t>
            </a:r>
            <a:r>
              <a:rPr lang="en-GB" noProof="1"/>
              <a:t> </a:t>
            </a:r>
            <a:r>
              <a:rPr lang="en-GB" noProof="1">
                <a:solidFill>
                  <a:srgbClr val="FF0000"/>
                </a:solidFill>
              </a:rPr>
              <a:t>sextarius</a:t>
            </a:r>
            <a:br>
              <a:rPr lang="en-GB" noProof="1"/>
            </a:br>
            <a:r>
              <a:rPr lang="en-GB" noProof="1">
                <a:solidFill>
                  <a:srgbClr val="00B050"/>
                </a:solidFill>
              </a:rPr>
              <a:t>water’s</a:t>
            </a:r>
            <a:r>
              <a:rPr lang="en-GB" noProof="1"/>
              <a:t> </a:t>
            </a:r>
            <a:r>
              <a:rPr lang="en-GB" noProof="1">
                <a:solidFill>
                  <a:srgbClr val="FF0000"/>
                </a:solidFill>
              </a:rPr>
              <a:t>pint</a:t>
            </a:r>
            <a:br>
              <a:rPr lang="en-GB" noProof="1"/>
            </a:br>
            <a:r>
              <a:rPr lang="en-GB" noProof="1"/>
              <a:t>‘a pint of water’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734408-690F-402C-87C7-1CA93B486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14</a:t>
            </a:fld>
            <a:endParaRPr lang="en-GB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E2FEAF4-65F7-4F32-92CF-AA60E98EE4F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536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5013">
        <p:random/>
      </p:transition>
    </mc:Choice>
    <mc:Fallback xmlns="">
      <p:transition spd="slow" advTm="4501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668FE-BA54-4C19-9C0E-CC06106E8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Cases Are There?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6886CE-EE23-45D5-AD6C-58D511CED6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Another common case is the </a:t>
            </a:r>
            <a:r>
              <a:rPr lang="en-GB" u="sng" dirty="0">
                <a:solidFill>
                  <a:srgbClr val="FF00FF"/>
                </a:solidFill>
              </a:rPr>
              <a:t>dative</a:t>
            </a:r>
            <a:r>
              <a:rPr lang="en-GB" dirty="0"/>
              <a:t> case</a:t>
            </a:r>
          </a:p>
          <a:p>
            <a:r>
              <a:rPr lang="en-GB" dirty="0"/>
              <a:t>The </a:t>
            </a:r>
            <a:r>
              <a:rPr lang="en-GB" dirty="0">
                <a:solidFill>
                  <a:srgbClr val="FF00FF"/>
                </a:solidFill>
              </a:rPr>
              <a:t>dative</a:t>
            </a:r>
            <a:r>
              <a:rPr lang="en-GB" dirty="0"/>
              <a:t> case is often used for the </a:t>
            </a:r>
            <a:r>
              <a:rPr lang="en-GB" u="sng" dirty="0"/>
              <a:t>indirect object</a:t>
            </a:r>
            <a:r>
              <a:rPr lang="en-GB" dirty="0"/>
              <a:t> of a verb</a:t>
            </a:r>
          </a:p>
          <a:p>
            <a:r>
              <a:rPr lang="en-GB" dirty="0"/>
              <a:t>As such, it frequently refers to a person who receives something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96B8A5-1BB3-4B04-AAA3-87251E259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15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1D6C8AE-90FF-43FB-8108-EB14418A5F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75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229">
        <p:random/>
      </p:transition>
    </mc:Choice>
    <mc:Fallback xmlns="">
      <p:transition spd="slow" advTm="12229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5EB38-05D7-4214-8D3E-92A6BDADD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Cases Are There?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5A50E86E-DC89-4865-A130-0343042D068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6516978"/>
              </p:ext>
            </p:extLst>
          </p:nvPr>
        </p:nvGraphicFramePr>
        <p:xfrm>
          <a:off x="838200" y="1825625"/>
          <a:ext cx="10515600" cy="249936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535884">
                  <a:extLst>
                    <a:ext uri="{9D8B030D-6E8A-4147-A177-3AD203B41FA5}">
                      <a16:colId xmlns:a16="http://schemas.microsoft.com/office/drawing/2014/main" val="2932429346"/>
                    </a:ext>
                  </a:extLst>
                </a:gridCol>
                <a:gridCol w="4556970">
                  <a:extLst>
                    <a:ext uri="{9D8B030D-6E8A-4147-A177-3AD203B41FA5}">
                      <a16:colId xmlns:a16="http://schemas.microsoft.com/office/drawing/2014/main" val="1924750462"/>
                    </a:ext>
                  </a:extLst>
                </a:gridCol>
                <a:gridCol w="4422746">
                  <a:extLst>
                    <a:ext uri="{9D8B030D-6E8A-4147-A177-3AD203B41FA5}">
                      <a16:colId xmlns:a16="http://schemas.microsoft.com/office/drawing/2014/main" val="20745710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GB" sz="2800" noProof="1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noProof="1"/>
                        <a:t>Direct object (</a:t>
                      </a:r>
                      <a:r>
                        <a:rPr lang="en-GB" sz="2800" noProof="1">
                          <a:solidFill>
                            <a:srgbClr val="0000FF"/>
                          </a:solidFill>
                        </a:rPr>
                        <a:t>accusative</a:t>
                      </a:r>
                      <a:r>
                        <a:rPr lang="en-GB" sz="2800" noProof="1"/>
                        <a:t>)</a:t>
                      </a:r>
                      <a:br>
                        <a:rPr lang="en-GB" sz="2800" noProof="1"/>
                      </a:br>
                      <a:r>
                        <a:rPr lang="en-GB" sz="2800" noProof="1"/>
                        <a:t>‘I see </a:t>
                      </a:r>
                      <a:r>
                        <a:rPr lang="en-GB" sz="2800" u="sng" noProof="1"/>
                        <a:t>her</a:t>
                      </a:r>
                      <a:r>
                        <a:rPr lang="en-GB" sz="2800" noProof="1"/>
                        <a:t>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noProof="1"/>
                        <a:t>Indirect object (</a:t>
                      </a:r>
                      <a:r>
                        <a:rPr lang="en-GB" sz="2800" noProof="1">
                          <a:solidFill>
                            <a:srgbClr val="FF00FF"/>
                          </a:solidFill>
                        </a:rPr>
                        <a:t>dative</a:t>
                      </a:r>
                      <a:r>
                        <a:rPr lang="en-GB" sz="2800" noProof="1"/>
                        <a:t>)</a:t>
                      </a:r>
                      <a:br>
                        <a:rPr lang="en-GB" sz="2800" noProof="1"/>
                      </a:br>
                      <a:r>
                        <a:rPr lang="en-GB" sz="2800" noProof="1"/>
                        <a:t>‘I give </a:t>
                      </a:r>
                      <a:r>
                        <a:rPr lang="en-GB" sz="2800" u="sng" noProof="1"/>
                        <a:t>her</a:t>
                      </a:r>
                      <a:r>
                        <a:rPr lang="en-GB" sz="2800" noProof="1"/>
                        <a:t> a book’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32308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800" b="1" noProof="1"/>
                        <a:t>French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tabLst>
                          <a:tab pos="623888" algn="l"/>
                        </a:tabLst>
                      </a:pPr>
                      <a:r>
                        <a:rPr lang="en-GB" sz="2800" noProof="1"/>
                        <a:t>20. 	Je </a:t>
                      </a:r>
                      <a:r>
                        <a:rPr lang="en-GB" sz="2800" noProof="1">
                          <a:solidFill>
                            <a:srgbClr val="0000FF"/>
                          </a:solidFill>
                        </a:rPr>
                        <a:t>la</a:t>
                      </a:r>
                      <a:r>
                        <a:rPr lang="en-GB" sz="2800" noProof="1"/>
                        <a:t> vois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tabLst>
                          <a:tab pos="623888" algn="l"/>
                        </a:tabLst>
                      </a:pPr>
                      <a:r>
                        <a:rPr lang="en-GB" sz="2800" noProof="1"/>
                        <a:t>23. 	Je </a:t>
                      </a:r>
                      <a:r>
                        <a:rPr lang="en-GB" sz="2800" noProof="1">
                          <a:solidFill>
                            <a:srgbClr val="FF00FF"/>
                          </a:solidFill>
                        </a:rPr>
                        <a:t>lui</a:t>
                      </a:r>
                      <a:r>
                        <a:rPr lang="en-GB" sz="2800" noProof="1"/>
                        <a:t> donne </a:t>
                      </a:r>
                      <a:r>
                        <a:rPr lang="en-GB" sz="2800" noProof="1">
                          <a:solidFill>
                            <a:srgbClr val="0000FF"/>
                          </a:solidFill>
                        </a:rPr>
                        <a:t>un livre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09324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800" b="1" noProof="1"/>
                        <a:t>German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tabLst>
                          <a:tab pos="623888" algn="l"/>
                        </a:tabLst>
                      </a:pPr>
                      <a:r>
                        <a:rPr lang="en-GB" sz="2800" noProof="1"/>
                        <a:t>21. 	Ich sehe </a:t>
                      </a:r>
                      <a:r>
                        <a:rPr lang="en-GB" sz="2800" noProof="1">
                          <a:solidFill>
                            <a:srgbClr val="0000FF"/>
                          </a:solidFill>
                        </a:rPr>
                        <a:t>sie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tabLst>
                          <a:tab pos="623888" algn="l"/>
                        </a:tabLst>
                      </a:pPr>
                      <a:r>
                        <a:rPr lang="en-GB" sz="2800" noProof="1"/>
                        <a:t>24. 	Ich gebe </a:t>
                      </a:r>
                      <a:r>
                        <a:rPr lang="en-GB" sz="2800" noProof="1">
                          <a:solidFill>
                            <a:srgbClr val="FF00FF"/>
                          </a:solidFill>
                        </a:rPr>
                        <a:t>ihr</a:t>
                      </a:r>
                      <a:r>
                        <a:rPr lang="en-GB" sz="2800" noProof="1"/>
                        <a:t> </a:t>
                      </a:r>
                      <a:r>
                        <a:rPr lang="en-GB" sz="2800" noProof="1">
                          <a:solidFill>
                            <a:srgbClr val="0000FF"/>
                          </a:solidFill>
                        </a:rPr>
                        <a:t>ein Buch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46059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800" b="1" noProof="1"/>
                        <a:t>Polish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tabLst>
                          <a:tab pos="623888" algn="l"/>
                        </a:tabLst>
                      </a:pPr>
                      <a:r>
                        <a:rPr lang="en-GB" sz="2800" noProof="1"/>
                        <a:t>22. 	Widzę </a:t>
                      </a:r>
                      <a:r>
                        <a:rPr lang="en-GB" sz="2800" noProof="1">
                          <a:solidFill>
                            <a:srgbClr val="0000FF"/>
                          </a:solidFill>
                        </a:rPr>
                        <a:t>ją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tabLst>
                          <a:tab pos="623888" algn="l"/>
                        </a:tabLst>
                      </a:pPr>
                      <a:r>
                        <a:rPr lang="en-GB" sz="2800" noProof="1"/>
                        <a:t>25. 	Daję </a:t>
                      </a:r>
                      <a:r>
                        <a:rPr lang="en-GB" sz="2800" noProof="1">
                          <a:solidFill>
                            <a:srgbClr val="FF00FF"/>
                          </a:solidFill>
                        </a:rPr>
                        <a:t>jej</a:t>
                      </a:r>
                      <a:r>
                        <a:rPr lang="en-GB" sz="2800" noProof="1"/>
                        <a:t> </a:t>
                      </a:r>
                      <a:r>
                        <a:rPr lang="en-GB" sz="2800" noProof="1">
                          <a:solidFill>
                            <a:srgbClr val="0000FF"/>
                          </a:solidFill>
                        </a:rPr>
                        <a:t>książkę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9966630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E68003-7A7F-4B5E-862F-822CC37B6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16</a:t>
            </a:fld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41C81F0-D8F4-4198-A52C-1C1F6ADD3CBC}"/>
              </a:ext>
            </a:extLst>
          </p:cNvPr>
          <p:cNvGrpSpPr/>
          <p:nvPr/>
        </p:nvGrpSpPr>
        <p:grpSpPr>
          <a:xfrm>
            <a:off x="3137482" y="3171039"/>
            <a:ext cx="7399089" cy="2966786"/>
            <a:chOff x="3137482" y="3171039"/>
            <a:chExt cx="7399089" cy="2966786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240178AF-DF30-4554-A9F5-DD3FFD0EBF0A}"/>
                </a:ext>
              </a:extLst>
            </p:cNvPr>
            <p:cNvCxnSpPr>
              <a:cxnSpLocks/>
              <a:stCxn id="6" idx="2"/>
            </p:cNvCxnSpPr>
            <p:nvPr/>
          </p:nvCxnSpPr>
          <p:spPr>
            <a:xfrm flipV="1">
              <a:off x="3137482" y="3171039"/>
              <a:ext cx="0" cy="2182416"/>
            </a:xfrm>
            <a:prstGeom prst="straightConnector1">
              <a:avLst/>
            </a:prstGeom>
            <a:ln w="50800">
              <a:solidFill>
                <a:schemeClr val="accent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EA17B44-C9BE-4C92-A1C9-BE1E72B1F270}"/>
                </a:ext>
              </a:extLst>
            </p:cNvPr>
            <p:cNvSpPr/>
            <p:nvPr/>
          </p:nvSpPr>
          <p:spPr>
            <a:xfrm>
              <a:off x="3137482" y="4569084"/>
              <a:ext cx="7399089" cy="1568741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Notice how in French, the pronouns (‘her’) come before the verb (‘see’, ‘give’)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0A2B384B-8DB1-48F4-AADF-4B512D869C79}"/>
                </a:ext>
              </a:extLst>
            </p:cNvPr>
            <p:cNvCxnSpPr>
              <a:stCxn id="6" idx="0"/>
            </p:cNvCxnSpPr>
            <p:nvPr/>
          </p:nvCxnSpPr>
          <p:spPr>
            <a:xfrm flipV="1">
              <a:off x="6837027" y="3171039"/>
              <a:ext cx="729843" cy="1398045"/>
            </a:xfrm>
            <a:prstGeom prst="straightConnector1">
              <a:avLst/>
            </a:prstGeom>
            <a:ln w="50800">
              <a:solidFill>
                <a:schemeClr val="accent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5DA2FECF-75F1-45EF-8000-588829FD2154}"/>
              </a:ext>
            </a:extLst>
          </p:cNvPr>
          <p:cNvSpPr/>
          <p:nvPr/>
        </p:nvSpPr>
        <p:spPr>
          <a:xfrm>
            <a:off x="3137482" y="4569084"/>
            <a:ext cx="7399089" cy="1568741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Polish does not use words for ‘I’ or ‘a’</a:t>
            </a:r>
            <a:br>
              <a:rPr lang="en-GB" dirty="0"/>
            </a:br>
            <a:r>
              <a:rPr lang="en-GB" dirty="0"/>
              <a:t>The sentences you see are literally ‘See her’ and ‘Give her book’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E01DD4C4-9248-4B87-B573-0EC76DDE82C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443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9926">
        <p:random/>
      </p:transition>
    </mc:Choice>
    <mc:Fallback xmlns="">
      <p:transition spd="slow" advTm="4992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4" grpId="0" uiExpand="1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FF6EE-AE70-48D3-BB21-143A6E0BB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Cases Are There?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58CEC1-4255-4F61-B2BF-334BD1B776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Different languages do not always use cases in the same way</a:t>
            </a:r>
          </a:p>
          <a:p>
            <a:r>
              <a:rPr lang="en-GB" dirty="0"/>
              <a:t>With the verb meaning ‘help’, German and Polish use the </a:t>
            </a:r>
            <a:r>
              <a:rPr lang="en-GB" dirty="0">
                <a:solidFill>
                  <a:srgbClr val="FF00FF"/>
                </a:solidFill>
              </a:rPr>
              <a:t>dative</a:t>
            </a:r>
            <a:r>
              <a:rPr lang="en-GB" dirty="0"/>
              <a:t> case</a:t>
            </a:r>
          </a:p>
          <a:p>
            <a:pPr lvl="1"/>
            <a:r>
              <a:rPr lang="en-GB" dirty="0"/>
              <a:t>Help can be seen as something that you receive</a:t>
            </a:r>
          </a:p>
          <a:p>
            <a:r>
              <a:rPr lang="en-GB" dirty="0"/>
              <a:t>However, French uses the </a:t>
            </a:r>
            <a:r>
              <a:rPr lang="en-GB" dirty="0">
                <a:solidFill>
                  <a:srgbClr val="0000FF"/>
                </a:solidFill>
              </a:rPr>
              <a:t>accusative</a:t>
            </a:r>
            <a:r>
              <a:rPr lang="en-GB" dirty="0"/>
              <a:t> case</a:t>
            </a:r>
          </a:p>
          <a:p>
            <a:pPr lvl="1"/>
            <a:r>
              <a:rPr lang="en-GB" dirty="0"/>
              <a:t>Help can also be seen as something done to you</a:t>
            </a:r>
          </a:p>
          <a:p>
            <a:pPr marL="514350" indent="-514350">
              <a:buFont typeface="+mj-lt"/>
              <a:buAutoNum type="arabicPeriod" startAt="26"/>
            </a:pPr>
            <a:r>
              <a:rPr lang="en-GB" noProof="1"/>
              <a:t>Je </a:t>
            </a:r>
            <a:r>
              <a:rPr lang="en-GB" noProof="1">
                <a:solidFill>
                  <a:srgbClr val="0000FF"/>
                </a:solidFill>
              </a:rPr>
              <a:t>l’</a:t>
            </a:r>
            <a:r>
              <a:rPr lang="en-GB" noProof="1"/>
              <a:t>aide		(French)</a:t>
            </a:r>
          </a:p>
          <a:p>
            <a:pPr marL="514350" indent="-514350">
              <a:buFont typeface="+mj-lt"/>
              <a:buAutoNum type="arabicPeriod" startAt="26"/>
            </a:pPr>
            <a:r>
              <a:rPr lang="en-GB" noProof="1"/>
              <a:t>Ich helfe </a:t>
            </a:r>
            <a:r>
              <a:rPr lang="en-GB" noProof="1">
                <a:solidFill>
                  <a:srgbClr val="FF00FF"/>
                </a:solidFill>
              </a:rPr>
              <a:t>ihr</a:t>
            </a:r>
            <a:r>
              <a:rPr lang="en-GB" noProof="1"/>
              <a:t>	(German)</a:t>
            </a:r>
          </a:p>
          <a:p>
            <a:pPr marL="514350" indent="-514350">
              <a:buFont typeface="+mj-lt"/>
              <a:buAutoNum type="arabicPeriod" startAt="26"/>
            </a:pPr>
            <a:r>
              <a:rPr lang="en-GB" noProof="1"/>
              <a:t>Pomogę </a:t>
            </a:r>
            <a:r>
              <a:rPr lang="en-GB" noProof="1">
                <a:solidFill>
                  <a:srgbClr val="FF00FF"/>
                </a:solidFill>
              </a:rPr>
              <a:t>jej</a:t>
            </a:r>
            <a:r>
              <a:rPr lang="en-GB" noProof="1"/>
              <a:t>	(Polish)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EFF6E0-8E57-486A-AEF6-C0F1A719E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17</a:t>
            </a:fld>
            <a:endParaRPr lang="en-GB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CF1956A-F2E7-4B51-80CA-682E78A2F52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154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4451">
        <p:random/>
      </p:transition>
    </mc:Choice>
    <mc:Fallback xmlns="">
      <p:transition spd="slow" advTm="3445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A4696-8B4D-4C33-A1AD-CB35D8856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Does Case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1CBDCB-FBE9-47D2-833D-F9359D3779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1"/>
              <a:t>In a language like English, where case is not shown on most words, we can use word order to tell subjects and objects apart</a:t>
            </a:r>
          </a:p>
          <a:p>
            <a:r>
              <a:rPr lang="en-GB" noProof="1"/>
              <a:t>Languages with more case marking can be more flexible about word order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EDFEF5-66B0-449C-B357-DFE943D2D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18</a:t>
            </a:fld>
            <a:endParaRPr lang="en-GB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DEB4356F-1ECB-44EA-9523-0123E1177A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26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7917">
        <p:random/>
      </p:transition>
    </mc:Choice>
    <mc:Fallback xmlns="">
      <p:transition spd="slow" advTm="2791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4F60D-2B11-418C-8ACE-5B3E098FD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Does Case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F12755-91E8-4893-BEDF-56212A30B8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eriod" startAt="29"/>
              <a:tabLst>
                <a:tab pos="4397375" algn="l"/>
                <a:tab pos="4929188" algn="l"/>
              </a:tabLst>
            </a:pPr>
            <a:r>
              <a:rPr lang="en-GB" noProof="1"/>
              <a:t>​</a:t>
            </a:r>
            <a:r>
              <a:rPr lang="en-GB" noProof="1">
                <a:solidFill>
                  <a:srgbClr val="FF0000"/>
                </a:solidFill>
              </a:rPr>
              <a:t>Iohannes</a:t>
            </a:r>
            <a:r>
              <a:rPr lang="en-GB" noProof="1"/>
              <a:t> dedit </a:t>
            </a:r>
            <a:r>
              <a:rPr lang="en-GB" noProof="1">
                <a:solidFill>
                  <a:srgbClr val="FF00FF"/>
                </a:solidFill>
              </a:rPr>
              <a:t>Mariae</a:t>
            </a:r>
            <a:r>
              <a:rPr lang="en-GB" noProof="1"/>
              <a:t> </a:t>
            </a:r>
            <a:r>
              <a:rPr lang="en-GB" noProof="1">
                <a:solidFill>
                  <a:srgbClr val="0000FF"/>
                </a:solidFill>
              </a:rPr>
              <a:t>librum</a:t>
            </a:r>
            <a:r>
              <a:rPr lang="en-GB" noProof="1"/>
              <a:t>	41.	</a:t>
            </a:r>
            <a:r>
              <a:rPr lang="en-GB" noProof="1">
                <a:solidFill>
                  <a:srgbClr val="FF00FF"/>
                </a:solidFill>
              </a:rPr>
              <a:t>Mariae</a:t>
            </a:r>
            <a:r>
              <a:rPr lang="en-GB" noProof="1"/>
              <a:t> dedit </a:t>
            </a:r>
            <a:r>
              <a:rPr lang="en-GB" noProof="1">
                <a:solidFill>
                  <a:srgbClr val="FF0000"/>
                </a:solidFill>
              </a:rPr>
              <a:t>Iohannes</a:t>
            </a:r>
            <a:r>
              <a:rPr lang="en-GB" noProof="1"/>
              <a:t> </a:t>
            </a:r>
            <a:r>
              <a:rPr lang="en-GB" noProof="1">
                <a:solidFill>
                  <a:srgbClr val="0000FF"/>
                </a:solidFill>
              </a:rPr>
              <a:t>librum</a:t>
            </a:r>
          </a:p>
          <a:p>
            <a:pPr marL="514350" indent="-514350">
              <a:buFont typeface="+mj-lt"/>
              <a:buAutoNum type="arabicPeriod" startAt="29"/>
              <a:tabLst>
                <a:tab pos="4397375" algn="l"/>
                <a:tab pos="4929188" algn="l"/>
              </a:tabLst>
            </a:pPr>
            <a:r>
              <a:rPr lang="en-GB" noProof="1"/>
              <a:t>​</a:t>
            </a:r>
            <a:r>
              <a:rPr lang="en-GB" noProof="1">
                <a:solidFill>
                  <a:srgbClr val="FF0000"/>
                </a:solidFill>
              </a:rPr>
              <a:t>Iohannes</a:t>
            </a:r>
            <a:r>
              <a:rPr lang="en-GB" noProof="1"/>
              <a:t> dedit </a:t>
            </a:r>
            <a:r>
              <a:rPr lang="en-GB" noProof="1">
                <a:solidFill>
                  <a:srgbClr val="0000FF"/>
                </a:solidFill>
              </a:rPr>
              <a:t>librum</a:t>
            </a:r>
            <a:r>
              <a:rPr lang="en-GB" noProof="1"/>
              <a:t> </a:t>
            </a:r>
            <a:r>
              <a:rPr lang="en-GB" noProof="1">
                <a:solidFill>
                  <a:srgbClr val="FF00FF"/>
                </a:solidFill>
              </a:rPr>
              <a:t>Mariae</a:t>
            </a:r>
            <a:r>
              <a:rPr lang="en-GB" noProof="1"/>
              <a:t>	42.	</a:t>
            </a:r>
            <a:r>
              <a:rPr lang="en-GB" noProof="1">
                <a:solidFill>
                  <a:srgbClr val="FF00FF"/>
                </a:solidFill>
              </a:rPr>
              <a:t>Mariae</a:t>
            </a:r>
            <a:r>
              <a:rPr lang="en-GB" noProof="1"/>
              <a:t> dedit </a:t>
            </a:r>
            <a:r>
              <a:rPr lang="en-GB" noProof="1">
                <a:solidFill>
                  <a:srgbClr val="0000FF"/>
                </a:solidFill>
              </a:rPr>
              <a:t>librum</a:t>
            </a:r>
            <a:r>
              <a:rPr lang="en-GB" noProof="1"/>
              <a:t> </a:t>
            </a:r>
            <a:r>
              <a:rPr lang="en-GB" noProof="1">
                <a:solidFill>
                  <a:srgbClr val="FF0000"/>
                </a:solidFill>
              </a:rPr>
              <a:t>Iohannes</a:t>
            </a:r>
          </a:p>
          <a:p>
            <a:pPr marL="514350" indent="-514350">
              <a:buFont typeface="+mj-lt"/>
              <a:buAutoNum type="arabicPeriod" startAt="29"/>
              <a:tabLst>
                <a:tab pos="4397375" algn="l"/>
                <a:tab pos="4929188" algn="l"/>
              </a:tabLst>
            </a:pPr>
            <a:r>
              <a:rPr lang="en-GB" noProof="1"/>
              <a:t>​</a:t>
            </a:r>
            <a:r>
              <a:rPr lang="en-GB" noProof="1">
                <a:solidFill>
                  <a:srgbClr val="FF0000"/>
                </a:solidFill>
              </a:rPr>
              <a:t>Iohannes</a:t>
            </a:r>
            <a:r>
              <a:rPr lang="en-GB" noProof="1"/>
              <a:t> </a:t>
            </a:r>
            <a:r>
              <a:rPr lang="en-GB" noProof="1">
                <a:solidFill>
                  <a:srgbClr val="FF00FF"/>
                </a:solidFill>
              </a:rPr>
              <a:t>Mariae</a:t>
            </a:r>
            <a:r>
              <a:rPr lang="en-GB" noProof="1"/>
              <a:t> dedit </a:t>
            </a:r>
            <a:r>
              <a:rPr lang="en-GB" noProof="1">
                <a:solidFill>
                  <a:srgbClr val="0000FF"/>
                </a:solidFill>
              </a:rPr>
              <a:t>librum</a:t>
            </a:r>
            <a:r>
              <a:rPr lang="en-GB" noProof="1"/>
              <a:t>	43.	</a:t>
            </a:r>
            <a:r>
              <a:rPr lang="en-GB" noProof="1">
                <a:solidFill>
                  <a:srgbClr val="FF00FF"/>
                </a:solidFill>
              </a:rPr>
              <a:t>Mariae</a:t>
            </a:r>
            <a:r>
              <a:rPr lang="en-GB" noProof="1"/>
              <a:t> </a:t>
            </a:r>
            <a:r>
              <a:rPr lang="en-GB" noProof="1">
                <a:solidFill>
                  <a:srgbClr val="FF0000"/>
                </a:solidFill>
              </a:rPr>
              <a:t>Iohannes</a:t>
            </a:r>
            <a:r>
              <a:rPr lang="en-GB" noProof="1"/>
              <a:t> dedit </a:t>
            </a:r>
            <a:r>
              <a:rPr lang="en-GB" noProof="1">
                <a:solidFill>
                  <a:srgbClr val="0000FF"/>
                </a:solidFill>
              </a:rPr>
              <a:t>librum</a:t>
            </a:r>
          </a:p>
          <a:p>
            <a:pPr marL="514350" indent="-514350">
              <a:buFont typeface="+mj-lt"/>
              <a:buAutoNum type="arabicPeriod" startAt="29"/>
              <a:tabLst>
                <a:tab pos="4397375" algn="l"/>
                <a:tab pos="4929188" algn="l"/>
              </a:tabLst>
            </a:pPr>
            <a:r>
              <a:rPr lang="en-GB" noProof="1"/>
              <a:t>​</a:t>
            </a:r>
            <a:r>
              <a:rPr lang="en-GB" noProof="1">
                <a:solidFill>
                  <a:srgbClr val="FF0000"/>
                </a:solidFill>
              </a:rPr>
              <a:t>Iohannes</a:t>
            </a:r>
            <a:r>
              <a:rPr lang="en-GB" noProof="1"/>
              <a:t> </a:t>
            </a:r>
            <a:r>
              <a:rPr lang="en-GB" noProof="1">
                <a:solidFill>
                  <a:srgbClr val="FF00FF"/>
                </a:solidFill>
              </a:rPr>
              <a:t>Mariae</a:t>
            </a:r>
            <a:r>
              <a:rPr lang="en-GB" noProof="1"/>
              <a:t> </a:t>
            </a:r>
            <a:r>
              <a:rPr lang="en-GB" noProof="1">
                <a:solidFill>
                  <a:srgbClr val="0000FF"/>
                </a:solidFill>
              </a:rPr>
              <a:t>librum</a:t>
            </a:r>
            <a:r>
              <a:rPr lang="en-GB" noProof="1"/>
              <a:t> dedit	44.	</a:t>
            </a:r>
            <a:r>
              <a:rPr lang="en-GB" noProof="1">
                <a:solidFill>
                  <a:srgbClr val="FF00FF"/>
                </a:solidFill>
              </a:rPr>
              <a:t>Mariae</a:t>
            </a:r>
            <a:r>
              <a:rPr lang="en-GB" noProof="1"/>
              <a:t> </a:t>
            </a:r>
            <a:r>
              <a:rPr lang="en-GB" noProof="1">
                <a:solidFill>
                  <a:srgbClr val="FF0000"/>
                </a:solidFill>
              </a:rPr>
              <a:t>Iohannes</a:t>
            </a:r>
            <a:r>
              <a:rPr lang="en-GB" noProof="1"/>
              <a:t> </a:t>
            </a:r>
            <a:r>
              <a:rPr lang="en-GB" noProof="1">
                <a:solidFill>
                  <a:srgbClr val="0000FF"/>
                </a:solidFill>
              </a:rPr>
              <a:t>librum</a:t>
            </a:r>
            <a:r>
              <a:rPr lang="en-GB" noProof="1"/>
              <a:t> dedit</a:t>
            </a:r>
          </a:p>
          <a:p>
            <a:pPr marL="514350" indent="-514350">
              <a:buFont typeface="+mj-lt"/>
              <a:buAutoNum type="arabicPeriod" startAt="29"/>
              <a:tabLst>
                <a:tab pos="4397375" algn="l"/>
                <a:tab pos="4929188" algn="l"/>
              </a:tabLst>
            </a:pPr>
            <a:r>
              <a:rPr lang="en-GB" noProof="1"/>
              <a:t>​</a:t>
            </a:r>
            <a:r>
              <a:rPr lang="en-GB" noProof="1">
                <a:solidFill>
                  <a:srgbClr val="FF0000"/>
                </a:solidFill>
              </a:rPr>
              <a:t>Iohannes</a:t>
            </a:r>
            <a:r>
              <a:rPr lang="en-GB" noProof="1"/>
              <a:t> </a:t>
            </a:r>
            <a:r>
              <a:rPr lang="en-GB" noProof="1">
                <a:solidFill>
                  <a:srgbClr val="0000FF"/>
                </a:solidFill>
              </a:rPr>
              <a:t>librum</a:t>
            </a:r>
            <a:r>
              <a:rPr lang="en-GB" noProof="1"/>
              <a:t> dedit </a:t>
            </a:r>
            <a:r>
              <a:rPr lang="en-GB" noProof="1">
                <a:solidFill>
                  <a:srgbClr val="FF00FF"/>
                </a:solidFill>
              </a:rPr>
              <a:t>Mariae</a:t>
            </a:r>
            <a:r>
              <a:rPr lang="en-GB" noProof="1"/>
              <a:t>	45.	</a:t>
            </a:r>
            <a:r>
              <a:rPr lang="en-GB" noProof="1">
                <a:solidFill>
                  <a:srgbClr val="FF00FF"/>
                </a:solidFill>
              </a:rPr>
              <a:t>Mariae</a:t>
            </a:r>
            <a:r>
              <a:rPr lang="en-GB" noProof="1"/>
              <a:t> </a:t>
            </a:r>
            <a:r>
              <a:rPr lang="en-GB" noProof="1">
                <a:solidFill>
                  <a:srgbClr val="0000FF"/>
                </a:solidFill>
              </a:rPr>
              <a:t>librum</a:t>
            </a:r>
            <a:r>
              <a:rPr lang="en-GB" noProof="1"/>
              <a:t> </a:t>
            </a:r>
            <a:r>
              <a:rPr lang="en-GB" noProof="1">
                <a:solidFill>
                  <a:srgbClr val="FF0000"/>
                </a:solidFill>
              </a:rPr>
              <a:t>Iohannes</a:t>
            </a:r>
            <a:r>
              <a:rPr lang="en-GB" noProof="1"/>
              <a:t> dedit</a:t>
            </a:r>
          </a:p>
          <a:p>
            <a:pPr marL="514350" indent="-514350">
              <a:buFont typeface="+mj-lt"/>
              <a:buAutoNum type="arabicPeriod" startAt="29"/>
              <a:tabLst>
                <a:tab pos="4397375" algn="l"/>
                <a:tab pos="4929188" algn="l"/>
              </a:tabLst>
            </a:pPr>
            <a:r>
              <a:rPr lang="en-GB" noProof="1"/>
              <a:t>​</a:t>
            </a:r>
            <a:r>
              <a:rPr lang="en-GB" noProof="1">
                <a:solidFill>
                  <a:srgbClr val="FF0000"/>
                </a:solidFill>
              </a:rPr>
              <a:t>Iohannes</a:t>
            </a:r>
            <a:r>
              <a:rPr lang="en-GB" noProof="1"/>
              <a:t> </a:t>
            </a:r>
            <a:r>
              <a:rPr lang="en-GB" noProof="1">
                <a:solidFill>
                  <a:srgbClr val="0000FF"/>
                </a:solidFill>
              </a:rPr>
              <a:t>librum</a:t>
            </a:r>
            <a:r>
              <a:rPr lang="en-GB" noProof="1"/>
              <a:t> </a:t>
            </a:r>
            <a:r>
              <a:rPr lang="en-GB" noProof="1">
                <a:solidFill>
                  <a:srgbClr val="FF00FF"/>
                </a:solidFill>
              </a:rPr>
              <a:t>Mariae</a:t>
            </a:r>
            <a:r>
              <a:rPr lang="en-GB" noProof="1"/>
              <a:t> dedit	46.	</a:t>
            </a:r>
            <a:r>
              <a:rPr lang="en-GB" noProof="1">
                <a:solidFill>
                  <a:srgbClr val="FF00FF"/>
                </a:solidFill>
              </a:rPr>
              <a:t>Mariae</a:t>
            </a:r>
            <a:r>
              <a:rPr lang="en-GB" noProof="1"/>
              <a:t> </a:t>
            </a:r>
            <a:r>
              <a:rPr lang="en-GB" noProof="1">
                <a:solidFill>
                  <a:srgbClr val="0000FF"/>
                </a:solidFill>
              </a:rPr>
              <a:t>librum</a:t>
            </a:r>
            <a:r>
              <a:rPr lang="en-GB" noProof="1"/>
              <a:t> dedit </a:t>
            </a:r>
            <a:r>
              <a:rPr lang="en-GB" noProof="1">
                <a:solidFill>
                  <a:srgbClr val="FF0000"/>
                </a:solidFill>
              </a:rPr>
              <a:t>Iohannes</a:t>
            </a:r>
          </a:p>
          <a:p>
            <a:pPr marL="514350" indent="-514350">
              <a:buFont typeface="+mj-lt"/>
              <a:buAutoNum type="arabicPeriod" startAt="29"/>
              <a:tabLst>
                <a:tab pos="4397375" algn="l"/>
                <a:tab pos="4929188" algn="l"/>
              </a:tabLst>
            </a:pPr>
            <a:r>
              <a:rPr lang="en-GB" noProof="1"/>
              <a:t>Dedit </a:t>
            </a:r>
            <a:r>
              <a:rPr lang="en-GB" noProof="1">
                <a:solidFill>
                  <a:srgbClr val="FF0000"/>
                </a:solidFill>
              </a:rPr>
              <a:t>Iohannes</a:t>
            </a:r>
            <a:r>
              <a:rPr lang="en-GB" noProof="1"/>
              <a:t> </a:t>
            </a:r>
            <a:r>
              <a:rPr lang="en-GB" noProof="1">
                <a:solidFill>
                  <a:srgbClr val="FF00FF"/>
                </a:solidFill>
              </a:rPr>
              <a:t>Mariae</a:t>
            </a:r>
            <a:r>
              <a:rPr lang="en-GB" noProof="1"/>
              <a:t> </a:t>
            </a:r>
            <a:r>
              <a:rPr lang="en-GB" noProof="1">
                <a:solidFill>
                  <a:srgbClr val="0000FF"/>
                </a:solidFill>
              </a:rPr>
              <a:t>librum</a:t>
            </a:r>
            <a:r>
              <a:rPr lang="en-GB" noProof="1"/>
              <a:t>	47.	</a:t>
            </a:r>
            <a:r>
              <a:rPr lang="en-GB" noProof="1">
                <a:solidFill>
                  <a:srgbClr val="0000FF"/>
                </a:solidFill>
              </a:rPr>
              <a:t>Librum</a:t>
            </a:r>
            <a:r>
              <a:rPr lang="en-GB" noProof="1"/>
              <a:t> </a:t>
            </a:r>
            <a:r>
              <a:rPr lang="en-GB" noProof="1">
                <a:solidFill>
                  <a:srgbClr val="FF0000"/>
                </a:solidFill>
              </a:rPr>
              <a:t>Iohannes</a:t>
            </a:r>
            <a:r>
              <a:rPr lang="en-GB" noProof="1"/>
              <a:t> dedit </a:t>
            </a:r>
            <a:r>
              <a:rPr lang="en-GB" noProof="1">
                <a:solidFill>
                  <a:srgbClr val="FF00FF"/>
                </a:solidFill>
              </a:rPr>
              <a:t>Mariae</a:t>
            </a:r>
          </a:p>
          <a:p>
            <a:pPr marL="514350" indent="-514350">
              <a:buFont typeface="+mj-lt"/>
              <a:buAutoNum type="arabicPeriod" startAt="29"/>
              <a:tabLst>
                <a:tab pos="4397375" algn="l"/>
                <a:tab pos="4929188" algn="l"/>
              </a:tabLst>
            </a:pPr>
            <a:r>
              <a:rPr lang="en-GB" noProof="1"/>
              <a:t>Dedit </a:t>
            </a:r>
            <a:r>
              <a:rPr lang="en-GB" noProof="1">
                <a:solidFill>
                  <a:srgbClr val="FF0000"/>
                </a:solidFill>
              </a:rPr>
              <a:t>Iohannes</a:t>
            </a:r>
            <a:r>
              <a:rPr lang="en-GB" noProof="1"/>
              <a:t> </a:t>
            </a:r>
            <a:r>
              <a:rPr lang="en-GB" noProof="1">
                <a:solidFill>
                  <a:srgbClr val="0000FF"/>
                </a:solidFill>
              </a:rPr>
              <a:t>librum</a:t>
            </a:r>
            <a:r>
              <a:rPr lang="en-GB" noProof="1"/>
              <a:t> </a:t>
            </a:r>
            <a:r>
              <a:rPr lang="en-GB" noProof="1">
                <a:solidFill>
                  <a:srgbClr val="FF00FF"/>
                </a:solidFill>
              </a:rPr>
              <a:t>Mariae</a:t>
            </a:r>
            <a:r>
              <a:rPr lang="en-GB" noProof="1"/>
              <a:t>	48.	</a:t>
            </a:r>
            <a:r>
              <a:rPr lang="en-GB" noProof="1">
                <a:solidFill>
                  <a:srgbClr val="0000FF"/>
                </a:solidFill>
              </a:rPr>
              <a:t>Librum</a:t>
            </a:r>
            <a:r>
              <a:rPr lang="en-GB" noProof="1"/>
              <a:t> </a:t>
            </a:r>
            <a:r>
              <a:rPr lang="en-GB" noProof="1">
                <a:solidFill>
                  <a:srgbClr val="FF0000"/>
                </a:solidFill>
              </a:rPr>
              <a:t>Iohannes</a:t>
            </a:r>
            <a:r>
              <a:rPr lang="en-GB" noProof="1"/>
              <a:t> </a:t>
            </a:r>
            <a:r>
              <a:rPr lang="en-GB" noProof="1">
                <a:solidFill>
                  <a:srgbClr val="FF00FF"/>
                </a:solidFill>
              </a:rPr>
              <a:t>Mariae</a:t>
            </a:r>
            <a:r>
              <a:rPr lang="en-GB" noProof="1"/>
              <a:t> dedit</a:t>
            </a:r>
          </a:p>
          <a:p>
            <a:pPr marL="514350" indent="-514350">
              <a:buFont typeface="+mj-lt"/>
              <a:buAutoNum type="arabicPeriod" startAt="29"/>
              <a:tabLst>
                <a:tab pos="4397375" algn="l"/>
                <a:tab pos="4929188" algn="l"/>
              </a:tabLst>
            </a:pPr>
            <a:r>
              <a:rPr lang="en-GB" noProof="1"/>
              <a:t>Dedit </a:t>
            </a:r>
            <a:r>
              <a:rPr lang="en-GB" noProof="1">
                <a:solidFill>
                  <a:srgbClr val="FF00FF"/>
                </a:solidFill>
              </a:rPr>
              <a:t>Mariae</a:t>
            </a:r>
            <a:r>
              <a:rPr lang="en-GB" noProof="1"/>
              <a:t> </a:t>
            </a:r>
            <a:r>
              <a:rPr lang="en-GB" noProof="1">
                <a:solidFill>
                  <a:srgbClr val="FF0000"/>
                </a:solidFill>
              </a:rPr>
              <a:t>Iohannes</a:t>
            </a:r>
            <a:r>
              <a:rPr lang="en-GB" noProof="1"/>
              <a:t> </a:t>
            </a:r>
            <a:r>
              <a:rPr lang="en-GB" noProof="1">
                <a:solidFill>
                  <a:srgbClr val="0000FF"/>
                </a:solidFill>
              </a:rPr>
              <a:t>librum</a:t>
            </a:r>
            <a:r>
              <a:rPr lang="en-GB" noProof="1"/>
              <a:t>	49.	</a:t>
            </a:r>
            <a:r>
              <a:rPr lang="en-GB" noProof="1">
                <a:solidFill>
                  <a:srgbClr val="0000FF"/>
                </a:solidFill>
              </a:rPr>
              <a:t>Librum</a:t>
            </a:r>
            <a:r>
              <a:rPr lang="en-GB" noProof="1"/>
              <a:t> dedit </a:t>
            </a:r>
            <a:r>
              <a:rPr lang="en-GB" noProof="1">
                <a:solidFill>
                  <a:srgbClr val="FF0000"/>
                </a:solidFill>
              </a:rPr>
              <a:t>Iohannes</a:t>
            </a:r>
            <a:r>
              <a:rPr lang="en-GB" noProof="1"/>
              <a:t> </a:t>
            </a:r>
            <a:r>
              <a:rPr lang="en-GB" noProof="1">
                <a:solidFill>
                  <a:srgbClr val="FF00FF"/>
                </a:solidFill>
              </a:rPr>
              <a:t>Mariae</a:t>
            </a:r>
          </a:p>
          <a:p>
            <a:pPr marL="514350" indent="-514350">
              <a:buFont typeface="+mj-lt"/>
              <a:buAutoNum type="arabicPeriod" startAt="29"/>
              <a:tabLst>
                <a:tab pos="4397375" algn="l"/>
                <a:tab pos="4929188" algn="l"/>
              </a:tabLst>
            </a:pPr>
            <a:r>
              <a:rPr lang="en-GB" noProof="1"/>
              <a:t>Dedit </a:t>
            </a:r>
            <a:r>
              <a:rPr lang="en-GB" noProof="1">
                <a:solidFill>
                  <a:srgbClr val="FF00FF"/>
                </a:solidFill>
              </a:rPr>
              <a:t>Mariae</a:t>
            </a:r>
            <a:r>
              <a:rPr lang="en-GB" noProof="1"/>
              <a:t> </a:t>
            </a:r>
            <a:r>
              <a:rPr lang="en-GB" noProof="1">
                <a:solidFill>
                  <a:srgbClr val="0000FF"/>
                </a:solidFill>
              </a:rPr>
              <a:t>librum</a:t>
            </a:r>
            <a:r>
              <a:rPr lang="en-GB" noProof="1"/>
              <a:t> </a:t>
            </a:r>
            <a:r>
              <a:rPr lang="en-GB" noProof="1">
                <a:solidFill>
                  <a:srgbClr val="FF0000"/>
                </a:solidFill>
              </a:rPr>
              <a:t>Iohannes</a:t>
            </a:r>
            <a:r>
              <a:rPr lang="en-GB" noProof="1"/>
              <a:t>	50.	</a:t>
            </a:r>
            <a:r>
              <a:rPr lang="en-GB" noProof="1">
                <a:solidFill>
                  <a:srgbClr val="0000FF"/>
                </a:solidFill>
              </a:rPr>
              <a:t>Librum</a:t>
            </a:r>
            <a:r>
              <a:rPr lang="en-GB" noProof="1"/>
              <a:t> dedit </a:t>
            </a:r>
            <a:r>
              <a:rPr lang="en-GB" noProof="1">
                <a:solidFill>
                  <a:srgbClr val="FF00FF"/>
                </a:solidFill>
              </a:rPr>
              <a:t>Mariae</a:t>
            </a:r>
            <a:r>
              <a:rPr lang="en-GB" noProof="1"/>
              <a:t> </a:t>
            </a:r>
            <a:r>
              <a:rPr lang="en-GB" noProof="1">
                <a:solidFill>
                  <a:srgbClr val="FF0000"/>
                </a:solidFill>
              </a:rPr>
              <a:t>Iohannes</a:t>
            </a:r>
          </a:p>
          <a:p>
            <a:pPr marL="514350" indent="-514350">
              <a:buFont typeface="+mj-lt"/>
              <a:buAutoNum type="arabicPeriod" startAt="29"/>
              <a:tabLst>
                <a:tab pos="4397375" algn="l"/>
                <a:tab pos="4929188" algn="l"/>
              </a:tabLst>
            </a:pPr>
            <a:r>
              <a:rPr lang="en-GB" noProof="1"/>
              <a:t>Dedit </a:t>
            </a:r>
            <a:r>
              <a:rPr lang="en-GB" noProof="1">
                <a:solidFill>
                  <a:srgbClr val="0000FF"/>
                </a:solidFill>
              </a:rPr>
              <a:t>librum</a:t>
            </a:r>
            <a:r>
              <a:rPr lang="en-GB" noProof="1"/>
              <a:t> </a:t>
            </a:r>
            <a:r>
              <a:rPr lang="en-GB" noProof="1">
                <a:solidFill>
                  <a:srgbClr val="FF0000"/>
                </a:solidFill>
              </a:rPr>
              <a:t>Iohannes</a:t>
            </a:r>
            <a:r>
              <a:rPr lang="en-GB" noProof="1"/>
              <a:t> </a:t>
            </a:r>
            <a:r>
              <a:rPr lang="en-GB" noProof="1">
                <a:solidFill>
                  <a:srgbClr val="FF00FF"/>
                </a:solidFill>
              </a:rPr>
              <a:t>Mariae</a:t>
            </a:r>
            <a:r>
              <a:rPr lang="en-GB" noProof="1"/>
              <a:t>	51.	</a:t>
            </a:r>
            <a:r>
              <a:rPr lang="en-GB" noProof="1">
                <a:solidFill>
                  <a:srgbClr val="0000FF"/>
                </a:solidFill>
              </a:rPr>
              <a:t>Librum</a:t>
            </a:r>
            <a:r>
              <a:rPr lang="en-GB" noProof="1"/>
              <a:t> </a:t>
            </a:r>
            <a:r>
              <a:rPr lang="en-GB" noProof="1">
                <a:solidFill>
                  <a:srgbClr val="FF00FF"/>
                </a:solidFill>
              </a:rPr>
              <a:t>Mariae</a:t>
            </a:r>
            <a:r>
              <a:rPr lang="en-GB" noProof="1"/>
              <a:t> </a:t>
            </a:r>
            <a:r>
              <a:rPr lang="en-GB" noProof="1">
                <a:solidFill>
                  <a:srgbClr val="FF0000"/>
                </a:solidFill>
              </a:rPr>
              <a:t>Iohannes</a:t>
            </a:r>
            <a:r>
              <a:rPr lang="en-GB" noProof="1"/>
              <a:t> dedit</a:t>
            </a:r>
            <a:endParaRPr lang="en-GB" noProof="1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 startAt="29"/>
              <a:tabLst>
                <a:tab pos="4397375" algn="l"/>
                <a:tab pos="4929188" algn="l"/>
              </a:tabLst>
            </a:pPr>
            <a:r>
              <a:rPr lang="en-GB" noProof="1"/>
              <a:t>Dedit </a:t>
            </a:r>
            <a:r>
              <a:rPr lang="en-GB" noProof="1">
                <a:solidFill>
                  <a:srgbClr val="0000FF"/>
                </a:solidFill>
              </a:rPr>
              <a:t>librum</a:t>
            </a:r>
            <a:r>
              <a:rPr lang="en-GB" noProof="1"/>
              <a:t> </a:t>
            </a:r>
            <a:r>
              <a:rPr lang="en-GB" noProof="1">
                <a:solidFill>
                  <a:srgbClr val="FF00FF"/>
                </a:solidFill>
              </a:rPr>
              <a:t>Mariae</a:t>
            </a:r>
            <a:r>
              <a:rPr lang="en-GB" noProof="1"/>
              <a:t> </a:t>
            </a:r>
            <a:r>
              <a:rPr lang="en-GB" noProof="1">
                <a:solidFill>
                  <a:srgbClr val="FF0000"/>
                </a:solidFill>
              </a:rPr>
              <a:t>Iohannes</a:t>
            </a:r>
            <a:r>
              <a:rPr lang="en-GB" noProof="1"/>
              <a:t>	52.	</a:t>
            </a:r>
            <a:r>
              <a:rPr lang="en-GB" noProof="1">
                <a:solidFill>
                  <a:srgbClr val="0000FF"/>
                </a:solidFill>
              </a:rPr>
              <a:t>Librum</a:t>
            </a:r>
            <a:r>
              <a:rPr lang="en-GB" noProof="1"/>
              <a:t> </a:t>
            </a:r>
            <a:r>
              <a:rPr lang="en-GB" noProof="1">
                <a:solidFill>
                  <a:srgbClr val="FF00FF"/>
                </a:solidFill>
              </a:rPr>
              <a:t>Mariae</a:t>
            </a:r>
            <a:r>
              <a:rPr lang="en-GB" noProof="1"/>
              <a:t> dedit </a:t>
            </a:r>
            <a:r>
              <a:rPr lang="en-GB" noProof="1">
                <a:solidFill>
                  <a:srgbClr val="FF0000"/>
                </a:solidFill>
              </a:rPr>
              <a:t>Iohannes</a:t>
            </a:r>
            <a:endParaRPr lang="en-GB" noProof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A426B7-603D-432D-A374-9F675BCB9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19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148163C-FAC2-4434-BCE6-A4EC5DA8CB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77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71B4E-DB47-4309-BECF-3A1522E2B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Roadmap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5AAA08-99DD-4650-A3D0-72330F1E3D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Today we will look at another property of nouns and pronouns: </a:t>
            </a:r>
            <a:r>
              <a:rPr lang="en-GB" u="sng" dirty="0"/>
              <a:t>case</a:t>
            </a:r>
          </a:p>
          <a:p>
            <a:r>
              <a:rPr lang="en-GB" dirty="0"/>
              <a:t>We will see how case works in English, and how case is sometimes visible and sometimes not</a:t>
            </a:r>
          </a:p>
          <a:p>
            <a:r>
              <a:rPr lang="en-GB" dirty="0"/>
              <a:t>Then we can go on to see how case works in other languages</a:t>
            </a:r>
          </a:p>
          <a:p>
            <a:r>
              <a:rPr lang="en-GB" dirty="0"/>
              <a:t>Some languages have no cases, but others have a lot of them</a:t>
            </a:r>
          </a:p>
          <a:p>
            <a:r>
              <a:rPr lang="en-GB" dirty="0"/>
              <a:t>Some of these cases are more fundamental than others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BB551C-74C4-40BA-A337-B594BD8F0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7D23FC6-5B6E-BB49-CC2F-FB8DDD4F7F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467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1301">
        <p:random/>
      </p:transition>
    </mc:Choice>
    <mc:Fallback>
      <p:transition spd="slow" advTm="3130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8FD77-5CB5-4EB7-A2D9-66507E9EE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DA958-65A0-4908-B65F-51E8AD17A9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1"/>
              <a:t>Some of you may know languages other than the ones we’ve seen here</a:t>
            </a:r>
          </a:p>
          <a:p>
            <a:r>
              <a:rPr lang="en-GB" noProof="1"/>
              <a:t>What cases do these languages have?</a:t>
            </a:r>
          </a:p>
          <a:p>
            <a:r>
              <a:rPr lang="en-GB" noProof="1"/>
              <a:t>You can start by trying to translate some of the sentences that we’ve seen (e.g. with </a:t>
            </a:r>
            <a:r>
              <a:rPr lang="en-GB" i="1" noProof="1"/>
              <a:t>see</a:t>
            </a:r>
            <a:r>
              <a:rPr lang="en-GB" noProof="1"/>
              <a:t>, </a:t>
            </a:r>
            <a:r>
              <a:rPr lang="en-GB" i="1" noProof="1"/>
              <a:t>give</a:t>
            </a:r>
            <a:r>
              <a:rPr lang="en-GB" noProof="1"/>
              <a:t>, </a:t>
            </a:r>
            <a:r>
              <a:rPr lang="en-GB" i="1" noProof="1"/>
              <a:t>help</a:t>
            </a:r>
            <a:r>
              <a:rPr lang="en-GB" noProof="1"/>
              <a:t>)</a:t>
            </a:r>
          </a:p>
          <a:p>
            <a:r>
              <a:rPr lang="en-GB" noProof="1"/>
              <a:t>Can you find any cases that we haven’t seen yet?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0683EC-65CA-4E0B-A873-132F0D0A1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20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C1DB7D7-F580-44E2-8030-7FBDC70E8D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81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04C99-5E3E-452D-A0A2-64BF0752B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Case in Different Languages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E2200F-88CD-4566-A56C-F1AC22D767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We’ve seen that different languages distinguish different cases</a:t>
            </a:r>
          </a:p>
          <a:p>
            <a:r>
              <a:rPr lang="en-GB" dirty="0"/>
              <a:t>For example, there are no separate </a:t>
            </a:r>
            <a:r>
              <a:rPr lang="en-GB" dirty="0">
                <a:solidFill>
                  <a:srgbClr val="FF00FF"/>
                </a:solidFill>
              </a:rPr>
              <a:t>dative</a:t>
            </a:r>
            <a:r>
              <a:rPr lang="en-GB" dirty="0"/>
              <a:t> forms in English, but there are in French, German, and Polish</a:t>
            </a:r>
          </a:p>
          <a:p>
            <a:r>
              <a:rPr lang="en-GB" dirty="0"/>
              <a:t>But exactly how much variation is there?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B8E39F-B8D5-4B7E-B2AC-8EB9D0923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21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91A42DA-68C1-486B-9FBD-C165A9272E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08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7798">
        <p:random/>
      </p:transition>
    </mc:Choice>
    <mc:Fallback xmlns="">
      <p:transition spd="slow" advTm="1779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32593-B87C-46B1-8EA0-2D6ECE14F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5516"/>
            <a:ext cx="10515600" cy="1325563"/>
          </a:xfrm>
        </p:spPr>
        <p:txBody>
          <a:bodyPr/>
          <a:lstStyle/>
          <a:p>
            <a:r>
              <a:rPr lang="en-GB" dirty="0"/>
              <a:t>Case in Different Languages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4E13FD-30C0-40A3-B0E2-C53970A826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1"/>
              <a:t>Chinese makes no case distinctions at all</a:t>
            </a:r>
          </a:p>
          <a:p>
            <a:pPr marL="514350" indent="-514350">
              <a:buFont typeface="+mj-lt"/>
              <a:buAutoNum type="arabicPeriod" startAt="53"/>
            </a:pPr>
            <a:r>
              <a:rPr lang="en-GB" noProof="1"/>
              <a:t>​</a:t>
            </a:r>
            <a:r>
              <a:rPr lang="en-GB" noProof="1">
                <a:solidFill>
                  <a:srgbClr val="FF0000"/>
                </a:solidFill>
              </a:rPr>
              <a:t>Wǒ</a:t>
            </a:r>
            <a:r>
              <a:rPr lang="en-GB" noProof="1"/>
              <a:t> kàn </a:t>
            </a:r>
            <a:r>
              <a:rPr lang="en-GB" noProof="1">
                <a:solidFill>
                  <a:srgbClr val="0000FF"/>
                </a:solidFill>
              </a:rPr>
              <a:t>tāmen</a:t>
            </a:r>
            <a:br>
              <a:rPr lang="en-GB" noProof="1"/>
            </a:br>
            <a:r>
              <a:rPr lang="en-GB" noProof="1"/>
              <a:t>‘</a:t>
            </a:r>
            <a:r>
              <a:rPr lang="en-GB" noProof="1">
                <a:solidFill>
                  <a:srgbClr val="FF0000"/>
                </a:solidFill>
              </a:rPr>
              <a:t>I</a:t>
            </a:r>
            <a:r>
              <a:rPr lang="en-GB" noProof="1"/>
              <a:t> see </a:t>
            </a:r>
            <a:r>
              <a:rPr lang="en-GB" noProof="1">
                <a:solidFill>
                  <a:srgbClr val="0000FF"/>
                </a:solidFill>
              </a:rPr>
              <a:t>them</a:t>
            </a:r>
            <a:r>
              <a:rPr lang="en-GB" noProof="1"/>
              <a:t>’</a:t>
            </a:r>
          </a:p>
          <a:p>
            <a:pPr marL="514350" indent="-514350">
              <a:buFont typeface="+mj-lt"/>
              <a:buAutoNum type="arabicPeriod" startAt="53"/>
            </a:pPr>
            <a:r>
              <a:rPr lang="en-GB" noProof="1"/>
              <a:t>​</a:t>
            </a:r>
            <a:r>
              <a:rPr lang="en-GB" noProof="1">
                <a:solidFill>
                  <a:srgbClr val="FF0000"/>
                </a:solidFill>
              </a:rPr>
              <a:t>Tāmen</a:t>
            </a:r>
            <a:r>
              <a:rPr lang="en-GB" noProof="1"/>
              <a:t> kàn </a:t>
            </a:r>
            <a:r>
              <a:rPr lang="en-GB" noProof="1">
                <a:solidFill>
                  <a:srgbClr val="0000FF"/>
                </a:solidFill>
              </a:rPr>
              <a:t>wǒ</a:t>
            </a:r>
            <a:br>
              <a:rPr lang="en-GB" noProof="1"/>
            </a:br>
            <a:r>
              <a:rPr lang="en-GB" noProof="1"/>
              <a:t>‘</a:t>
            </a:r>
            <a:r>
              <a:rPr lang="en-GB" noProof="1">
                <a:solidFill>
                  <a:srgbClr val="FF0000"/>
                </a:solidFill>
              </a:rPr>
              <a:t>They</a:t>
            </a:r>
            <a:r>
              <a:rPr lang="en-GB" noProof="1"/>
              <a:t> see </a:t>
            </a:r>
            <a:r>
              <a:rPr lang="en-GB" noProof="1">
                <a:solidFill>
                  <a:srgbClr val="0000FF"/>
                </a:solidFill>
              </a:rPr>
              <a:t>me</a:t>
            </a:r>
            <a:r>
              <a:rPr lang="en-GB" noProof="1"/>
              <a:t>’</a:t>
            </a:r>
          </a:p>
          <a:p>
            <a:r>
              <a:rPr lang="en-GB" noProof="1"/>
              <a:t>​</a:t>
            </a:r>
            <a:r>
              <a:rPr lang="en-GB" i="1" noProof="1"/>
              <a:t>I</a:t>
            </a:r>
            <a:r>
              <a:rPr lang="en-GB" noProof="1"/>
              <a:t> and </a:t>
            </a:r>
            <a:r>
              <a:rPr lang="en-GB" i="1" noProof="1"/>
              <a:t>me</a:t>
            </a:r>
            <a:r>
              <a:rPr lang="en-GB" noProof="1"/>
              <a:t> are the same word, </a:t>
            </a:r>
            <a:r>
              <a:rPr lang="en-GB" i="1" noProof="1"/>
              <a:t>wǒ</a:t>
            </a:r>
            <a:endParaRPr lang="en-GB" noProof="1"/>
          </a:p>
          <a:p>
            <a:r>
              <a:rPr lang="en-GB" noProof="1"/>
              <a:t>​</a:t>
            </a:r>
            <a:r>
              <a:rPr lang="en-GB" i="1" noProof="1"/>
              <a:t>They</a:t>
            </a:r>
            <a:r>
              <a:rPr lang="en-GB" noProof="1"/>
              <a:t> and </a:t>
            </a:r>
            <a:r>
              <a:rPr lang="en-GB" i="1" noProof="1"/>
              <a:t>them</a:t>
            </a:r>
            <a:r>
              <a:rPr lang="en-GB" noProof="1"/>
              <a:t> are the same word, </a:t>
            </a:r>
            <a:r>
              <a:rPr lang="en-GB" i="1" noProof="1"/>
              <a:t>tāmen</a:t>
            </a:r>
          </a:p>
          <a:p>
            <a:r>
              <a:rPr lang="en-GB" noProof="1"/>
              <a:t>As in English, you can use word order to tell which is the subject and which is the object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3B0DDF-0D81-4F75-B162-F99A70413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22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780F6A9-7EBC-4338-A6A3-0B41AEDE626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930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99">
        <p:random/>
      </p:transition>
    </mc:Choice>
    <mc:Fallback xmlns="">
      <p:transition spd="slow" advTm="37699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4BE89-52D9-478F-B482-E72C0D7B3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Case in Different Languages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4469E2-FAE3-4ABA-A242-5B6A2A7E0F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Finnish has as many as 15 cases!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F7E837-6615-4657-820F-E905A53D6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23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664D867-6FBF-42A5-8FD2-BEC2DC4DEE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45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127">
        <p:random/>
      </p:transition>
    </mc:Choice>
    <mc:Fallback xmlns="">
      <p:transition spd="slow" advTm="712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56FF5-B8E8-4A34-B2D5-887499703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Case in Different Languages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6081DC83-C9CE-4F0E-AF62-10DBFFF583A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6015828"/>
              </p:ext>
            </p:extLst>
          </p:nvPr>
        </p:nvGraphicFramePr>
        <p:xfrm>
          <a:off x="2653316" y="1479550"/>
          <a:ext cx="6885368" cy="487680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630788">
                  <a:extLst>
                    <a:ext uri="{9D8B030D-6E8A-4147-A177-3AD203B41FA5}">
                      <a16:colId xmlns:a16="http://schemas.microsoft.com/office/drawing/2014/main" val="1464016230"/>
                    </a:ext>
                  </a:extLst>
                </a:gridCol>
                <a:gridCol w="2627290">
                  <a:extLst>
                    <a:ext uri="{9D8B030D-6E8A-4147-A177-3AD203B41FA5}">
                      <a16:colId xmlns:a16="http://schemas.microsoft.com/office/drawing/2014/main" val="338314559"/>
                    </a:ext>
                  </a:extLst>
                </a:gridCol>
                <a:gridCol w="2627290">
                  <a:extLst>
                    <a:ext uri="{9D8B030D-6E8A-4147-A177-3AD203B41FA5}">
                      <a16:colId xmlns:a16="http://schemas.microsoft.com/office/drawing/2014/main" val="76102513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400" noProof="1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noProof="1"/>
                        <a:t>Example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noProof="1"/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5275292"/>
                  </a:ext>
                </a:extLst>
              </a:tr>
              <a:tr h="193382">
                <a:tc>
                  <a:txBody>
                    <a:bodyPr/>
                    <a:lstStyle/>
                    <a:p>
                      <a:r>
                        <a:rPr lang="en-GB" sz="1400" noProof="1">
                          <a:solidFill>
                            <a:srgbClr val="FF0000"/>
                          </a:solidFill>
                        </a:rPr>
                        <a:t>Nominative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1"/>
                        <a:t>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1">
                          <a:solidFill>
                            <a:srgbClr val="FF0000"/>
                          </a:solidFill>
                        </a:rPr>
                        <a:t>they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9648944"/>
                  </a:ext>
                </a:extLst>
              </a:tr>
              <a:tr h="193382">
                <a:tc>
                  <a:txBody>
                    <a:bodyPr/>
                    <a:lstStyle/>
                    <a:p>
                      <a:r>
                        <a:rPr lang="en-GB" sz="1400" noProof="1">
                          <a:solidFill>
                            <a:srgbClr val="0000FF"/>
                          </a:solidFill>
                        </a:rPr>
                        <a:t>Accusative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1"/>
                        <a:t>heidät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1">
                          <a:solidFill>
                            <a:srgbClr val="0000FF"/>
                          </a:solidFill>
                        </a:rPr>
                        <a:t>them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9441713"/>
                  </a:ext>
                </a:extLst>
              </a:tr>
              <a:tr h="193382">
                <a:tc>
                  <a:txBody>
                    <a:bodyPr/>
                    <a:lstStyle/>
                    <a:p>
                      <a:r>
                        <a:rPr lang="en-GB" sz="1400" noProof="1">
                          <a:solidFill>
                            <a:srgbClr val="00B050"/>
                          </a:solidFill>
                        </a:rPr>
                        <a:t>Genitive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1"/>
                        <a:t>heidän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1">
                          <a:solidFill>
                            <a:srgbClr val="00B050"/>
                          </a:solidFill>
                        </a:rPr>
                        <a:t>their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7531844"/>
                  </a:ext>
                </a:extLst>
              </a:tr>
              <a:tr h="193382">
                <a:tc>
                  <a:txBody>
                    <a:bodyPr/>
                    <a:lstStyle/>
                    <a:p>
                      <a:r>
                        <a:rPr lang="en-GB" sz="1400" noProof="1">
                          <a:solidFill>
                            <a:srgbClr val="FF00FF"/>
                          </a:solidFill>
                        </a:rPr>
                        <a:t>Dative</a:t>
                      </a:r>
                      <a:r>
                        <a:rPr lang="en-GB" sz="1400" noProof="1"/>
                        <a:t> (</a:t>
                      </a:r>
                      <a:r>
                        <a:rPr lang="en-GB" sz="1400" noProof="1">
                          <a:solidFill>
                            <a:srgbClr val="FF00FF"/>
                          </a:solidFill>
                        </a:rPr>
                        <a:t>Allative</a:t>
                      </a:r>
                      <a:r>
                        <a:rPr lang="en-GB" sz="1400" noProof="1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1"/>
                        <a:t>heille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1">
                          <a:solidFill>
                            <a:srgbClr val="FF00FF"/>
                          </a:solidFill>
                        </a:rPr>
                        <a:t>to</a:t>
                      </a:r>
                      <a:r>
                        <a:rPr lang="en-GB" sz="1400" noProof="1"/>
                        <a:t> them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0909715"/>
                  </a:ext>
                </a:extLst>
              </a:tr>
              <a:tr h="193382">
                <a:tc>
                  <a:txBody>
                    <a:bodyPr/>
                    <a:lstStyle/>
                    <a:p>
                      <a:r>
                        <a:rPr lang="en-GB" sz="1400" noProof="1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Ablative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1"/>
                        <a:t>heiltä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1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from</a:t>
                      </a:r>
                      <a:r>
                        <a:rPr lang="en-GB" sz="1400" noProof="1"/>
                        <a:t> them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20006"/>
                  </a:ext>
                </a:extLst>
              </a:tr>
              <a:tr h="193382">
                <a:tc>
                  <a:txBody>
                    <a:bodyPr/>
                    <a:lstStyle/>
                    <a:p>
                      <a:r>
                        <a:rPr lang="en-GB" sz="1400" noProof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Adessive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1"/>
                        <a:t>heillä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at</a:t>
                      </a:r>
                      <a:r>
                        <a:rPr lang="en-GB" sz="1400" noProof="1"/>
                        <a:t> them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3642520"/>
                  </a:ext>
                </a:extLst>
              </a:tr>
              <a:tr h="193382">
                <a:tc>
                  <a:txBody>
                    <a:bodyPr/>
                    <a:lstStyle/>
                    <a:p>
                      <a:r>
                        <a:rPr lang="en-GB" sz="1400" noProof="1">
                          <a:solidFill>
                            <a:srgbClr val="7030A0"/>
                          </a:solidFill>
                        </a:rPr>
                        <a:t>Illative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1"/>
                        <a:t>heihin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1">
                          <a:solidFill>
                            <a:srgbClr val="7030A0"/>
                          </a:solidFill>
                        </a:rPr>
                        <a:t>into</a:t>
                      </a:r>
                      <a:r>
                        <a:rPr lang="en-GB" sz="1400" noProof="1"/>
                        <a:t> them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0991247"/>
                  </a:ext>
                </a:extLst>
              </a:tr>
              <a:tr h="193382">
                <a:tc>
                  <a:txBody>
                    <a:bodyPr/>
                    <a:lstStyle/>
                    <a:p>
                      <a:r>
                        <a:rPr lang="en-GB" sz="1400" noProof="1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Elative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1"/>
                        <a:t>heistä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1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out of</a:t>
                      </a:r>
                      <a:r>
                        <a:rPr lang="en-GB" sz="1400" noProof="1"/>
                        <a:t> them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2620477"/>
                  </a:ext>
                </a:extLst>
              </a:tr>
              <a:tr h="193382">
                <a:tc>
                  <a:txBody>
                    <a:bodyPr/>
                    <a:lstStyle/>
                    <a:p>
                      <a:r>
                        <a:rPr lang="en-GB" sz="1400" noProof="1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Inessive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1"/>
                        <a:t>heissä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1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within</a:t>
                      </a:r>
                      <a:r>
                        <a:rPr lang="en-GB" sz="1400" noProof="1"/>
                        <a:t> them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0101485"/>
                  </a:ext>
                </a:extLst>
              </a:tr>
              <a:tr h="193382">
                <a:tc>
                  <a:txBody>
                    <a:bodyPr/>
                    <a:lstStyle/>
                    <a:p>
                      <a:r>
                        <a:rPr lang="en-GB" sz="1400" noProof="1">
                          <a:solidFill>
                            <a:srgbClr val="00B0F0"/>
                          </a:solidFill>
                        </a:rPr>
                        <a:t>Essive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1"/>
                        <a:t>heinä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1">
                          <a:solidFill>
                            <a:srgbClr val="00B0F0"/>
                          </a:solidFill>
                        </a:rPr>
                        <a:t>as</a:t>
                      </a:r>
                      <a:r>
                        <a:rPr lang="en-GB" sz="1400" noProof="1"/>
                        <a:t> them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9213416"/>
                  </a:ext>
                </a:extLst>
              </a:tr>
              <a:tr h="193382">
                <a:tc>
                  <a:txBody>
                    <a:bodyPr/>
                    <a:lstStyle/>
                    <a:p>
                      <a:r>
                        <a:rPr lang="en-GB" sz="1400" noProof="1">
                          <a:solidFill>
                            <a:srgbClr val="002060"/>
                          </a:solidFill>
                        </a:rPr>
                        <a:t>Abessive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1"/>
                        <a:t>heittä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1">
                          <a:solidFill>
                            <a:srgbClr val="002060"/>
                          </a:solidFill>
                        </a:rPr>
                        <a:t>without</a:t>
                      </a:r>
                      <a:r>
                        <a:rPr lang="en-GB" sz="1400" noProof="1"/>
                        <a:t> them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1903206"/>
                  </a:ext>
                </a:extLst>
              </a:tr>
              <a:tr h="193382">
                <a:tc>
                  <a:txBody>
                    <a:bodyPr/>
                    <a:lstStyle/>
                    <a:p>
                      <a:r>
                        <a:rPr lang="en-GB" sz="1400" noProof="1">
                          <a:solidFill>
                            <a:srgbClr val="008000"/>
                          </a:solidFill>
                        </a:rPr>
                        <a:t>Partitive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1"/>
                        <a:t>heitä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1">
                          <a:solidFill>
                            <a:srgbClr val="008000"/>
                          </a:solidFill>
                        </a:rPr>
                        <a:t>of</a:t>
                      </a:r>
                      <a:r>
                        <a:rPr lang="en-GB" sz="1400" noProof="1"/>
                        <a:t> them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0566673"/>
                  </a:ext>
                </a:extLst>
              </a:tr>
              <a:tr h="193382">
                <a:tc>
                  <a:txBody>
                    <a:bodyPr/>
                    <a:lstStyle/>
                    <a:p>
                      <a:r>
                        <a:rPr lang="en-GB" sz="1400" noProof="1">
                          <a:solidFill>
                            <a:srgbClr val="FFC000"/>
                          </a:solidFill>
                        </a:rPr>
                        <a:t>Translative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1"/>
                        <a:t>heiksi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1">
                          <a:solidFill>
                            <a:srgbClr val="FFC000"/>
                          </a:solidFill>
                        </a:rPr>
                        <a:t>until</a:t>
                      </a:r>
                      <a:r>
                        <a:rPr lang="en-GB" sz="1400" noProof="1"/>
                        <a:t> them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656331"/>
                  </a:ext>
                </a:extLst>
              </a:tr>
              <a:tr h="193382">
                <a:tc>
                  <a:txBody>
                    <a:bodyPr/>
                    <a:lstStyle/>
                    <a:p>
                      <a:r>
                        <a:rPr lang="en-GB" sz="1400" noProof="1">
                          <a:solidFill>
                            <a:srgbClr val="804000"/>
                          </a:solidFill>
                        </a:rPr>
                        <a:t>Instructive</a:t>
                      </a:r>
                      <a:endParaRPr lang="en-GB" sz="1400" noProof="1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1"/>
                        <a:t>hein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1">
                          <a:solidFill>
                            <a:srgbClr val="804000"/>
                          </a:solidFill>
                        </a:rPr>
                        <a:t>with</a:t>
                      </a:r>
                      <a:r>
                        <a:rPr lang="en-GB" sz="1400" noProof="1"/>
                        <a:t> them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6423503"/>
                  </a:ext>
                </a:extLst>
              </a:tr>
              <a:tr h="193382">
                <a:tc>
                  <a:txBody>
                    <a:bodyPr/>
                    <a:lstStyle/>
                    <a:p>
                      <a:r>
                        <a:rPr lang="en-GB" sz="1400" noProof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Comitative</a:t>
                      </a:r>
                      <a:endParaRPr lang="en-GB" sz="1400" noProof="1">
                        <a:solidFill>
                          <a:srgbClr val="804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1"/>
                        <a:t>heineen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along with</a:t>
                      </a:r>
                      <a:r>
                        <a:rPr lang="en-GB" sz="1400" noProof="1"/>
                        <a:t> them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8447461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C0ACB8-6FA1-489F-9BCE-4DF9EFF6D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24</a:t>
            </a:fld>
            <a:endParaRPr lang="en-GB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00A0C53-EBD5-44CC-BE75-27223EC1B6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662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4E464-2EE9-49A5-BB8F-396D50F78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Case in Different Languages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A1898A-2D04-4C6B-AB25-F88D67C805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As you can see from the table, many of these Finnish cases are translated into English using prepositions</a:t>
            </a:r>
          </a:p>
          <a:p>
            <a:r>
              <a:rPr lang="en-GB" dirty="0"/>
              <a:t>It’s even possible to use prepositions as a different way of saying some of the things we’ve seen in English</a:t>
            </a:r>
          </a:p>
          <a:p>
            <a:pPr marL="514350" indent="-514350">
              <a:buFont typeface="+mj-lt"/>
              <a:buAutoNum type="arabicPeriod" startAt="55"/>
            </a:pPr>
            <a:r>
              <a:rPr lang="en-GB" dirty="0"/>
              <a:t>I took </a:t>
            </a:r>
            <a:r>
              <a:rPr lang="en-GB" u="sng" dirty="0"/>
              <a:t>John’s</a:t>
            </a:r>
            <a:r>
              <a:rPr lang="en-GB" dirty="0"/>
              <a:t> picture</a:t>
            </a:r>
          </a:p>
          <a:p>
            <a:pPr marL="514350" indent="-514350">
              <a:buFont typeface="+mj-lt"/>
              <a:buAutoNum type="arabicPeriod" startAt="55"/>
            </a:pPr>
            <a:r>
              <a:rPr lang="en-GB" dirty="0"/>
              <a:t>I sent </a:t>
            </a:r>
            <a:r>
              <a:rPr lang="en-GB" u="sng" dirty="0"/>
              <a:t>Mary</a:t>
            </a:r>
            <a:r>
              <a:rPr lang="en-GB" dirty="0"/>
              <a:t> the picture</a:t>
            </a:r>
          </a:p>
          <a:p>
            <a:pPr marL="514350" indent="-514350">
              <a:buFont typeface="+mj-lt"/>
              <a:buAutoNum type="arabicPeriod" startAt="55"/>
            </a:pPr>
            <a:r>
              <a:rPr lang="en-GB" dirty="0"/>
              <a:t>I took a picture </a:t>
            </a:r>
            <a:r>
              <a:rPr lang="en-GB" u="sng" dirty="0"/>
              <a:t>of John</a:t>
            </a:r>
          </a:p>
          <a:p>
            <a:pPr marL="514350" indent="-514350">
              <a:buFont typeface="+mj-lt"/>
              <a:buAutoNum type="arabicPeriod" startAt="55"/>
            </a:pPr>
            <a:r>
              <a:rPr lang="en-GB" dirty="0"/>
              <a:t>I sent the picture </a:t>
            </a:r>
            <a:r>
              <a:rPr lang="en-GB" u="sng" dirty="0"/>
              <a:t>to 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665EF6-C3A3-489F-A732-4EDA33261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25</a:t>
            </a:fld>
            <a:endParaRPr lang="en-GB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0F78DD5-8A5E-4123-B4DC-51E4B48C979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729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664">
        <p:random/>
      </p:transition>
    </mc:Choice>
    <mc:Fallback xmlns="">
      <p:transition spd="slow" advTm="3866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3CE1F-0021-4EBE-BF80-53114AAD4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Case in Different Languages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845FFF-1A2F-4CAA-9FEC-DCD6338070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However, it isn’t possible to express the meaning of the </a:t>
            </a:r>
            <a:r>
              <a:rPr lang="en-GB" dirty="0">
                <a:solidFill>
                  <a:srgbClr val="FF0000"/>
                </a:solidFill>
              </a:rPr>
              <a:t>nominative</a:t>
            </a:r>
            <a:r>
              <a:rPr lang="en-GB" dirty="0"/>
              <a:t> or </a:t>
            </a:r>
            <a:r>
              <a:rPr lang="en-GB" dirty="0">
                <a:solidFill>
                  <a:srgbClr val="0000FF"/>
                </a:solidFill>
              </a:rPr>
              <a:t>accusative</a:t>
            </a:r>
            <a:r>
              <a:rPr lang="en-GB" dirty="0"/>
              <a:t> case with a preposition</a:t>
            </a:r>
          </a:p>
          <a:p>
            <a:r>
              <a:rPr lang="en-GB" dirty="0"/>
              <a:t>We can’t replace </a:t>
            </a:r>
            <a:r>
              <a:rPr lang="en-GB" i="1" dirty="0">
                <a:solidFill>
                  <a:srgbClr val="FF0000"/>
                </a:solidFill>
              </a:rPr>
              <a:t>I</a:t>
            </a:r>
            <a:r>
              <a:rPr lang="en-GB" dirty="0"/>
              <a:t> or </a:t>
            </a:r>
            <a:r>
              <a:rPr lang="en-GB" i="1" dirty="0">
                <a:solidFill>
                  <a:srgbClr val="0000FF"/>
                </a:solidFill>
              </a:rPr>
              <a:t>me</a:t>
            </a:r>
            <a:r>
              <a:rPr lang="en-GB" dirty="0"/>
              <a:t> with anything in the same way that we can replace </a:t>
            </a:r>
            <a:r>
              <a:rPr lang="en-GB" i="1" dirty="0">
                <a:solidFill>
                  <a:srgbClr val="00B050"/>
                </a:solidFill>
              </a:rPr>
              <a:t>John’s</a:t>
            </a:r>
            <a:r>
              <a:rPr lang="en-GB" dirty="0"/>
              <a:t> with </a:t>
            </a:r>
            <a:r>
              <a:rPr lang="en-GB" i="1" u="sng" dirty="0"/>
              <a:t>of </a:t>
            </a:r>
            <a:r>
              <a:rPr lang="en-GB" i="1" u="sng" dirty="0">
                <a:solidFill>
                  <a:srgbClr val="0000FF"/>
                </a:solidFill>
              </a:rPr>
              <a:t>John</a:t>
            </a:r>
          </a:p>
          <a:p>
            <a:r>
              <a:rPr lang="en-GB" dirty="0"/>
              <a:t>This may suggest to you that </a:t>
            </a:r>
            <a:r>
              <a:rPr lang="en-GB" dirty="0">
                <a:solidFill>
                  <a:srgbClr val="FF0000"/>
                </a:solidFill>
              </a:rPr>
              <a:t>nominative</a:t>
            </a:r>
            <a:r>
              <a:rPr lang="en-GB" dirty="0"/>
              <a:t> and </a:t>
            </a:r>
            <a:r>
              <a:rPr lang="en-GB" dirty="0">
                <a:solidFill>
                  <a:srgbClr val="0000FF"/>
                </a:solidFill>
              </a:rPr>
              <a:t>accusative</a:t>
            </a:r>
            <a:r>
              <a:rPr lang="en-GB" dirty="0"/>
              <a:t> are in some ways the most basic cases</a:t>
            </a:r>
          </a:p>
          <a:p>
            <a:r>
              <a:rPr lang="en-GB" dirty="0"/>
              <a:t>Many languages have special </a:t>
            </a:r>
            <a:r>
              <a:rPr lang="en-GB" dirty="0">
                <a:solidFill>
                  <a:srgbClr val="FF0000"/>
                </a:solidFill>
              </a:rPr>
              <a:t>nominative</a:t>
            </a:r>
            <a:r>
              <a:rPr lang="en-GB" dirty="0"/>
              <a:t> and </a:t>
            </a:r>
            <a:r>
              <a:rPr lang="en-GB" dirty="0">
                <a:solidFill>
                  <a:srgbClr val="0000FF"/>
                </a:solidFill>
              </a:rPr>
              <a:t>accusative</a:t>
            </a:r>
            <a:r>
              <a:rPr lang="en-GB" dirty="0"/>
              <a:t> case forms, but very few have special </a:t>
            </a:r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elative</a:t>
            </a:r>
            <a:r>
              <a:rPr lang="en-GB" dirty="0"/>
              <a:t> case forms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D6C492-AB0E-4375-950A-4C94373DD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26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F903F6D-4F0B-4ADB-9E41-E886A7D488C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38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9361">
        <p:random/>
      </p:transition>
    </mc:Choice>
    <mc:Fallback xmlns="">
      <p:transition spd="slow" advTm="3936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CA2EE-5653-4B71-ADC6-F37084D67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Case and Determiners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5A5E7-10D2-46D2-AA40-C4C6EF1A58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 English, if you use a possessive form you can’t use a determiner as well</a:t>
            </a:r>
          </a:p>
          <a:p>
            <a:pPr marL="514350" indent="-514350">
              <a:buFont typeface="+mj-lt"/>
              <a:buAutoNum type="arabicPeriod" startAt="59"/>
            </a:pPr>
            <a:r>
              <a:rPr lang="en-GB" dirty="0"/>
              <a:t>the book</a:t>
            </a:r>
          </a:p>
          <a:p>
            <a:pPr marL="514350" indent="-514350">
              <a:buFont typeface="+mj-lt"/>
              <a:buAutoNum type="arabicPeriod" startAt="59"/>
            </a:pPr>
            <a:r>
              <a:rPr lang="en-GB" dirty="0"/>
              <a:t>​</a:t>
            </a:r>
            <a:r>
              <a:rPr lang="en-GB" dirty="0">
                <a:solidFill>
                  <a:srgbClr val="00B050"/>
                </a:solidFill>
              </a:rPr>
              <a:t>John’s</a:t>
            </a:r>
            <a:r>
              <a:rPr lang="en-GB" dirty="0"/>
              <a:t> book</a:t>
            </a:r>
          </a:p>
          <a:p>
            <a:pPr marL="514350" indent="-514350">
              <a:buFont typeface="+mj-lt"/>
              <a:buAutoNum type="arabicPeriod" startAt="59"/>
            </a:pPr>
            <a:r>
              <a:rPr lang="en-GB" strike="sngStrike" dirty="0"/>
              <a:t>the </a:t>
            </a:r>
            <a:r>
              <a:rPr lang="en-GB" strike="sngStrike" dirty="0">
                <a:solidFill>
                  <a:srgbClr val="00B050"/>
                </a:solidFill>
              </a:rPr>
              <a:t>John’s</a:t>
            </a:r>
            <a:r>
              <a:rPr lang="en-GB" strike="sngStrike" dirty="0"/>
              <a:t> book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397E66-F64A-442E-8721-DC1FA169F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27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ECB6710-C90A-4107-853E-9606D29D249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37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8324">
        <p:random/>
      </p:transition>
    </mc:Choice>
    <mc:Fallback xmlns="">
      <p:transition spd="slow" advTm="1832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98190-05DD-4977-AA8D-C3BD13917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Case and Determiners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EFDB41-1916-404E-AFFC-9632D1786B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1"/>
              <a:t>This is also true in some other languages, such as Irish</a:t>
            </a:r>
          </a:p>
          <a:p>
            <a:pPr marL="514350" indent="-514350">
              <a:buFont typeface="+mj-lt"/>
              <a:buAutoNum type="arabicPeriod" startAt="62"/>
            </a:pPr>
            <a:r>
              <a:rPr lang="ga-IE" noProof="1"/>
              <a:t>an leabhar</a:t>
            </a:r>
            <a:br>
              <a:rPr lang="en-GB" noProof="1"/>
            </a:br>
            <a:r>
              <a:rPr lang="en-GB" noProof="1"/>
              <a:t>‘the book’</a:t>
            </a:r>
          </a:p>
          <a:p>
            <a:pPr marL="514350" indent="-514350">
              <a:buFont typeface="+mj-lt"/>
              <a:buAutoNum type="arabicPeriod" startAt="62"/>
            </a:pPr>
            <a:r>
              <a:rPr lang="ga-IE" noProof="1"/>
              <a:t>leabhar </a:t>
            </a:r>
            <a:r>
              <a:rPr lang="ga-IE" noProof="1">
                <a:solidFill>
                  <a:srgbClr val="00B050"/>
                </a:solidFill>
              </a:rPr>
              <a:t>Sheáin</a:t>
            </a:r>
            <a:br>
              <a:rPr lang="en-GB" noProof="1"/>
            </a:br>
            <a:r>
              <a:rPr lang="en-GB" noProof="1"/>
              <a:t>‘John’s book’</a:t>
            </a:r>
          </a:p>
          <a:p>
            <a:r>
              <a:rPr lang="en-GB" noProof="1"/>
              <a:t>However, there are also languages such as Greek, where you can use both</a:t>
            </a:r>
          </a:p>
          <a:p>
            <a:pPr marL="514350" indent="-514350">
              <a:buFont typeface="+mj-lt"/>
              <a:buAutoNum type="arabicPeriod" startAt="64"/>
            </a:pPr>
            <a:r>
              <a:rPr lang="en-GB" noProof="1"/>
              <a:t>tò </a:t>
            </a:r>
            <a:r>
              <a:rPr lang="en-GB" noProof="1">
                <a:solidFill>
                  <a:srgbClr val="00B050"/>
                </a:solidFill>
              </a:rPr>
              <a:t>Iōánnou</a:t>
            </a:r>
            <a:r>
              <a:rPr lang="en-GB" noProof="1"/>
              <a:t> biblíon</a:t>
            </a:r>
            <a:br>
              <a:rPr lang="en-GB" noProof="1"/>
            </a:br>
            <a:r>
              <a:rPr lang="en-GB" noProof="1"/>
              <a:t>‘the John’s book’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B07235-D979-4AAC-A269-F4B7CFA7C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28</a:t>
            </a:fld>
            <a:endParaRPr lang="en-GB"/>
          </a:p>
        </p:txBody>
      </p:sp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85970B58-DF7E-E2A8-7ECF-925097EF8F3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950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2406">
        <p:random/>
      </p:transition>
    </mc:Choice>
    <mc:Fallback xmlns="">
      <p:transition spd="slow" advTm="3240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86020-5ABC-445D-B261-14CBF1380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Case and Determiners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E01626-07B6-496A-9F3D-4406291DCE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You may remember from before that we called words like </a:t>
            </a:r>
            <a:r>
              <a:rPr lang="en-GB" i="1" dirty="0"/>
              <a:t>my</a:t>
            </a:r>
            <a:r>
              <a:rPr lang="en-GB" dirty="0"/>
              <a:t> and </a:t>
            </a:r>
            <a:r>
              <a:rPr lang="en-GB" i="1" dirty="0"/>
              <a:t>your</a:t>
            </a:r>
            <a:r>
              <a:rPr lang="en-GB" dirty="0"/>
              <a:t> </a:t>
            </a:r>
            <a:r>
              <a:rPr lang="en-GB" u="sng" dirty="0"/>
              <a:t>determiners</a:t>
            </a:r>
            <a:r>
              <a:rPr lang="en-GB" dirty="0"/>
              <a:t>, because they appear in the same places as words like </a:t>
            </a:r>
            <a:r>
              <a:rPr lang="en-GB" i="1" dirty="0"/>
              <a:t>the</a:t>
            </a:r>
            <a:r>
              <a:rPr lang="en-GB" dirty="0"/>
              <a:t> and </a:t>
            </a:r>
            <a:r>
              <a:rPr lang="en-GB" i="1" dirty="0"/>
              <a:t>that</a:t>
            </a:r>
            <a:endParaRPr lang="en-GB" dirty="0"/>
          </a:p>
          <a:p>
            <a:r>
              <a:rPr lang="en-GB" dirty="0"/>
              <a:t>However, these words can also be seen as case forms of pronouns, so that </a:t>
            </a:r>
            <a:r>
              <a:rPr lang="en-GB" i="1" dirty="0">
                <a:solidFill>
                  <a:srgbClr val="00B050"/>
                </a:solidFill>
              </a:rPr>
              <a:t>my</a:t>
            </a:r>
            <a:r>
              <a:rPr lang="en-GB" dirty="0"/>
              <a:t> has the same relationship to </a:t>
            </a:r>
            <a:r>
              <a:rPr lang="en-GB" i="1" dirty="0">
                <a:solidFill>
                  <a:srgbClr val="FF0000"/>
                </a:solidFill>
              </a:rPr>
              <a:t>I</a:t>
            </a:r>
            <a:r>
              <a:rPr lang="en-GB" dirty="0"/>
              <a:t> as </a:t>
            </a:r>
            <a:r>
              <a:rPr lang="en-GB" i="1" dirty="0">
                <a:solidFill>
                  <a:srgbClr val="00B050"/>
                </a:solidFill>
              </a:rPr>
              <a:t>John’s</a:t>
            </a:r>
            <a:r>
              <a:rPr lang="en-GB" dirty="0"/>
              <a:t> does to </a:t>
            </a:r>
            <a:r>
              <a:rPr lang="en-GB" i="1" dirty="0">
                <a:solidFill>
                  <a:srgbClr val="FF0000"/>
                </a:solidFill>
              </a:rPr>
              <a:t>John</a:t>
            </a:r>
          </a:p>
          <a:p>
            <a:r>
              <a:rPr lang="en-GB" dirty="0"/>
              <a:t>These different ways of looking at the same words reflect different aspects of their meaning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9E49C6-1F2B-46B1-BFF5-FA051F3AF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29</a:t>
            </a:fld>
            <a:endParaRPr lang="en-GB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FEAC9B0-CAF6-4F4F-BC4D-37A948EF1D5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107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9051">
        <p:random/>
      </p:transition>
    </mc:Choice>
    <mc:Fallback xmlns="">
      <p:transition spd="slow" advTm="2905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8C1B4-6450-4C1D-9A7E-D58D51008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Case?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C8FBA9-520E-4BB0-BCE9-65AABA098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Case is a property of nouns and pronouns related to their role in a sentence (i.e. as a subject, an object or something else).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0F5050-F649-413A-9ED2-7B5C90764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3</a:t>
            </a:fld>
            <a:endParaRPr lang="en-GB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89BBC16D-5455-40BA-92A7-5F00FBDA34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6745">
        <p:random/>
      </p:transition>
    </mc:Choice>
    <mc:Fallback xmlns="">
      <p:transition spd="slow" advTm="16745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F8092-A0CF-4728-A7F2-D0932D52E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4C8907-1112-47FD-A556-51729216E6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Case shows the role of nouns and pronouns within a sentence</a:t>
            </a:r>
          </a:p>
          <a:p>
            <a:r>
              <a:rPr lang="en-GB" dirty="0"/>
              <a:t>The </a:t>
            </a:r>
            <a:r>
              <a:rPr lang="en-GB" dirty="0">
                <a:solidFill>
                  <a:srgbClr val="FF0000"/>
                </a:solidFill>
              </a:rPr>
              <a:t>nominative</a:t>
            </a:r>
            <a:r>
              <a:rPr lang="en-GB" dirty="0"/>
              <a:t> and </a:t>
            </a:r>
            <a:r>
              <a:rPr lang="en-GB" dirty="0">
                <a:solidFill>
                  <a:srgbClr val="0000FF"/>
                </a:solidFill>
              </a:rPr>
              <a:t>accusative</a:t>
            </a:r>
            <a:r>
              <a:rPr lang="en-GB" dirty="0"/>
              <a:t> are for the subject and object</a:t>
            </a:r>
          </a:p>
          <a:p>
            <a:r>
              <a:rPr lang="en-GB" dirty="0"/>
              <a:t>The </a:t>
            </a:r>
            <a:r>
              <a:rPr lang="en-GB" dirty="0">
                <a:solidFill>
                  <a:srgbClr val="00B050"/>
                </a:solidFill>
              </a:rPr>
              <a:t>genitive</a:t>
            </a:r>
            <a:r>
              <a:rPr lang="en-GB" dirty="0"/>
              <a:t> case shows relationships such as possession</a:t>
            </a:r>
          </a:p>
          <a:p>
            <a:pPr lvl="1"/>
            <a:r>
              <a:rPr lang="en-GB" dirty="0"/>
              <a:t>Sometimes </a:t>
            </a:r>
            <a:r>
              <a:rPr lang="en-GB" dirty="0">
                <a:solidFill>
                  <a:srgbClr val="00B050"/>
                </a:solidFill>
              </a:rPr>
              <a:t>genitive</a:t>
            </a:r>
            <a:r>
              <a:rPr lang="en-GB" dirty="0"/>
              <a:t> forms can be used instead of determiners</a:t>
            </a:r>
          </a:p>
          <a:p>
            <a:r>
              <a:rPr lang="en-GB" dirty="0"/>
              <a:t>The </a:t>
            </a:r>
            <a:r>
              <a:rPr lang="en-GB" dirty="0">
                <a:solidFill>
                  <a:srgbClr val="FF00FF"/>
                </a:solidFill>
              </a:rPr>
              <a:t>dative</a:t>
            </a:r>
            <a:r>
              <a:rPr lang="en-GB" dirty="0"/>
              <a:t> case is for indirect objects (e.g. recipients)</a:t>
            </a:r>
          </a:p>
          <a:p>
            <a:r>
              <a:rPr lang="en-GB" dirty="0"/>
              <a:t>Some languages do not distinguish any of these cases, while others distinguish more than a dozen</a:t>
            </a:r>
          </a:p>
          <a:p>
            <a:r>
              <a:rPr lang="en-GB" dirty="0"/>
              <a:t>The information that case conveys can also be shown by word order or prepositions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A14CA0-1E92-48AD-9CAC-F8DC6AE5B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30</a:t>
            </a:fld>
            <a:endParaRPr lang="en-GB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1A99670-97F3-47B8-A04B-C58FAFC27A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29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DE8A5-19B2-4133-B4E9-17E723790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Case?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80EAF6-4A6B-4B0A-B1D1-0EE6DF4663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Some cases are already familiar to you from English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​</a:t>
            </a:r>
            <a:r>
              <a:rPr lang="en-GB" dirty="0">
                <a:solidFill>
                  <a:srgbClr val="FF0000"/>
                </a:solidFill>
              </a:rPr>
              <a:t>I</a:t>
            </a:r>
            <a:r>
              <a:rPr lang="en-GB" dirty="0"/>
              <a:t> saw </a:t>
            </a:r>
            <a:r>
              <a:rPr lang="en-GB" dirty="0">
                <a:solidFill>
                  <a:srgbClr val="0000FF"/>
                </a:solidFill>
              </a:rPr>
              <a:t>them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​</a:t>
            </a:r>
            <a:r>
              <a:rPr lang="en-GB" dirty="0">
                <a:solidFill>
                  <a:srgbClr val="FF0000"/>
                </a:solidFill>
              </a:rPr>
              <a:t>They</a:t>
            </a:r>
            <a:r>
              <a:rPr lang="en-GB" dirty="0"/>
              <a:t> saw </a:t>
            </a:r>
            <a:r>
              <a:rPr lang="en-GB" dirty="0">
                <a:solidFill>
                  <a:srgbClr val="0000FF"/>
                </a:solidFill>
              </a:rPr>
              <a:t>me</a:t>
            </a:r>
          </a:p>
          <a:p>
            <a:r>
              <a:rPr lang="en-GB" dirty="0"/>
              <a:t>The forms in </a:t>
            </a:r>
            <a:r>
              <a:rPr lang="en-GB" dirty="0">
                <a:solidFill>
                  <a:srgbClr val="FF0000"/>
                </a:solidFill>
              </a:rPr>
              <a:t>red</a:t>
            </a:r>
            <a:r>
              <a:rPr lang="en-GB" dirty="0"/>
              <a:t>, </a:t>
            </a:r>
            <a:r>
              <a:rPr lang="en-GB" i="1" dirty="0">
                <a:solidFill>
                  <a:srgbClr val="FF0000"/>
                </a:solidFill>
              </a:rPr>
              <a:t>I</a:t>
            </a:r>
            <a:r>
              <a:rPr lang="en-GB" dirty="0"/>
              <a:t> and </a:t>
            </a:r>
            <a:r>
              <a:rPr lang="en-GB" i="1" dirty="0">
                <a:solidFill>
                  <a:srgbClr val="FF0000"/>
                </a:solidFill>
              </a:rPr>
              <a:t>they</a:t>
            </a:r>
            <a:r>
              <a:rPr lang="en-GB" dirty="0"/>
              <a:t>, are for subjects</a:t>
            </a:r>
          </a:p>
          <a:p>
            <a:r>
              <a:rPr lang="en-GB" dirty="0"/>
              <a:t>The forms in </a:t>
            </a:r>
            <a:r>
              <a:rPr lang="en-GB" dirty="0">
                <a:solidFill>
                  <a:srgbClr val="0000FF"/>
                </a:solidFill>
              </a:rPr>
              <a:t>blue</a:t>
            </a:r>
            <a:r>
              <a:rPr lang="en-GB" dirty="0"/>
              <a:t>, </a:t>
            </a:r>
            <a:r>
              <a:rPr lang="en-GB" i="1" dirty="0">
                <a:solidFill>
                  <a:srgbClr val="0000FF"/>
                </a:solidFill>
              </a:rPr>
              <a:t>me</a:t>
            </a:r>
            <a:r>
              <a:rPr lang="en-GB" dirty="0"/>
              <a:t> and </a:t>
            </a:r>
            <a:r>
              <a:rPr lang="en-GB" i="1" dirty="0">
                <a:solidFill>
                  <a:srgbClr val="0000FF"/>
                </a:solidFill>
              </a:rPr>
              <a:t>them</a:t>
            </a:r>
            <a:r>
              <a:rPr lang="en-GB" dirty="0"/>
              <a:t>, are for objects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64BFFA-B33E-47E0-A3C0-3FC6C4488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4</a:t>
            </a:fld>
            <a:endParaRPr lang="en-GB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79465165-EFAB-4953-A706-A907FD8D667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346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6996">
        <p:random/>
      </p:transition>
    </mc:Choice>
    <mc:Fallback xmlns="">
      <p:transition spd="slow" advTm="2699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408C0-1AC2-4BC2-9BDA-14F7808A9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Case?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E6F158-549D-4DEC-A299-9F5E74A092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Case relates to the structure of the sentence, not necessarily to the meaning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GB" dirty="0"/>
              <a:t>​</a:t>
            </a:r>
            <a:r>
              <a:rPr lang="en-GB" dirty="0">
                <a:solidFill>
                  <a:srgbClr val="FF0000"/>
                </a:solidFill>
              </a:rPr>
              <a:t>I</a:t>
            </a:r>
            <a:r>
              <a:rPr lang="en-GB" dirty="0"/>
              <a:t> saw </a:t>
            </a:r>
            <a:r>
              <a:rPr lang="en-GB" dirty="0">
                <a:solidFill>
                  <a:srgbClr val="0000FF"/>
                </a:solidFill>
              </a:rPr>
              <a:t>them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GB" dirty="0"/>
              <a:t>​</a:t>
            </a:r>
            <a:r>
              <a:rPr lang="en-GB" dirty="0">
                <a:solidFill>
                  <a:srgbClr val="FF0000"/>
                </a:solidFill>
              </a:rPr>
              <a:t>I</a:t>
            </a:r>
            <a:r>
              <a:rPr lang="en-GB" dirty="0"/>
              <a:t> was seen by </a:t>
            </a:r>
            <a:r>
              <a:rPr lang="en-GB" dirty="0">
                <a:solidFill>
                  <a:srgbClr val="0000FF"/>
                </a:solidFill>
              </a:rPr>
              <a:t>them</a:t>
            </a:r>
          </a:p>
          <a:p>
            <a:r>
              <a:rPr lang="en-GB" dirty="0"/>
              <a:t>In (3), </a:t>
            </a:r>
            <a:r>
              <a:rPr lang="en-GB" i="1" dirty="0">
                <a:solidFill>
                  <a:srgbClr val="FF0000"/>
                </a:solidFill>
              </a:rPr>
              <a:t>I</a:t>
            </a:r>
            <a:r>
              <a:rPr lang="en-GB" dirty="0"/>
              <a:t> refers to the person seeing, while in (4), </a:t>
            </a:r>
            <a:r>
              <a:rPr lang="en-GB" i="1" dirty="0">
                <a:solidFill>
                  <a:srgbClr val="FF0000"/>
                </a:solidFill>
              </a:rPr>
              <a:t>I</a:t>
            </a:r>
            <a:r>
              <a:rPr lang="en-GB" dirty="0"/>
              <a:t> refers to the person being seen</a:t>
            </a:r>
          </a:p>
          <a:p>
            <a:r>
              <a:rPr lang="en-GB" dirty="0"/>
              <a:t>However, </a:t>
            </a:r>
            <a:r>
              <a:rPr lang="en-GB" i="1" dirty="0">
                <a:solidFill>
                  <a:srgbClr val="FF0000"/>
                </a:solidFill>
              </a:rPr>
              <a:t>I</a:t>
            </a:r>
            <a:r>
              <a:rPr lang="en-GB" dirty="0"/>
              <a:t> is the subject in both sentences (even though its relation to </a:t>
            </a:r>
            <a:r>
              <a:rPr lang="en-GB" i="1" dirty="0"/>
              <a:t>seeing </a:t>
            </a:r>
            <a:r>
              <a:rPr lang="en-GB" dirty="0"/>
              <a:t>is different) </a:t>
            </a:r>
          </a:p>
          <a:p>
            <a:r>
              <a:rPr lang="en-GB" dirty="0"/>
              <a:t>This means that </a:t>
            </a:r>
            <a:r>
              <a:rPr lang="en-GB" i="1" dirty="0">
                <a:solidFill>
                  <a:srgbClr val="FF0000"/>
                </a:solidFill>
              </a:rPr>
              <a:t>I</a:t>
            </a:r>
            <a:r>
              <a:rPr lang="en-GB" dirty="0"/>
              <a:t> appears in the same case in both sentences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299DD0-256C-4BA8-9EA4-12C67569F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5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7CE9B71-87B4-4449-BCBE-BC1B3BB1CA1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168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615">
        <p:random/>
      </p:transition>
    </mc:Choice>
    <mc:Fallback xmlns="">
      <p:transition spd="slow" advTm="40615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44903-E690-49CA-9D3D-B65B6E755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Case?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C91C0-8707-4FB0-82DB-D5B8A22FE7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case used for subjects (</a:t>
            </a:r>
            <a:r>
              <a:rPr lang="en-GB" i="1" dirty="0">
                <a:solidFill>
                  <a:srgbClr val="FF0000"/>
                </a:solidFill>
              </a:rPr>
              <a:t>I</a:t>
            </a:r>
            <a:r>
              <a:rPr lang="en-GB" dirty="0"/>
              <a:t>, </a:t>
            </a:r>
            <a:r>
              <a:rPr lang="en-GB" i="1" dirty="0">
                <a:solidFill>
                  <a:srgbClr val="FF0000"/>
                </a:solidFill>
              </a:rPr>
              <a:t>they</a:t>
            </a:r>
            <a:r>
              <a:rPr lang="en-GB" dirty="0"/>
              <a:t>) is called the </a:t>
            </a:r>
            <a:r>
              <a:rPr lang="en-GB" dirty="0">
                <a:solidFill>
                  <a:srgbClr val="FF0000"/>
                </a:solidFill>
              </a:rPr>
              <a:t>nominative</a:t>
            </a:r>
            <a:r>
              <a:rPr lang="en-GB" dirty="0"/>
              <a:t> case</a:t>
            </a:r>
          </a:p>
          <a:p>
            <a:r>
              <a:rPr lang="en-GB" dirty="0"/>
              <a:t>The case used for objects (</a:t>
            </a:r>
            <a:r>
              <a:rPr lang="en-GB" i="1" dirty="0">
                <a:solidFill>
                  <a:srgbClr val="0000FF"/>
                </a:solidFill>
              </a:rPr>
              <a:t>me</a:t>
            </a:r>
            <a:r>
              <a:rPr lang="en-GB" dirty="0"/>
              <a:t>, </a:t>
            </a:r>
            <a:r>
              <a:rPr lang="en-GB" i="1" dirty="0">
                <a:solidFill>
                  <a:srgbClr val="0000FF"/>
                </a:solidFill>
              </a:rPr>
              <a:t>them</a:t>
            </a:r>
            <a:r>
              <a:rPr lang="en-GB" dirty="0"/>
              <a:t>) is called the </a:t>
            </a:r>
            <a:r>
              <a:rPr lang="en-GB" dirty="0">
                <a:solidFill>
                  <a:srgbClr val="0000FF"/>
                </a:solidFill>
              </a:rPr>
              <a:t>accusative</a:t>
            </a:r>
            <a:r>
              <a:rPr lang="en-GB" dirty="0"/>
              <a:t> case</a:t>
            </a:r>
          </a:p>
          <a:p>
            <a:r>
              <a:rPr lang="en-GB" dirty="0"/>
              <a:t>In English, most pronouns have separate forms for these two cases</a:t>
            </a:r>
            <a:endParaRPr lang="en-GB" dirty="0">
              <a:solidFill>
                <a:srgbClr val="0000FF"/>
              </a:solidFill>
            </a:endParaRPr>
          </a:p>
          <a:p>
            <a:r>
              <a:rPr lang="en-GB" dirty="0"/>
              <a:t>However, there can be a difference in case even without a difference in form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8CD762-BAE3-474B-ADD4-1B33939B0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6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4013758-47F8-4498-B0A0-7D2FBA2EF11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701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6948">
        <p:random/>
      </p:transition>
    </mc:Choice>
    <mc:Fallback xmlns="">
      <p:transition spd="slow" advTm="2694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  <p:bldP spid="3" grpId="1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C4BF6-2F3D-4ABF-AC2F-29F59874B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Case?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0B307E-584A-48A5-A951-A0B188A908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5"/>
            </a:pPr>
            <a:r>
              <a:rPr lang="en-GB" dirty="0"/>
              <a:t>​</a:t>
            </a:r>
            <a:r>
              <a:rPr lang="en-GB" dirty="0">
                <a:solidFill>
                  <a:srgbClr val="FF0000"/>
                </a:solidFill>
              </a:rPr>
              <a:t>Mary</a:t>
            </a:r>
            <a:r>
              <a:rPr lang="en-GB" dirty="0"/>
              <a:t> saw </a:t>
            </a:r>
            <a:r>
              <a:rPr lang="en-GB" dirty="0">
                <a:solidFill>
                  <a:srgbClr val="0000FF"/>
                </a:solidFill>
              </a:rPr>
              <a:t>me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GB" dirty="0"/>
              <a:t>​</a:t>
            </a:r>
            <a:r>
              <a:rPr lang="en-GB" dirty="0">
                <a:solidFill>
                  <a:srgbClr val="FF0000"/>
                </a:solidFill>
              </a:rPr>
              <a:t>She</a:t>
            </a:r>
            <a:r>
              <a:rPr lang="en-GB" dirty="0"/>
              <a:t> saw </a:t>
            </a:r>
            <a:r>
              <a:rPr lang="en-GB" dirty="0">
                <a:solidFill>
                  <a:srgbClr val="0000FF"/>
                </a:solidFill>
              </a:rPr>
              <a:t>me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GB" dirty="0"/>
              <a:t>​</a:t>
            </a:r>
            <a:r>
              <a:rPr lang="en-GB" dirty="0">
                <a:solidFill>
                  <a:srgbClr val="FF0000"/>
                </a:solidFill>
              </a:rPr>
              <a:t>I</a:t>
            </a:r>
            <a:r>
              <a:rPr lang="en-GB" dirty="0"/>
              <a:t> saw </a:t>
            </a:r>
            <a:r>
              <a:rPr lang="en-GB" dirty="0">
                <a:solidFill>
                  <a:srgbClr val="0000FF"/>
                </a:solidFill>
              </a:rPr>
              <a:t>Mary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GB" dirty="0"/>
              <a:t>​</a:t>
            </a:r>
            <a:r>
              <a:rPr lang="en-GB" dirty="0">
                <a:solidFill>
                  <a:srgbClr val="FF0000"/>
                </a:solidFill>
              </a:rPr>
              <a:t>I</a:t>
            </a:r>
            <a:r>
              <a:rPr lang="en-GB" dirty="0"/>
              <a:t> saw </a:t>
            </a:r>
            <a:r>
              <a:rPr lang="en-GB" dirty="0">
                <a:solidFill>
                  <a:srgbClr val="0000FF"/>
                </a:solidFill>
              </a:rPr>
              <a:t>her</a:t>
            </a:r>
          </a:p>
          <a:p>
            <a:r>
              <a:rPr lang="en-GB" dirty="0"/>
              <a:t>We can say that </a:t>
            </a:r>
            <a:r>
              <a:rPr lang="en-GB" i="1" dirty="0">
                <a:solidFill>
                  <a:srgbClr val="FF0000"/>
                </a:solidFill>
              </a:rPr>
              <a:t>Mary</a:t>
            </a:r>
            <a:r>
              <a:rPr lang="en-GB" dirty="0"/>
              <a:t> in (5) is </a:t>
            </a:r>
            <a:r>
              <a:rPr lang="en-GB" dirty="0">
                <a:solidFill>
                  <a:srgbClr val="FF0000"/>
                </a:solidFill>
              </a:rPr>
              <a:t>nominative</a:t>
            </a:r>
            <a:r>
              <a:rPr lang="en-GB" dirty="0"/>
              <a:t>, because it can only be replaced by </a:t>
            </a:r>
            <a:r>
              <a:rPr lang="en-GB" i="1" dirty="0">
                <a:solidFill>
                  <a:srgbClr val="FF0000"/>
                </a:solidFill>
              </a:rPr>
              <a:t>she</a:t>
            </a:r>
          </a:p>
          <a:p>
            <a:r>
              <a:rPr lang="en-GB" dirty="0"/>
              <a:t>Likewise, </a:t>
            </a:r>
            <a:r>
              <a:rPr lang="en-GB" i="1" dirty="0">
                <a:solidFill>
                  <a:srgbClr val="0000FF"/>
                </a:solidFill>
              </a:rPr>
              <a:t>Mary</a:t>
            </a:r>
            <a:r>
              <a:rPr lang="en-GB" dirty="0"/>
              <a:t> in (7) is </a:t>
            </a:r>
            <a:r>
              <a:rPr lang="en-GB" dirty="0">
                <a:solidFill>
                  <a:srgbClr val="0000FF"/>
                </a:solidFill>
              </a:rPr>
              <a:t>accusative</a:t>
            </a:r>
            <a:r>
              <a:rPr lang="en-GB" dirty="0"/>
              <a:t>, because it can only be replaced by </a:t>
            </a:r>
            <a:r>
              <a:rPr lang="en-GB" i="1" dirty="0">
                <a:solidFill>
                  <a:srgbClr val="0000FF"/>
                </a:solidFill>
              </a:rPr>
              <a:t>her</a:t>
            </a:r>
          </a:p>
          <a:p>
            <a:r>
              <a:rPr lang="en-GB" dirty="0"/>
              <a:t>However, there is only a single form </a:t>
            </a:r>
            <a:r>
              <a:rPr lang="en-GB" i="1" dirty="0"/>
              <a:t>Mary</a:t>
            </a:r>
            <a:r>
              <a:rPr lang="en-GB" dirty="0"/>
              <a:t> for both cases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83AF75-CEBE-42FC-B31B-765A70B2F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7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61EB74E-A1E3-49DD-B2EA-EDD6BEEA7F2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68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3105">
        <p:random/>
      </p:transition>
    </mc:Choice>
    <mc:Fallback xmlns="">
      <p:transition spd="slow" advTm="33105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AC1D8-3308-4D5F-ADDB-3228E4418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2930C3-9C34-4B74-846A-CC22F9092D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Try to make a list of all the words in English with separate </a:t>
            </a:r>
            <a:r>
              <a:rPr lang="en-GB" dirty="0">
                <a:solidFill>
                  <a:srgbClr val="FF0000"/>
                </a:solidFill>
              </a:rPr>
              <a:t>nominative</a:t>
            </a:r>
            <a:r>
              <a:rPr lang="en-GB" dirty="0"/>
              <a:t> and </a:t>
            </a:r>
            <a:r>
              <a:rPr lang="en-GB" dirty="0">
                <a:solidFill>
                  <a:srgbClr val="0000FF"/>
                </a:solidFill>
              </a:rPr>
              <a:t>accusative</a:t>
            </a:r>
            <a:r>
              <a:rPr lang="en-GB" dirty="0"/>
              <a:t> forms</a:t>
            </a:r>
          </a:p>
          <a:p>
            <a:r>
              <a:rPr lang="en-GB" dirty="0"/>
              <a:t>Which pronouns have the same form in both cases?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646944-2BDC-4B75-AF6C-5C6FDADD9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8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746CCFA-FCF0-4ED9-A8F4-2080DEA519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10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A3929-AB6F-174D-A5E5-58FA632A4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Solution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C3E2D8-A459-5244-A06C-976AA6570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9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4BB3DDB-097A-46AC-B628-9EA2AEECA6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45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6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1|10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5.5|3.3|3.5|4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12.1|8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6.9|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8.5|8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11.9|4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4|1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5.3|8.8|7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7|5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9.8|9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|5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3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6|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4.7|6.4|6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2453</TotalTime>
  <Words>1775</Words>
  <Application>Microsoft Office PowerPoint</Application>
  <PresentationFormat>Widescreen</PresentationFormat>
  <Paragraphs>269</Paragraphs>
  <Slides>30</Slides>
  <Notes>0</Notes>
  <HiddenSlides>0</HiddenSlides>
  <MMClips>29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Arial</vt:lpstr>
      <vt:lpstr>Calibri</vt:lpstr>
      <vt:lpstr>Office Theme</vt:lpstr>
      <vt:lpstr>Language Awareness for Key Stage 3</vt:lpstr>
      <vt:lpstr>Roadmap</vt:lpstr>
      <vt:lpstr>What Is Case?</vt:lpstr>
      <vt:lpstr>What Is Case?</vt:lpstr>
      <vt:lpstr>What Is Case?</vt:lpstr>
      <vt:lpstr>What Is Case?</vt:lpstr>
      <vt:lpstr>What Is Case?</vt:lpstr>
      <vt:lpstr>Activity</vt:lpstr>
      <vt:lpstr>Solution</vt:lpstr>
      <vt:lpstr>Solution</vt:lpstr>
      <vt:lpstr>What Cases Are There?</vt:lpstr>
      <vt:lpstr>What Cases Are There?</vt:lpstr>
      <vt:lpstr>What Cases Are There?</vt:lpstr>
      <vt:lpstr>What Cases Are There?</vt:lpstr>
      <vt:lpstr>What Cases Are There?</vt:lpstr>
      <vt:lpstr>What Cases Are There?</vt:lpstr>
      <vt:lpstr>What Cases Are There?</vt:lpstr>
      <vt:lpstr>What Does Case Do?</vt:lpstr>
      <vt:lpstr>What Does Case Do?</vt:lpstr>
      <vt:lpstr>Activity</vt:lpstr>
      <vt:lpstr>Case in Different Languages</vt:lpstr>
      <vt:lpstr>Case in Different Languages</vt:lpstr>
      <vt:lpstr>Case in Different Languages</vt:lpstr>
      <vt:lpstr>Case in Different Languages</vt:lpstr>
      <vt:lpstr>Case in Different Languages</vt:lpstr>
      <vt:lpstr>Case in Different Languages</vt:lpstr>
      <vt:lpstr>Case and Determiners</vt:lpstr>
      <vt:lpstr>Case and Determiners</vt:lpstr>
      <vt:lpstr>Case and Determiners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Macleod, Morgan</dc:creator>
  <cp:lastModifiedBy>Morgan Macleod</cp:lastModifiedBy>
  <cp:revision>159</cp:revision>
  <dcterms:created xsi:type="dcterms:W3CDTF">2020-12-01T13:59:57Z</dcterms:created>
  <dcterms:modified xsi:type="dcterms:W3CDTF">2025-01-09T13:43:43Z</dcterms:modified>
</cp:coreProperties>
</file>