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87" r:id="rId3"/>
    <p:sldId id="268" r:id="rId4"/>
    <p:sldId id="283" r:id="rId5"/>
    <p:sldId id="272" r:id="rId6"/>
    <p:sldId id="285" r:id="rId7"/>
    <p:sldId id="273" r:id="rId8"/>
    <p:sldId id="286" r:id="rId9"/>
    <p:sldId id="257" r:id="rId10"/>
    <p:sldId id="258" r:id="rId11"/>
    <p:sldId id="275" r:id="rId12"/>
    <p:sldId id="271" r:id="rId13"/>
    <p:sldId id="260" r:id="rId14"/>
    <p:sldId id="259" r:id="rId15"/>
    <p:sldId id="262" r:id="rId16"/>
    <p:sldId id="276" r:id="rId17"/>
    <p:sldId id="277" r:id="rId18"/>
    <p:sldId id="278" r:id="rId19"/>
    <p:sldId id="279" r:id="rId20"/>
    <p:sldId id="280" r:id="rId21"/>
    <p:sldId id="284" r:id="rId22"/>
    <p:sldId id="261" r:id="rId23"/>
    <p:sldId id="263" r:id="rId24"/>
    <p:sldId id="264" r:id="rId25"/>
    <p:sldId id="265" r:id="rId26"/>
    <p:sldId id="266" r:id="rId27"/>
    <p:sldId id="267" r:id="rId28"/>
    <p:sldId id="281" r:id="rId29"/>
    <p:sldId id="28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804000"/>
    <a:srgbClr val="F6F6FC"/>
    <a:srgbClr val="ACACE4"/>
    <a:srgbClr val="C7C7ED"/>
    <a:srgbClr val="8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FCB43-827D-4BD2-AA51-479A8F8D8570}" type="datetimeFigureOut">
              <a:rPr lang="en-GB" smtClean="0"/>
              <a:t>11/01/2025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51FC-6C42-4130-8CDB-E047567B8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78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7D83-180E-4BA7-A226-C46FD0974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2EF56-E1C7-4B65-8598-EA861037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F43C-81C4-49E3-9D52-8BD6D538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5B421-D267-422C-9175-9E005C0B66A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C8589-0886-44BB-8AFC-CB76EF7A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B1D5-AFC3-40B3-8DB6-4CA1FC3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B98D-B690-456E-AE2A-061835D3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C01CB3-9843-4DD5-B91C-6358A045B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239D-4117-4896-AD75-67A28380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9E70A-42FE-4FDA-9945-244C549BD3F3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300C-7107-4EAE-A4D1-244EA4DD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72982-1BB4-4136-AC78-1F930FDC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7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6A7F-8786-4F53-A28F-7F48A65B9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B4D66-5A7F-4905-B8CE-D3DC0E0C2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6317D-968A-4E7F-A778-0EA4328A3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D9B1-B434-485C-9115-4F997943D22A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1C0FD-2EE1-4D8D-A404-53B05139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3455-891A-416C-9DF4-857301DA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8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C0B1-EB1A-4975-8C36-FD01E931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CE1A3-58AA-43E5-B66C-1898DC403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3836E-2189-42EB-B02E-72E51524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4B9C-E9C6-4B31-A9F0-120A1DE2E0BB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6D0B5-A683-4B92-B393-4FB9967AA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B508A-69A1-4913-A7C7-AA4A62AF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360D-D686-496C-AFBD-D75421B1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D10D9-D880-413C-9D3F-F699826BB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4445C-2FB0-482E-9E93-8ED27D9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B77F-9A7D-44AF-BEF2-FAE8761F6CC4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C6E69-434E-4B13-837A-AD81D0BB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13131-18A9-4045-9570-1860532D9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2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9E4F5-AEEE-4EE7-B044-75297AFB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2F3DF-4FF6-4A60-BD31-954901A5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90410-6933-4443-AD57-BABF4D5FE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67AA6-1279-4199-A368-572B4846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3D47-455E-40E3-86DC-1CF6E73A3DE3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51E57-7D6F-4600-9C16-32411469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FF197-C6E5-4091-BF31-B5E47F24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9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0783-943D-43A1-8E66-49F312A04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D6EBD-210E-4C9B-9895-5E254309D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2AB77-B906-4CBC-BE1F-192BF963F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E434-B7BB-4EFE-BFCF-3F9A38A9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C4CF2-7DDF-4ABA-A367-4708E4FEE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E5AF7D-9A7C-4ABE-AC7B-EC3DA101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1B022-68F0-4EAB-B403-606EC08B4934}" type="datetime1">
              <a:rPr lang="en-GB" smtClean="0"/>
              <a:t>11/01/2025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8DE21E-66D0-48EB-B361-4978B395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BB0D-4CD3-4ABA-AD4D-90BF9DFF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3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59D8-C5D9-4893-A283-12CFF38A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756F-97D1-4161-B598-DF70BCB8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7B927-39BE-4494-AD33-83D0264CDA68}" type="datetime1">
              <a:rPr lang="en-GB" smtClean="0"/>
              <a:t>11/01/2025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312A-47AF-4E8D-84CA-12E9E2BBB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0FCC2-9A24-428B-B867-26ED9B9A2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7DB8D-332A-4FB8-8C30-07ACD3D91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DFE4-6380-48D5-B1AA-C8F3AD1C3EA5}" type="datetime1">
              <a:rPr lang="en-GB" smtClean="0"/>
              <a:t>11/01/2025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C2145-C5A2-41F5-8640-6F8C409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B69E2-DCF9-4098-9305-72AF1C09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4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A9AB-4039-4D5F-9943-BA4F6F8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6565-1DEA-4FEE-A926-0441EA056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04D6E-B908-4668-8680-56FB0ABB9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9AC7F-2F3A-4DD3-A02F-94E3EA20D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FD98A-1F1F-4014-9E9F-7A4217EF1618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73327-101D-4E3D-9835-05EE1BD83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A6385-99B1-4CDA-BE14-B6F15BD9A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8296-5110-48C1-AE2B-10B10E3E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2A577-88BF-455F-8DE8-3374E7DA3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7DD13E-B094-4823-B0C8-245A457FB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85A87-12AC-45E3-B646-932A6D65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D526-FC6D-4D16-AC32-C9EEF1EC4524}" type="datetime1">
              <a:rPr lang="en-GB" smtClean="0"/>
              <a:t>11/01/2025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89CD6-2EA0-4FC8-A802-DA391FAF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6A8FE-07C4-41A2-A3CD-F15587548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6F6FC"/>
            </a:gs>
            <a:gs pos="74000">
              <a:srgbClr val="ACACE4"/>
            </a:gs>
            <a:gs pos="83000">
              <a:srgbClr val="ACACE4"/>
            </a:gs>
            <a:gs pos="100000">
              <a:srgbClr val="C7C7E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22C4E-AE50-42E9-9228-E22ACB09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EE353-7DE0-4C10-8E4F-E73832FF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DBA40-92EF-4202-8CF4-3D7FF118D8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22F8-9A5C-4B0F-97D1-B7036561315D}" type="datetime1">
              <a:rPr lang="en-GB" smtClean="0"/>
              <a:t>11/01/2025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42811-5ECC-49DE-98B7-57DCDD729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692B-A532-420E-BCAF-3D393EE53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960E1B9-AAC5-487E-8B5E-D8D93827E7B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9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D229-E930-40D8-B95D-EDD2DC0FC2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Language Awareness for Key Stage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F689B-8D89-4369-9A43-1C5D2874E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8: Number and Gender</a:t>
            </a:r>
          </a:p>
        </p:txBody>
      </p:sp>
      <p:pic>
        <p:nvPicPr>
          <p:cNvPr id="5" name="Picture 4" descr="Ulster University">
            <a:extLst>
              <a:ext uri="{FF2B5EF4-FFF2-40B4-BE49-F238E27FC236}">
                <a16:creationId xmlns:a16="http://schemas.microsoft.com/office/drawing/2014/main" id="{84B66651-4E74-48D1-92BB-B3F1E13957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30" y="5043798"/>
            <a:ext cx="1974941" cy="1383678"/>
          </a:xfrm>
          <a:prstGeom prst="rect">
            <a:avLst/>
          </a:prstGeom>
        </p:spPr>
      </p:pic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7E24F074-F508-4D31-8113-F577490F87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42" y="5259387"/>
            <a:ext cx="3744516" cy="952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79854-84FF-4368-9CD8-4BDBAA58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E9CC4-4F98-42E5-BB5D-9D17A3E2E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4B0A1-6842-4FDE-A9E8-08FEBFA31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word like </a:t>
            </a:r>
            <a:r>
              <a:rPr lang="en-GB" i="1" dirty="0">
                <a:solidFill>
                  <a:srgbClr val="FF0000"/>
                </a:solidFill>
              </a:rPr>
              <a:t>him</a:t>
            </a:r>
            <a:r>
              <a:rPr lang="en-GB" dirty="0"/>
              <a:t> has </a:t>
            </a:r>
            <a:r>
              <a:rPr lang="en-GB" u="sng" dirty="0">
                <a:solidFill>
                  <a:srgbClr val="FF0000"/>
                </a:solidFill>
              </a:rPr>
              <a:t>masculine</a:t>
            </a:r>
            <a:r>
              <a:rPr lang="en-GB" dirty="0"/>
              <a:t> gender</a:t>
            </a:r>
          </a:p>
          <a:p>
            <a:r>
              <a:rPr lang="en-GB" dirty="0"/>
              <a:t>A word like </a:t>
            </a:r>
            <a:r>
              <a:rPr lang="en-GB" i="1" dirty="0">
                <a:solidFill>
                  <a:srgbClr val="0000FF"/>
                </a:solidFill>
              </a:rPr>
              <a:t>her</a:t>
            </a:r>
            <a:r>
              <a:rPr lang="en-GB" dirty="0"/>
              <a:t> has </a:t>
            </a:r>
            <a:r>
              <a:rPr lang="en-GB" u="sng" dirty="0">
                <a:solidFill>
                  <a:srgbClr val="0000FF"/>
                </a:solidFill>
              </a:rPr>
              <a:t>feminine</a:t>
            </a:r>
            <a:r>
              <a:rPr lang="en-GB" dirty="0"/>
              <a:t> gender</a:t>
            </a:r>
          </a:p>
          <a:p>
            <a:r>
              <a:rPr lang="en-GB" dirty="0"/>
              <a:t>A word like </a:t>
            </a:r>
            <a:r>
              <a:rPr lang="en-GB" i="1" dirty="0">
                <a:solidFill>
                  <a:srgbClr val="00B050"/>
                </a:solidFill>
              </a:rPr>
              <a:t>it</a:t>
            </a:r>
            <a:r>
              <a:rPr lang="en-GB" dirty="0"/>
              <a:t> has </a:t>
            </a:r>
            <a:r>
              <a:rPr lang="en-GB" u="sng" dirty="0">
                <a:solidFill>
                  <a:srgbClr val="00B050"/>
                </a:solidFill>
              </a:rPr>
              <a:t>neuter</a:t>
            </a:r>
            <a:r>
              <a:rPr lang="en-GB" dirty="0"/>
              <a:t> gender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21877-F8D6-4A71-9A50-597BEA181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808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91063-3AE0-49BA-85F2-60FE93685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8C9C5-57C9-4477-AA0B-B360CD974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1"/>
              <a:t>In English, as in most Indo-European languages, personal pronouns only show gender in the </a:t>
            </a:r>
            <a:r>
              <a:rPr lang="en-GB" u="sng" noProof="1"/>
              <a:t>third person</a:t>
            </a:r>
            <a:r>
              <a:rPr lang="en-GB" noProof="1"/>
              <a:t> (</a:t>
            </a:r>
            <a:r>
              <a:rPr lang="en-GB" i="1" noProof="1">
                <a:solidFill>
                  <a:srgbClr val="FF0000"/>
                </a:solidFill>
              </a:rPr>
              <a:t>he</a:t>
            </a:r>
            <a:r>
              <a:rPr lang="en-GB" noProof="1"/>
              <a:t>, </a:t>
            </a:r>
            <a:r>
              <a:rPr lang="en-GB" i="1" noProof="1">
                <a:solidFill>
                  <a:srgbClr val="0000FF"/>
                </a:solidFill>
              </a:rPr>
              <a:t>she</a:t>
            </a:r>
            <a:r>
              <a:rPr lang="en-GB" noProof="1"/>
              <a:t>, </a:t>
            </a:r>
            <a:r>
              <a:rPr lang="en-GB" i="1" noProof="1">
                <a:solidFill>
                  <a:srgbClr val="00B050"/>
                </a:solidFill>
              </a:rPr>
              <a:t>it</a:t>
            </a:r>
            <a:r>
              <a:rPr lang="en-GB" noProof="1"/>
              <a:t>)</a:t>
            </a:r>
          </a:p>
          <a:p>
            <a:r>
              <a:rPr lang="en-GB" noProof="1"/>
              <a:t>There are some languages that show gender in other persons</a:t>
            </a:r>
          </a:p>
          <a:p>
            <a:r>
              <a:rPr lang="en-GB" noProof="1"/>
              <a:t>For example, Arabic has separate </a:t>
            </a:r>
            <a:r>
              <a:rPr lang="en-GB" noProof="1">
                <a:solidFill>
                  <a:srgbClr val="FF0000"/>
                </a:solidFill>
              </a:rPr>
              <a:t>masculine</a:t>
            </a:r>
            <a:r>
              <a:rPr lang="en-GB" noProof="1"/>
              <a:t> and </a:t>
            </a:r>
            <a:r>
              <a:rPr lang="en-GB" noProof="1">
                <a:solidFill>
                  <a:srgbClr val="0000FF"/>
                </a:solidFill>
              </a:rPr>
              <a:t>feminine</a:t>
            </a:r>
            <a:r>
              <a:rPr lang="en-GB" noProof="1"/>
              <a:t> forms of the </a:t>
            </a:r>
            <a:r>
              <a:rPr lang="en-GB" u="sng" noProof="1"/>
              <a:t>second-person pronoun</a:t>
            </a:r>
            <a:r>
              <a:rPr lang="en-GB" noProof="1"/>
              <a:t> (</a:t>
            </a:r>
            <a:r>
              <a:rPr lang="en-GB" i="1" noProof="1"/>
              <a:t>you</a:t>
            </a:r>
            <a:r>
              <a:rPr lang="en-GB" noProof="1"/>
              <a:t>)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’ənte</a:t>
            </a:r>
            <a:r>
              <a:rPr lang="en-GB" noProof="1"/>
              <a:t>/</a:t>
            </a:r>
            <a:r>
              <a:rPr lang="en-GB" noProof="1">
                <a:solidFill>
                  <a:srgbClr val="0000FF"/>
                </a:solidFill>
              </a:rPr>
              <a:t>’ənti</a:t>
            </a:r>
          </a:p>
          <a:p>
            <a:r>
              <a:rPr lang="en-GB" noProof="1"/>
              <a:t>Other languages, such as Turkish, have no separate gender forms at all</a:t>
            </a:r>
          </a:p>
          <a:p>
            <a:pPr marL="514350" indent="-514350">
              <a:buFont typeface="+mj-lt"/>
              <a:buAutoNum type="arabicPeriod" startAt="14"/>
            </a:pPr>
            <a:r>
              <a:rPr lang="en-GB" noProof="1"/>
              <a:t>​o</a:t>
            </a:r>
            <a:br>
              <a:rPr lang="en-GB" noProof="1"/>
            </a:br>
            <a:r>
              <a:rPr lang="en-GB" noProof="1">
                <a:solidFill>
                  <a:srgbClr val="FF0000"/>
                </a:solidFill>
              </a:rPr>
              <a:t>he</a:t>
            </a:r>
            <a:r>
              <a:rPr lang="en-GB" noProof="1"/>
              <a:t>/</a:t>
            </a:r>
            <a:r>
              <a:rPr lang="en-GB" noProof="1">
                <a:solidFill>
                  <a:srgbClr val="0000FF"/>
                </a:solidFill>
              </a:rPr>
              <a:t>she</a:t>
            </a:r>
            <a:r>
              <a:rPr lang="en-GB" noProof="1"/>
              <a:t>/</a:t>
            </a:r>
            <a:r>
              <a:rPr lang="en-GB" noProof="1">
                <a:solidFill>
                  <a:srgbClr val="00B050"/>
                </a:solidFill>
              </a:rPr>
              <a:t>it</a:t>
            </a:r>
            <a:endParaRPr lang="en-GB" noProof="1">
              <a:solidFill>
                <a:srgbClr val="0000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EF964B-79EF-45F3-B3BE-A180EF668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11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3086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91063-3AE0-49BA-85F2-60FE93685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8C9C5-57C9-4477-AA0B-B360CD974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The sort of gender that we have seen in English is </a:t>
            </a:r>
            <a:r>
              <a:rPr lang="en-GB" u="sng" noProof="1"/>
              <a:t>natural gender</a:t>
            </a:r>
          </a:p>
          <a:p>
            <a:r>
              <a:rPr lang="en-GB" noProof="1"/>
              <a:t>To know which gender to use, you need only know whether you are talking about a person or thing that is </a:t>
            </a:r>
            <a:r>
              <a:rPr lang="en-GB" noProof="1">
                <a:solidFill>
                  <a:srgbClr val="FF0000"/>
                </a:solidFill>
              </a:rPr>
              <a:t>male</a:t>
            </a:r>
            <a:r>
              <a:rPr lang="en-GB" noProof="1"/>
              <a:t>, </a:t>
            </a:r>
            <a:r>
              <a:rPr lang="en-GB" noProof="1">
                <a:solidFill>
                  <a:srgbClr val="0000FF"/>
                </a:solidFill>
              </a:rPr>
              <a:t>female</a:t>
            </a:r>
            <a:r>
              <a:rPr lang="en-GB" noProof="1"/>
              <a:t>, or </a:t>
            </a:r>
            <a:r>
              <a:rPr lang="en-GB" noProof="1">
                <a:solidFill>
                  <a:srgbClr val="00B050"/>
                </a:solidFill>
              </a:rPr>
              <a:t>neither</a:t>
            </a:r>
          </a:p>
          <a:p>
            <a:r>
              <a:rPr lang="en-GB" noProof="1"/>
              <a:t>The gender system in many languages involves </a:t>
            </a:r>
            <a:r>
              <a:rPr lang="en-GB" u="sng" noProof="1"/>
              <a:t>grammatical gender</a:t>
            </a:r>
            <a:endParaRPr lang="en-GB" noProof="1"/>
          </a:p>
          <a:p>
            <a:r>
              <a:rPr lang="en-GB" noProof="1"/>
              <a:t>Each noun has its own inherent gender, which may or may not reflect anything in the real world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4929F-1A02-4D2C-BCD5-E434843F8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542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73B47-7132-493F-AFB1-2E125A166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19B28-243D-487F-BD08-FEB0B8871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Examples from a language like German show how unpredictable grammatical gender can be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der Rock</a:t>
            </a:r>
            <a:r>
              <a:rPr lang="en-GB" noProof="1"/>
              <a:t>	—	</a:t>
            </a:r>
            <a:r>
              <a:rPr lang="en-GB" noProof="1">
                <a:solidFill>
                  <a:srgbClr val="FF0000"/>
                </a:solidFill>
              </a:rPr>
              <a:t>masculine</a:t>
            </a:r>
            <a:br>
              <a:rPr lang="en-GB" noProof="1"/>
            </a:br>
            <a:r>
              <a:rPr lang="en-GB" noProof="1"/>
              <a:t>‘the skirt’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​</a:t>
            </a:r>
            <a:r>
              <a:rPr lang="en-GB" noProof="1">
                <a:solidFill>
                  <a:srgbClr val="0000FF"/>
                </a:solidFill>
              </a:rPr>
              <a:t>die Rübe</a:t>
            </a:r>
            <a:r>
              <a:rPr lang="en-GB" noProof="1"/>
              <a:t>	—	</a:t>
            </a:r>
            <a:r>
              <a:rPr lang="en-GB" noProof="1">
                <a:solidFill>
                  <a:srgbClr val="0000FF"/>
                </a:solidFill>
              </a:rPr>
              <a:t>feminine</a:t>
            </a:r>
            <a:br>
              <a:rPr lang="en-GB" noProof="1"/>
            </a:br>
            <a:r>
              <a:rPr lang="en-GB" noProof="1"/>
              <a:t>‘the turnip’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das Mädchen</a:t>
            </a:r>
            <a:r>
              <a:rPr lang="en-GB" noProof="1"/>
              <a:t>	—	</a:t>
            </a:r>
            <a:r>
              <a:rPr lang="en-GB" noProof="1">
                <a:solidFill>
                  <a:srgbClr val="00B050"/>
                </a:solidFill>
              </a:rPr>
              <a:t>neuter</a:t>
            </a:r>
            <a:br>
              <a:rPr lang="en-GB" noProof="1"/>
            </a:br>
            <a:r>
              <a:rPr lang="en-GB" noProof="1"/>
              <a:t>‘the girl’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E3DB8D-43C2-40D5-820D-210B5D14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2757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433EF-E497-4A60-A644-23E0841C5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12F81-278C-4E62-8983-A5BAC359A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1"/>
              <a:t>Why is a word like </a:t>
            </a:r>
            <a:r>
              <a:rPr lang="en-GB" i="1" noProof="1"/>
              <a:t>Mädchen</a:t>
            </a:r>
            <a:r>
              <a:rPr lang="en-GB" noProof="1"/>
              <a:t> </a:t>
            </a:r>
            <a:r>
              <a:rPr lang="en-GB" noProof="1">
                <a:solidFill>
                  <a:srgbClr val="00B050"/>
                </a:solidFill>
              </a:rPr>
              <a:t>neuter</a:t>
            </a:r>
            <a:r>
              <a:rPr lang="en-GB" noProof="1"/>
              <a:t> if it means ‘girl’?</a:t>
            </a:r>
          </a:p>
          <a:p>
            <a:r>
              <a:rPr lang="en-GB" noProof="1"/>
              <a:t>The answer has to do with grammar</a:t>
            </a:r>
          </a:p>
          <a:p>
            <a:r>
              <a:rPr lang="en-GB" noProof="1"/>
              <a:t>​</a:t>
            </a:r>
            <a:r>
              <a:rPr lang="en-GB" b="1" noProof="1"/>
              <a:t>All</a:t>
            </a:r>
            <a:r>
              <a:rPr lang="en-GB" noProof="1"/>
              <a:t> words in German ending with the </a:t>
            </a:r>
            <a:r>
              <a:rPr lang="en-GB" u="sng" noProof="1"/>
              <a:t>diminutive</a:t>
            </a:r>
            <a:r>
              <a:rPr lang="en-GB" noProof="1"/>
              <a:t> </a:t>
            </a:r>
            <a:r>
              <a:rPr lang="en-GB" i="1" noProof="1"/>
              <a:t>-chen</a:t>
            </a:r>
            <a:r>
              <a:rPr lang="en-GB" noProof="1"/>
              <a:t> are neuter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der Bissen</a:t>
            </a:r>
            <a:r>
              <a:rPr lang="en-GB" noProof="1"/>
              <a:t>	</a:t>
            </a:r>
            <a:r>
              <a:rPr lang="en-GB" noProof="1">
                <a:sym typeface="Wingdings" panose="05000000000000000000" pitchFamily="2" charset="2"/>
              </a:rPr>
              <a:t>→ 	</a:t>
            </a:r>
            <a:r>
              <a:rPr lang="en-GB" noProof="1">
                <a:solidFill>
                  <a:srgbClr val="00B050"/>
                </a:solidFill>
                <a:sym typeface="Wingdings" panose="05000000000000000000" pitchFamily="2" charset="2"/>
              </a:rPr>
              <a:t>das Bisschen</a:t>
            </a:r>
            <a:br>
              <a:rPr lang="en-GB" noProof="1">
                <a:sym typeface="Wingdings" panose="05000000000000000000" pitchFamily="2" charset="2"/>
              </a:rPr>
            </a:br>
            <a:r>
              <a:rPr lang="en-GB" noProof="1">
                <a:sym typeface="Wingdings" panose="05000000000000000000" pitchFamily="2" charset="2"/>
              </a:rPr>
              <a:t>‘the bit’			‘the little bit’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noProof="1">
                <a:sym typeface="Wingdings" panose="05000000000000000000" pitchFamily="2" charset="2"/>
              </a:rPr>
              <a:t>​</a:t>
            </a:r>
            <a:r>
              <a:rPr lang="en-GB" noProof="1">
                <a:solidFill>
                  <a:srgbClr val="0000FF"/>
                </a:solidFill>
                <a:sym typeface="Wingdings" panose="05000000000000000000" pitchFamily="2" charset="2"/>
              </a:rPr>
              <a:t>die Magd</a:t>
            </a:r>
            <a:r>
              <a:rPr lang="en-GB" noProof="1">
                <a:sym typeface="Wingdings" panose="05000000000000000000" pitchFamily="2" charset="2"/>
              </a:rPr>
              <a:t>	→	</a:t>
            </a:r>
            <a:r>
              <a:rPr lang="en-GB" noProof="1">
                <a:solidFill>
                  <a:srgbClr val="00B050"/>
                </a:solidFill>
                <a:sym typeface="Wingdings" panose="05000000000000000000" pitchFamily="2" charset="2"/>
              </a:rPr>
              <a:t>das Mädchen</a:t>
            </a:r>
            <a:br>
              <a:rPr lang="en-GB" noProof="1">
                <a:sym typeface="Wingdings" panose="05000000000000000000" pitchFamily="2" charset="2"/>
              </a:rPr>
            </a:br>
            <a:r>
              <a:rPr lang="en-GB" noProof="1">
                <a:sym typeface="Wingdings" panose="05000000000000000000" pitchFamily="2" charset="2"/>
              </a:rPr>
              <a:t>‘the girl’			‘the little girl’</a:t>
            </a:r>
          </a:p>
          <a:p>
            <a:pPr marL="514350" indent="-514350">
              <a:buFont typeface="+mj-lt"/>
              <a:buAutoNum type="arabicPeriod" startAt="18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das Schaf</a:t>
            </a:r>
            <a:r>
              <a:rPr lang="en-GB" noProof="1"/>
              <a:t>	</a:t>
            </a:r>
            <a:r>
              <a:rPr lang="en-GB" noProof="1">
                <a:sym typeface="Wingdings" panose="05000000000000000000" pitchFamily="2" charset="2"/>
              </a:rPr>
              <a:t>→	</a:t>
            </a:r>
            <a:r>
              <a:rPr lang="en-GB" noProof="1">
                <a:solidFill>
                  <a:srgbClr val="00B050"/>
                </a:solidFill>
                <a:sym typeface="Wingdings" panose="05000000000000000000" pitchFamily="2" charset="2"/>
              </a:rPr>
              <a:t>das Schäfchen</a:t>
            </a:r>
            <a:br>
              <a:rPr lang="en-GB" noProof="1">
                <a:sym typeface="Wingdings" panose="05000000000000000000" pitchFamily="2" charset="2"/>
              </a:rPr>
            </a:br>
            <a:r>
              <a:rPr lang="en-GB" noProof="1">
                <a:sym typeface="Wingdings" panose="05000000000000000000" pitchFamily="2" charset="2"/>
              </a:rPr>
              <a:t>‘the sheep’		‘the little sheep’</a:t>
            </a:r>
            <a:endParaRPr lang="en-GB" noProof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F38982-2ACF-4A4A-9BB4-E00F61EDF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4847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73B47-7132-493F-AFB1-2E125A166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19B28-243D-487F-BD08-FEB0B8871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You’ve seen that not all expressions of grammatical gender have to do with a distinction between male and female in the real world</a:t>
            </a:r>
          </a:p>
          <a:p>
            <a:r>
              <a:rPr lang="en-GB" noProof="1"/>
              <a:t>It’s also true that not all ways of distinguishing male and female in language have to do with grammatical gender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ABF66-E4D0-4AF7-9B52-0593FD337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4060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8915D-F1C7-4C1C-BFD5-92FB4620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BD559-7BEF-4B6F-AC7E-AC48B9FBE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noProof="1"/>
              <a:t>One example of this is the suffix </a:t>
            </a:r>
            <a:r>
              <a:rPr lang="en-GB" i="1" noProof="1"/>
              <a:t>-ess</a:t>
            </a:r>
            <a:r>
              <a:rPr lang="en-GB" noProof="1"/>
              <a:t> in English, which you can see in pairs like </a:t>
            </a:r>
            <a:r>
              <a:rPr lang="en-GB" i="1" noProof="1"/>
              <a:t>waiter</a:t>
            </a:r>
            <a:r>
              <a:rPr lang="en-GB" noProof="1"/>
              <a:t>/</a:t>
            </a:r>
            <a:r>
              <a:rPr lang="en-GB" i="1" noProof="1"/>
              <a:t>waitress</a:t>
            </a:r>
          </a:p>
          <a:p>
            <a:r>
              <a:rPr lang="en-GB" noProof="1"/>
              <a:t>The words formed with </a:t>
            </a:r>
            <a:r>
              <a:rPr lang="en-GB" i="1" noProof="1"/>
              <a:t>-ess</a:t>
            </a:r>
            <a:r>
              <a:rPr lang="en-GB" noProof="1"/>
              <a:t> refer to females, but this is not quite the same thing as grammatical gender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n-GB" noProof="1"/>
              <a:t>​</a:t>
            </a:r>
            <a:r>
              <a:rPr lang="en-GB" noProof="1">
                <a:solidFill>
                  <a:srgbClr val="0000FF"/>
                </a:solidFill>
              </a:rPr>
              <a:t>Mary</a:t>
            </a:r>
            <a:r>
              <a:rPr lang="en-GB" noProof="1"/>
              <a:t> never drops any plates; </a:t>
            </a:r>
            <a:r>
              <a:rPr lang="en-GB" noProof="1">
                <a:solidFill>
                  <a:srgbClr val="0000FF"/>
                </a:solidFill>
              </a:rPr>
              <a:t>she</a:t>
            </a:r>
            <a:r>
              <a:rPr lang="en-GB" noProof="1"/>
              <a:t>’s such a good </a:t>
            </a:r>
            <a:r>
              <a:rPr lang="en-GB" noProof="1">
                <a:solidFill>
                  <a:srgbClr val="0000FF"/>
                </a:solidFill>
              </a:rPr>
              <a:t>waitress</a:t>
            </a:r>
          </a:p>
          <a:p>
            <a:pPr marL="514350" indent="-514350">
              <a:buFont typeface="+mj-lt"/>
              <a:buAutoNum type="arabicPeriod" startAt="21"/>
            </a:pPr>
            <a:r>
              <a:rPr lang="en-GB" noProof="1"/>
              <a:t>​</a:t>
            </a:r>
            <a:r>
              <a:rPr lang="en-GB" noProof="1">
                <a:solidFill>
                  <a:srgbClr val="0000FF"/>
                </a:solidFill>
              </a:rPr>
              <a:t>Mary</a:t>
            </a:r>
            <a:r>
              <a:rPr lang="en-GB" noProof="1"/>
              <a:t> has sat here patiently for an hour; </a:t>
            </a:r>
            <a:r>
              <a:rPr lang="en-GB" noProof="1">
                <a:solidFill>
                  <a:srgbClr val="0000FF"/>
                </a:solidFill>
              </a:rPr>
              <a:t>she</a:t>
            </a:r>
            <a:r>
              <a:rPr lang="en-GB" noProof="1"/>
              <a:t>’s such a good </a:t>
            </a:r>
            <a:r>
              <a:rPr lang="en-GB" noProof="1">
                <a:solidFill>
                  <a:srgbClr val="0000FF"/>
                </a:solidFill>
              </a:rPr>
              <a:t>waiter</a:t>
            </a:r>
          </a:p>
          <a:p>
            <a:r>
              <a:rPr lang="en-GB" noProof="1"/>
              <a:t>If the difference between </a:t>
            </a:r>
            <a:r>
              <a:rPr lang="en-GB" i="1" noProof="1"/>
              <a:t>waiter</a:t>
            </a:r>
            <a:r>
              <a:rPr lang="en-GB" noProof="1"/>
              <a:t> and </a:t>
            </a:r>
            <a:r>
              <a:rPr lang="en-GB" i="1" noProof="1"/>
              <a:t>waitress</a:t>
            </a:r>
            <a:r>
              <a:rPr lang="en-GB" noProof="1"/>
              <a:t> were grammatical gender, you would have to use </a:t>
            </a:r>
            <a:r>
              <a:rPr lang="en-GB" i="1" noProof="1"/>
              <a:t>waitress</a:t>
            </a:r>
            <a:r>
              <a:rPr lang="en-GB" noProof="1"/>
              <a:t> in both sentences, since they both refer to Mary</a:t>
            </a:r>
          </a:p>
          <a:p>
            <a:r>
              <a:rPr lang="en-GB" noProof="1"/>
              <a:t>Instead, </a:t>
            </a:r>
            <a:r>
              <a:rPr lang="en-GB" i="1" noProof="1"/>
              <a:t>waitress</a:t>
            </a:r>
            <a:r>
              <a:rPr lang="en-GB" noProof="1"/>
              <a:t> has one very specific meaning: ‘a woman who waits at table for a living’.  </a:t>
            </a:r>
            <a:r>
              <a:rPr lang="en-GB" i="1" noProof="1"/>
              <a:t>Waiter</a:t>
            </a:r>
            <a:r>
              <a:rPr lang="en-GB" noProof="1"/>
              <a:t> is used for everything else.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07B80-C928-437B-A76C-4CB5A5D5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533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EE5F3-C6EC-472E-B0D5-3940C746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DF9D8-1064-49D0-8C27-300FB2A8D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In some languages, you can’t tell the gender of a noun by looking at the noun itself</a:t>
            </a:r>
          </a:p>
          <a:p>
            <a:r>
              <a:rPr lang="en-GB" noProof="1"/>
              <a:t>This is true in German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Zahn</a:t>
            </a:r>
            <a:br>
              <a:rPr lang="en-GB" noProof="1"/>
            </a:br>
            <a:r>
              <a:rPr lang="en-GB" noProof="1"/>
              <a:t>‘tooth’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GB" noProof="1"/>
              <a:t>​</a:t>
            </a:r>
            <a:r>
              <a:rPr lang="en-GB" noProof="1">
                <a:solidFill>
                  <a:srgbClr val="0000FF"/>
                </a:solidFill>
              </a:rPr>
              <a:t>Bahn</a:t>
            </a:r>
            <a:br>
              <a:rPr lang="en-GB" noProof="1"/>
            </a:br>
            <a:r>
              <a:rPr lang="en-GB" noProof="1"/>
              <a:t>‘route’</a:t>
            </a:r>
          </a:p>
          <a:p>
            <a:r>
              <a:rPr lang="en-GB" noProof="1"/>
              <a:t>However, you can tell the gender of a noun by looking at </a:t>
            </a:r>
            <a:r>
              <a:rPr lang="en-GB" u="sng" noProof="1"/>
              <a:t>determiners</a:t>
            </a:r>
            <a:r>
              <a:rPr lang="en-GB" noProof="1"/>
              <a:t> such as the </a:t>
            </a:r>
            <a:r>
              <a:rPr lang="en-GB" u="sng" noProof="1"/>
              <a:t>definite article</a:t>
            </a:r>
            <a:r>
              <a:rPr lang="en-GB" noProof="1"/>
              <a:t> (‘the’)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C94825-B819-4859-A902-C4F57CCA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358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EE5F3-C6EC-472E-B0D5-3940C746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DF9D8-1064-49D0-8C27-300FB2A8D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In some languages, you can’t tell the gender of a noun by looking at the noun itself</a:t>
            </a:r>
          </a:p>
          <a:p>
            <a:r>
              <a:rPr lang="en-GB" noProof="1"/>
              <a:t>This is true in German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der Zahn</a:t>
            </a:r>
            <a:br>
              <a:rPr lang="en-GB" noProof="1"/>
            </a:br>
            <a:r>
              <a:rPr lang="en-GB" noProof="1"/>
              <a:t>‘the tooth’</a:t>
            </a:r>
          </a:p>
          <a:p>
            <a:pPr marL="514350" indent="-514350">
              <a:buFont typeface="+mj-lt"/>
              <a:buAutoNum type="arabicPeriod" startAt="23"/>
            </a:pPr>
            <a:r>
              <a:rPr lang="en-GB" noProof="1"/>
              <a:t>​</a:t>
            </a:r>
            <a:r>
              <a:rPr lang="en-GB" noProof="1">
                <a:solidFill>
                  <a:srgbClr val="0000FF"/>
                </a:solidFill>
              </a:rPr>
              <a:t>die Bahn</a:t>
            </a:r>
            <a:br>
              <a:rPr lang="en-GB" noProof="1"/>
            </a:br>
            <a:r>
              <a:rPr lang="en-GB" noProof="1"/>
              <a:t>‘the route’</a:t>
            </a:r>
          </a:p>
          <a:p>
            <a:r>
              <a:rPr lang="en-GB" noProof="1"/>
              <a:t>However, you can tell the gender of a noun by looking at </a:t>
            </a:r>
            <a:r>
              <a:rPr lang="en-GB" u="sng" noProof="1"/>
              <a:t>determiners</a:t>
            </a:r>
            <a:r>
              <a:rPr lang="en-GB" noProof="1"/>
              <a:t> such as the </a:t>
            </a:r>
            <a:r>
              <a:rPr lang="en-GB" u="sng" noProof="1"/>
              <a:t>definite article</a:t>
            </a:r>
            <a:r>
              <a:rPr lang="en-GB" noProof="1"/>
              <a:t> (‘the’)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C94825-B819-4859-A902-C4F57CCA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573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 dir="r"/>
      </p:transition>
    </mc:Choice>
    <mc:Fallback>
      <p:transition spd="slow">
        <p:wipe dir="r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72D0-5DB4-4DBA-8659-A092E9F4A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A40FA-A5A0-4294-8F72-8FB408617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In other languages the noun itself shows gender more clearly</a:t>
            </a:r>
          </a:p>
          <a:p>
            <a:r>
              <a:rPr lang="en-GB" noProof="1"/>
              <a:t>For example, in Spanish most nouns ending in </a:t>
            </a:r>
            <a:r>
              <a:rPr lang="en-GB" i="1" noProof="1"/>
              <a:t>-o</a:t>
            </a:r>
            <a:r>
              <a:rPr lang="en-GB" noProof="1"/>
              <a:t> are </a:t>
            </a:r>
            <a:r>
              <a:rPr lang="en-GB" noProof="1">
                <a:solidFill>
                  <a:srgbClr val="FF0000"/>
                </a:solidFill>
              </a:rPr>
              <a:t>masculine</a:t>
            </a:r>
            <a:r>
              <a:rPr lang="en-GB" noProof="1"/>
              <a:t>, and most nouns ending in </a:t>
            </a:r>
            <a:r>
              <a:rPr lang="en-GB" i="1" noProof="1"/>
              <a:t>-a</a:t>
            </a:r>
            <a:r>
              <a:rPr lang="en-GB" noProof="1"/>
              <a:t> are </a:t>
            </a:r>
            <a:r>
              <a:rPr lang="en-GB" noProof="1">
                <a:solidFill>
                  <a:srgbClr val="0000FF"/>
                </a:solidFill>
              </a:rPr>
              <a:t>feminine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puerto</a:t>
            </a:r>
            <a:br>
              <a:rPr lang="en-GB" noProof="1"/>
            </a:br>
            <a:r>
              <a:rPr lang="en-GB" noProof="1"/>
              <a:t>‘port’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GB" noProof="1"/>
              <a:t>​</a:t>
            </a:r>
            <a:r>
              <a:rPr lang="en-GB" noProof="1">
                <a:solidFill>
                  <a:srgbClr val="0000FF"/>
                </a:solidFill>
              </a:rPr>
              <a:t>puerta</a:t>
            </a:r>
            <a:br>
              <a:rPr lang="en-GB" noProof="1"/>
            </a:br>
            <a:r>
              <a:rPr lang="en-GB" noProof="1"/>
              <a:t>‘door’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72DA9-C15B-42E2-B0BE-0E953627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19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3492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F2C32-4AD8-B845-ADF5-090A82BE8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1"/>
              <a:t>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C76CB-4BCF-A549-8A67-C1461E4C4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noProof="1"/>
              <a:t>Today we will look at two other categories that nouns (and pronouns) have: number and gender</a:t>
            </a:r>
          </a:p>
          <a:p>
            <a:r>
              <a:rPr lang="en-GB" noProof="1"/>
              <a:t>We can start by considering the familiar number system of English</a:t>
            </a:r>
          </a:p>
          <a:p>
            <a:r>
              <a:rPr lang="en-GB" noProof="1"/>
              <a:t>Other languages extend this system in various ways</a:t>
            </a:r>
          </a:p>
          <a:p>
            <a:r>
              <a:rPr lang="en-GB" noProof="1"/>
              <a:t>Then we will go on to look at gender</a:t>
            </a:r>
          </a:p>
          <a:p>
            <a:r>
              <a:rPr lang="en-GB" noProof="1"/>
              <a:t>Pronouns in English have a simple system of </a:t>
            </a:r>
            <a:r>
              <a:rPr lang="en-GB" u="sng" noProof="1"/>
              <a:t>natural gender</a:t>
            </a:r>
          </a:p>
          <a:p>
            <a:r>
              <a:rPr lang="en-GB" noProof="1"/>
              <a:t>Other languages have more complex systems of arbitrary </a:t>
            </a:r>
            <a:r>
              <a:rPr lang="en-GB" u="sng" noProof="1"/>
              <a:t>grammatical gender</a:t>
            </a:r>
          </a:p>
          <a:p>
            <a:r>
              <a:rPr lang="en-GB" noProof="1"/>
              <a:t>The gender systems in some languages can become very complex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2E56A-BF1F-422C-83EB-B7EE52D1A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77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72D0-5DB4-4DBA-8659-A092E9F4A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A40FA-A5A0-4294-8F72-8FB408617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In other languages the noun itself shows gender more clearly</a:t>
            </a:r>
          </a:p>
          <a:p>
            <a:r>
              <a:rPr lang="en-GB" noProof="1"/>
              <a:t>For example, in Spanish most nouns ending in </a:t>
            </a:r>
            <a:r>
              <a:rPr lang="en-GB" i="1" noProof="1"/>
              <a:t>-o</a:t>
            </a:r>
            <a:r>
              <a:rPr lang="en-GB" noProof="1"/>
              <a:t> are </a:t>
            </a:r>
            <a:r>
              <a:rPr lang="en-GB" noProof="1">
                <a:solidFill>
                  <a:srgbClr val="FF0000"/>
                </a:solidFill>
              </a:rPr>
              <a:t>masculine</a:t>
            </a:r>
            <a:r>
              <a:rPr lang="en-GB" noProof="1"/>
              <a:t>, and most nouns ending in </a:t>
            </a:r>
            <a:r>
              <a:rPr lang="en-GB" i="1" noProof="1"/>
              <a:t>-a</a:t>
            </a:r>
            <a:r>
              <a:rPr lang="en-GB" noProof="1"/>
              <a:t> are </a:t>
            </a:r>
            <a:r>
              <a:rPr lang="en-GB" noProof="1">
                <a:solidFill>
                  <a:srgbClr val="0000FF"/>
                </a:solidFill>
              </a:rPr>
              <a:t>feminine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el puerto</a:t>
            </a:r>
            <a:br>
              <a:rPr lang="en-GB" noProof="1"/>
            </a:br>
            <a:r>
              <a:rPr lang="en-GB" noProof="1"/>
              <a:t>‘the port’</a:t>
            </a:r>
          </a:p>
          <a:p>
            <a:pPr marL="514350" indent="-514350">
              <a:buFont typeface="+mj-lt"/>
              <a:buAutoNum type="arabicPeriod" startAt="25"/>
            </a:pPr>
            <a:r>
              <a:rPr lang="en-GB" noProof="1"/>
              <a:t>​</a:t>
            </a:r>
            <a:r>
              <a:rPr lang="en-GB" noProof="1">
                <a:solidFill>
                  <a:srgbClr val="0000FF"/>
                </a:solidFill>
              </a:rPr>
              <a:t>la puerta</a:t>
            </a:r>
            <a:br>
              <a:rPr lang="en-GB" noProof="1"/>
            </a:br>
            <a:r>
              <a:rPr lang="en-GB" noProof="1"/>
              <a:t>‘the door’</a:t>
            </a:r>
          </a:p>
          <a:p>
            <a:r>
              <a:rPr lang="en-GB" noProof="1"/>
              <a:t>Gender is also shown on determiners, but it is still easy to identify gender without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72DA9-C15B-42E2-B0BE-0E953627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879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ipe dir="r"/>
      </p:transition>
    </mc:Choice>
    <mc:Fallback>
      <p:transition spd="slow">
        <p:wipe dir="r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51B91-E82F-4E80-8237-93C79FE02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Activity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F73BB-1639-4FBF-AADD-62DC254DA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Some of you may know languages other than the ones we’ve seen here</a:t>
            </a:r>
          </a:p>
          <a:p>
            <a:r>
              <a:rPr lang="en-CA" dirty="0"/>
              <a:t>How many genders do these languages have?</a:t>
            </a:r>
          </a:p>
          <a:p>
            <a:r>
              <a:rPr lang="en-CA" dirty="0"/>
              <a:t>Don’t look at nouns like </a:t>
            </a:r>
            <a:r>
              <a:rPr lang="en-CA" i="1" dirty="0"/>
              <a:t>man</a:t>
            </a:r>
            <a:r>
              <a:rPr lang="en-CA" dirty="0"/>
              <a:t>/</a:t>
            </a:r>
            <a:r>
              <a:rPr lang="en-CA" i="1" dirty="0"/>
              <a:t>woman</a:t>
            </a:r>
            <a:r>
              <a:rPr lang="en-CA" dirty="0"/>
              <a:t> or adjective pairs like </a:t>
            </a:r>
            <a:r>
              <a:rPr lang="en-CA" i="1" dirty="0"/>
              <a:t>male</a:t>
            </a:r>
            <a:r>
              <a:rPr lang="en-CA" dirty="0"/>
              <a:t>/</a:t>
            </a:r>
            <a:r>
              <a:rPr lang="en-CA" i="1" dirty="0"/>
              <a:t>female</a:t>
            </a:r>
          </a:p>
          <a:p>
            <a:r>
              <a:rPr lang="en-CA" dirty="0"/>
              <a:t>See if there are multiple forms of the same adjective (e.g. </a:t>
            </a:r>
            <a:r>
              <a:rPr lang="en-CA" i="1" dirty="0"/>
              <a:t>good</a:t>
            </a:r>
            <a:r>
              <a:rPr lang="en-CA" dirty="0"/>
              <a:t>), or look at pronouns (e.g. </a:t>
            </a:r>
            <a:r>
              <a:rPr lang="en-CA" i="1" dirty="0"/>
              <a:t>him</a:t>
            </a:r>
            <a:r>
              <a:rPr lang="en-CA" dirty="0"/>
              <a:t>/</a:t>
            </a:r>
            <a:r>
              <a:rPr lang="en-CA" i="1" dirty="0"/>
              <a:t>her</a:t>
            </a:r>
            <a:r>
              <a:rPr lang="en-CA" dirty="0"/>
              <a:t>/</a:t>
            </a:r>
            <a:r>
              <a:rPr lang="en-CA" i="1" dirty="0"/>
              <a:t>it</a:t>
            </a:r>
            <a:r>
              <a:rPr lang="en-CA" dirty="0"/>
              <a:t>) and determiners (e.g. </a:t>
            </a:r>
            <a:r>
              <a:rPr lang="en-CA" i="1" dirty="0"/>
              <a:t>the</a:t>
            </a:r>
            <a:r>
              <a:rPr lang="en-CA" dirty="0"/>
              <a:t>/</a:t>
            </a:r>
            <a:r>
              <a:rPr lang="en-CA" i="1" dirty="0"/>
              <a:t>this</a:t>
            </a:r>
            <a:r>
              <a:rPr lang="en-CA" dirty="0"/>
              <a:t>/</a:t>
            </a:r>
            <a:r>
              <a:rPr lang="en-CA" i="1" dirty="0"/>
              <a:t>that</a:t>
            </a:r>
            <a:r>
              <a:rPr lang="en-CA" dirty="0"/>
              <a:t>)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4532D-2AF5-4D8B-8824-4895235AF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630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9E727-D359-4AE4-AF9D-CEA40B48A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F84C4-6C9C-4CA2-A2D4-25A65F882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English and German there are three grammatical genders: </a:t>
            </a:r>
            <a:r>
              <a:rPr lang="en-GB" dirty="0">
                <a:solidFill>
                  <a:srgbClr val="FF0000"/>
                </a:solidFill>
              </a:rPr>
              <a:t>masculine</a:t>
            </a:r>
            <a:r>
              <a:rPr lang="en-GB" dirty="0"/>
              <a:t>, </a:t>
            </a:r>
            <a:r>
              <a:rPr lang="en-GB" dirty="0">
                <a:solidFill>
                  <a:srgbClr val="0000FF"/>
                </a:solidFill>
              </a:rPr>
              <a:t>feminine</a:t>
            </a:r>
            <a:r>
              <a:rPr lang="en-GB" dirty="0"/>
              <a:t>, and </a:t>
            </a:r>
            <a:r>
              <a:rPr lang="en-GB" dirty="0">
                <a:solidFill>
                  <a:srgbClr val="00B050"/>
                </a:solidFill>
              </a:rPr>
              <a:t>neuter</a:t>
            </a:r>
          </a:p>
          <a:p>
            <a:r>
              <a:rPr lang="en-GB" dirty="0"/>
              <a:t>This is the gender system inherited by most Indo-European languages</a:t>
            </a:r>
          </a:p>
          <a:p>
            <a:r>
              <a:rPr lang="en-GB" dirty="0"/>
              <a:t>However, some languages have simplified the three-gender system in different ways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237266-DB27-4F60-B679-C5FE94283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22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7122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1394A-F416-40E4-88F3-A9F3C4DBB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F2600-E7D5-4181-87F8-75D60A5BD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1"/>
              <a:t>Some languages no longer have separate </a:t>
            </a:r>
            <a:r>
              <a:rPr lang="en-GB" noProof="1">
                <a:solidFill>
                  <a:srgbClr val="00B050"/>
                </a:solidFill>
              </a:rPr>
              <a:t>neuter</a:t>
            </a:r>
            <a:r>
              <a:rPr lang="en-GB" noProof="1"/>
              <a:t> forms</a:t>
            </a:r>
          </a:p>
          <a:p>
            <a:r>
              <a:rPr lang="en-GB" noProof="1"/>
              <a:t>Instead, everything is divided between </a:t>
            </a:r>
            <a:r>
              <a:rPr lang="en-GB" noProof="1">
                <a:solidFill>
                  <a:srgbClr val="FF0000"/>
                </a:solidFill>
              </a:rPr>
              <a:t>masculine</a:t>
            </a:r>
            <a:r>
              <a:rPr lang="en-GB" noProof="1"/>
              <a:t> and </a:t>
            </a:r>
            <a:r>
              <a:rPr lang="en-GB" noProof="1">
                <a:solidFill>
                  <a:srgbClr val="0000FF"/>
                </a:solidFill>
              </a:rPr>
              <a:t>feminine</a:t>
            </a:r>
          </a:p>
          <a:p>
            <a:r>
              <a:rPr lang="en-GB" noProof="1"/>
              <a:t>This is true of most modern Romance languages (e.g. Italian, French, Spanish, Portuguese)</a:t>
            </a:r>
          </a:p>
          <a:p>
            <a:r>
              <a:rPr lang="en-GB" noProof="1"/>
              <a:t>Remember that all these languages developed from Latin</a:t>
            </a:r>
          </a:p>
          <a:p>
            <a:r>
              <a:rPr lang="en-GB" noProof="1"/>
              <a:t>In the course of this development, all the Latin </a:t>
            </a:r>
            <a:r>
              <a:rPr lang="en-GB" noProof="1">
                <a:solidFill>
                  <a:srgbClr val="00B050"/>
                </a:solidFill>
              </a:rPr>
              <a:t>neuter</a:t>
            </a:r>
            <a:r>
              <a:rPr lang="en-GB" noProof="1"/>
              <a:t> nouns became </a:t>
            </a:r>
            <a:r>
              <a:rPr lang="en-GB" noProof="1">
                <a:solidFill>
                  <a:srgbClr val="FF0000"/>
                </a:solidFill>
              </a:rPr>
              <a:t>masculine</a:t>
            </a:r>
            <a:r>
              <a:rPr lang="en-GB" noProof="1"/>
              <a:t> or </a:t>
            </a:r>
            <a:r>
              <a:rPr lang="en-GB" noProof="1">
                <a:solidFill>
                  <a:srgbClr val="0000FF"/>
                </a:solidFill>
              </a:rPr>
              <a:t>feminine</a:t>
            </a:r>
          </a:p>
          <a:p>
            <a:pPr marL="514350" indent="-514350">
              <a:buFont typeface="+mj-lt"/>
              <a:buAutoNum type="arabicPeriod" startAt="27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filum</a:t>
            </a:r>
            <a:r>
              <a:rPr lang="en-GB" noProof="1"/>
              <a:t> ‘thread’	→</a:t>
            </a:r>
            <a:r>
              <a:rPr lang="en-GB" noProof="1">
                <a:sym typeface="Wingdings" panose="05000000000000000000" pitchFamily="2" charset="2"/>
              </a:rPr>
              <a:t>	</a:t>
            </a:r>
            <a:r>
              <a:rPr lang="en-GB" noProof="1">
                <a:solidFill>
                  <a:srgbClr val="FF0000"/>
                </a:solidFill>
                <a:sym typeface="Wingdings" panose="05000000000000000000" pitchFamily="2" charset="2"/>
              </a:rPr>
              <a:t>le fil</a:t>
            </a:r>
            <a:br>
              <a:rPr lang="en-GB" noProof="1">
                <a:sym typeface="Wingdings" panose="05000000000000000000" pitchFamily="2" charset="2"/>
              </a:rPr>
            </a:br>
            <a:r>
              <a:rPr lang="en-GB" noProof="1">
                <a:sym typeface="Wingdings" panose="05000000000000000000" pitchFamily="2" charset="2"/>
              </a:rPr>
              <a:t>(Latin)			(French)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27"/>
            </a:pPr>
            <a:r>
              <a:rPr lang="en-GB" noProof="1">
                <a:sym typeface="Wingdings" panose="05000000000000000000" pitchFamily="2" charset="2"/>
              </a:rPr>
              <a:t>​</a:t>
            </a:r>
            <a:r>
              <a:rPr lang="en-GB" noProof="1">
                <a:solidFill>
                  <a:srgbClr val="00B050"/>
                </a:solidFill>
                <a:sym typeface="Wingdings" panose="05000000000000000000" pitchFamily="2" charset="2"/>
              </a:rPr>
              <a:t>mare</a:t>
            </a:r>
            <a:r>
              <a:rPr lang="en-GB" noProof="1">
                <a:sym typeface="Wingdings" panose="05000000000000000000" pitchFamily="2" charset="2"/>
              </a:rPr>
              <a:t> ‘sea’	→	</a:t>
            </a:r>
            <a:r>
              <a:rPr lang="en-GB" noProof="1">
                <a:solidFill>
                  <a:srgbClr val="0000FF"/>
                </a:solidFill>
                <a:sym typeface="Wingdings" panose="05000000000000000000" pitchFamily="2" charset="2"/>
              </a:rPr>
              <a:t>la mer</a:t>
            </a:r>
            <a:endParaRPr lang="en-GB" noProof="1">
              <a:solidFill>
                <a:srgbClr val="0000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FDFEF1-EA29-41F8-9039-62B2124F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9224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F9523-A997-4046-A5DC-FFE360BF9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7CAA2-4EC9-4423-AC48-DF58338F1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noProof="1"/>
              <a:t>Other languages no longer distinguish between </a:t>
            </a:r>
            <a:r>
              <a:rPr lang="en-GB" noProof="1">
                <a:solidFill>
                  <a:srgbClr val="FF0000"/>
                </a:solidFill>
              </a:rPr>
              <a:t>masculine</a:t>
            </a:r>
            <a:r>
              <a:rPr lang="en-GB" noProof="1"/>
              <a:t> and </a:t>
            </a:r>
            <a:r>
              <a:rPr lang="en-GB" noProof="1">
                <a:solidFill>
                  <a:srgbClr val="0000FF"/>
                </a:solidFill>
              </a:rPr>
              <a:t>feminine</a:t>
            </a:r>
          </a:p>
          <a:p>
            <a:r>
              <a:rPr lang="en-GB" noProof="1"/>
              <a:t>Instead, they have a two-way distinction between </a:t>
            </a:r>
            <a:r>
              <a:rPr lang="en-GB" noProof="1">
                <a:solidFill>
                  <a:srgbClr val="FF00FF"/>
                </a:solidFill>
              </a:rPr>
              <a:t>common</a:t>
            </a:r>
            <a:r>
              <a:rPr lang="en-GB" noProof="1"/>
              <a:t> gender and </a:t>
            </a:r>
            <a:r>
              <a:rPr lang="en-GB" noProof="1">
                <a:solidFill>
                  <a:srgbClr val="00B050"/>
                </a:solidFill>
              </a:rPr>
              <a:t>neuter</a:t>
            </a:r>
            <a:r>
              <a:rPr lang="en-GB" noProof="1"/>
              <a:t> gender</a:t>
            </a:r>
          </a:p>
          <a:p>
            <a:r>
              <a:rPr lang="en-GB" noProof="1"/>
              <a:t>This has happened within the history of Dutch</a:t>
            </a:r>
          </a:p>
          <a:p>
            <a:r>
              <a:rPr lang="en-GB" noProof="1"/>
              <a:t>All the nouns that were originally </a:t>
            </a:r>
            <a:r>
              <a:rPr lang="en-GB" noProof="1">
                <a:solidFill>
                  <a:srgbClr val="FF0000"/>
                </a:solidFill>
              </a:rPr>
              <a:t>masculine</a:t>
            </a:r>
            <a:r>
              <a:rPr lang="en-GB" noProof="1"/>
              <a:t> and </a:t>
            </a:r>
            <a:r>
              <a:rPr lang="en-GB" noProof="1">
                <a:solidFill>
                  <a:srgbClr val="0000FF"/>
                </a:solidFill>
              </a:rPr>
              <a:t>feminine</a:t>
            </a:r>
            <a:r>
              <a:rPr lang="en-GB" noProof="1"/>
              <a:t> have been combined into a single </a:t>
            </a:r>
            <a:r>
              <a:rPr lang="en-GB" noProof="1">
                <a:solidFill>
                  <a:srgbClr val="FF00FF"/>
                </a:solidFill>
              </a:rPr>
              <a:t>common</a:t>
            </a:r>
            <a:r>
              <a:rPr lang="en-GB" noProof="1"/>
              <a:t> gender</a:t>
            </a:r>
          </a:p>
          <a:p>
            <a:pPr marL="514350" indent="-514350">
              <a:buFont typeface="+mj-lt"/>
              <a:buAutoNum type="arabicPeriod" startAt="29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den hond</a:t>
            </a:r>
            <a:r>
              <a:rPr lang="en-GB" noProof="1"/>
              <a:t> ‘the dog’		→</a:t>
            </a:r>
            <a:r>
              <a:rPr lang="en-GB" noProof="1">
                <a:sym typeface="Wingdings" panose="05000000000000000000" pitchFamily="2" charset="2"/>
              </a:rPr>
              <a:t>	</a:t>
            </a:r>
            <a:r>
              <a:rPr lang="en-GB" noProof="1">
                <a:solidFill>
                  <a:srgbClr val="FF00FF"/>
                </a:solidFill>
                <a:sym typeface="Wingdings" panose="05000000000000000000" pitchFamily="2" charset="2"/>
              </a:rPr>
              <a:t>de hond</a:t>
            </a:r>
          </a:p>
          <a:p>
            <a:pPr marL="514350" indent="-514350">
              <a:buFont typeface="+mj-lt"/>
              <a:buAutoNum type="arabicPeriod" startAt="29"/>
            </a:pPr>
            <a:r>
              <a:rPr lang="en-GB" noProof="1">
                <a:sym typeface="Wingdings" panose="05000000000000000000" pitchFamily="2" charset="2"/>
              </a:rPr>
              <a:t>​</a:t>
            </a:r>
            <a:r>
              <a:rPr lang="en-GB" noProof="1">
                <a:solidFill>
                  <a:srgbClr val="0000FF"/>
                </a:solidFill>
                <a:sym typeface="Wingdings" panose="05000000000000000000" pitchFamily="2" charset="2"/>
              </a:rPr>
              <a:t>de kat</a:t>
            </a:r>
            <a:r>
              <a:rPr lang="en-GB" noProof="1">
                <a:sym typeface="Wingdings" panose="05000000000000000000" pitchFamily="2" charset="2"/>
              </a:rPr>
              <a:t> ‘the cat’		→	</a:t>
            </a:r>
            <a:r>
              <a:rPr lang="en-GB" noProof="1">
                <a:solidFill>
                  <a:srgbClr val="FF00FF"/>
                </a:solidFill>
                <a:sym typeface="Wingdings" panose="05000000000000000000" pitchFamily="2" charset="2"/>
              </a:rPr>
              <a:t>de kat</a:t>
            </a:r>
            <a:endParaRPr lang="en-GB" noProof="1"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 startAt="29"/>
            </a:pPr>
            <a:r>
              <a:rPr lang="en-GB" noProof="1">
                <a:sym typeface="Wingdings" panose="05000000000000000000" pitchFamily="2" charset="2"/>
              </a:rPr>
              <a:t>​</a:t>
            </a:r>
            <a:r>
              <a:rPr lang="en-GB" noProof="1">
                <a:solidFill>
                  <a:srgbClr val="00B050"/>
                </a:solidFill>
                <a:sym typeface="Wingdings" panose="05000000000000000000" pitchFamily="2" charset="2"/>
              </a:rPr>
              <a:t>het paard</a:t>
            </a:r>
            <a:r>
              <a:rPr lang="en-GB" noProof="1">
                <a:sym typeface="Wingdings" panose="05000000000000000000" pitchFamily="2" charset="2"/>
              </a:rPr>
              <a:t> ‘the horse’	→	</a:t>
            </a:r>
            <a:r>
              <a:rPr lang="en-GB" noProof="1">
                <a:solidFill>
                  <a:srgbClr val="00B050"/>
                </a:solidFill>
                <a:sym typeface="Wingdings" panose="05000000000000000000" pitchFamily="2" charset="2"/>
              </a:rPr>
              <a:t>het paard</a:t>
            </a:r>
            <a:endParaRPr lang="en-GB" noProof="1">
              <a:solidFill>
                <a:srgbClr val="FF00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2502F-8362-4016-AD63-AC9BC13B7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24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9793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7DB45-6A26-4052-B2E6-67041E59D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831DC-D776-431B-BF3C-D50265181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noProof="1"/>
              <a:t>It is even possible to have more than three genders</a:t>
            </a:r>
          </a:p>
          <a:p>
            <a:r>
              <a:rPr lang="en-GB" noProof="1"/>
              <a:t>Some languages, such as Swahili, divide up nouns into as many as six</a:t>
            </a:r>
          </a:p>
          <a:p>
            <a:pPr marL="514350" indent="-514350">
              <a:buFont typeface="+mj-lt"/>
              <a:buAutoNum type="arabicPeriod" startAt="32"/>
            </a:pPr>
            <a:r>
              <a:rPr lang="en-GB" noProof="1"/>
              <a:t>​</a:t>
            </a:r>
            <a:r>
              <a:rPr lang="en-GB" u="sng" noProof="1">
                <a:solidFill>
                  <a:srgbClr val="FF0000"/>
                </a:solidFill>
              </a:rPr>
              <a:t>m</a:t>
            </a:r>
            <a:r>
              <a:rPr lang="en-GB" noProof="1">
                <a:solidFill>
                  <a:srgbClr val="FF0000"/>
                </a:solidFill>
              </a:rPr>
              <a:t>tu</a:t>
            </a:r>
            <a:r>
              <a:rPr lang="en-GB" noProof="1"/>
              <a:t>	‘person’</a:t>
            </a:r>
          </a:p>
          <a:p>
            <a:pPr marL="514350" indent="-514350">
              <a:buFont typeface="+mj-lt"/>
              <a:buAutoNum type="arabicPeriod" startAt="32"/>
            </a:pPr>
            <a:r>
              <a:rPr lang="en-GB" noProof="1"/>
              <a:t>​</a:t>
            </a:r>
            <a:r>
              <a:rPr lang="en-GB" u="sng" noProof="1">
                <a:solidFill>
                  <a:srgbClr val="0000FF"/>
                </a:solidFill>
              </a:rPr>
              <a:t>m</a:t>
            </a:r>
            <a:r>
              <a:rPr lang="en-GB" noProof="1">
                <a:solidFill>
                  <a:srgbClr val="0000FF"/>
                </a:solidFill>
              </a:rPr>
              <a:t>ti</a:t>
            </a:r>
            <a:r>
              <a:rPr lang="en-GB" noProof="1"/>
              <a:t>	‘tree’</a:t>
            </a:r>
          </a:p>
          <a:p>
            <a:pPr marL="514350" indent="-514350">
              <a:buFont typeface="+mj-lt"/>
              <a:buAutoNum type="arabicPeriod" startAt="32"/>
            </a:pPr>
            <a:r>
              <a:rPr lang="en-GB" noProof="1"/>
              <a:t>​</a:t>
            </a:r>
            <a:r>
              <a:rPr lang="en-GB" noProof="1">
                <a:solidFill>
                  <a:srgbClr val="00B050"/>
                </a:solidFill>
              </a:rPr>
              <a:t>tunda</a:t>
            </a:r>
            <a:r>
              <a:rPr lang="en-GB" noProof="1"/>
              <a:t>	‘fruit’</a:t>
            </a:r>
          </a:p>
          <a:p>
            <a:pPr marL="514350" indent="-514350">
              <a:buFont typeface="+mj-lt"/>
              <a:buAutoNum type="arabicPeriod" startAt="32"/>
            </a:pPr>
            <a:r>
              <a:rPr lang="en-GB" noProof="1"/>
              <a:t>​</a:t>
            </a:r>
            <a:r>
              <a:rPr lang="en-GB" u="sng" noProof="1">
                <a:solidFill>
                  <a:srgbClr val="FF00FF"/>
                </a:solidFill>
              </a:rPr>
              <a:t>ki</a:t>
            </a:r>
            <a:r>
              <a:rPr lang="en-GB" noProof="1">
                <a:solidFill>
                  <a:srgbClr val="FF00FF"/>
                </a:solidFill>
              </a:rPr>
              <a:t>su</a:t>
            </a:r>
            <a:r>
              <a:rPr lang="en-GB" noProof="1"/>
              <a:t>	‘knife’</a:t>
            </a:r>
          </a:p>
          <a:p>
            <a:pPr marL="514350" indent="-514350">
              <a:buFont typeface="+mj-lt"/>
              <a:buAutoNum type="arabicPeriod" startAt="32"/>
            </a:pPr>
            <a:r>
              <a:rPr lang="en-GB" noProof="1"/>
              <a:t>​</a:t>
            </a:r>
            <a:r>
              <a:rPr lang="en-GB" u="sng" noProof="1">
                <a:solidFill>
                  <a:srgbClr val="804000"/>
                </a:solidFill>
              </a:rPr>
              <a:t>n</a:t>
            </a:r>
            <a:r>
              <a:rPr lang="en-GB" noProof="1">
                <a:solidFill>
                  <a:srgbClr val="804000"/>
                </a:solidFill>
              </a:rPr>
              <a:t>guo</a:t>
            </a:r>
            <a:r>
              <a:rPr lang="en-GB" noProof="1"/>
              <a:t>	‘cloth’</a:t>
            </a:r>
          </a:p>
          <a:p>
            <a:pPr marL="514350" indent="-514350">
              <a:buFont typeface="+mj-lt"/>
              <a:buAutoNum type="arabicPeriod" startAt="32"/>
            </a:pPr>
            <a:r>
              <a:rPr lang="en-GB" noProof="1"/>
              <a:t>​</a:t>
            </a:r>
            <a:r>
              <a:rPr lang="en-GB" u="sng" noProof="1">
                <a:solidFill>
                  <a:srgbClr val="FFFF00"/>
                </a:solidFill>
              </a:rPr>
              <a:t>u</a:t>
            </a:r>
            <a:r>
              <a:rPr lang="en-GB" noProof="1">
                <a:solidFill>
                  <a:srgbClr val="FFFF00"/>
                </a:solidFill>
              </a:rPr>
              <a:t>so</a:t>
            </a:r>
            <a:r>
              <a:rPr lang="en-GB" noProof="1"/>
              <a:t>	‘face’</a:t>
            </a:r>
          </a:p>
          <a:p>
            <a:r>
              <a:rPr lang="en-GB" noProof="1"/>
              <a:t>Like the familiar Indo-European three-gender system, there are typical, central meanings for each class</a:t>
            </a:r>
          </a:p>
          <a:p>
            <a:r>
              <a:rPr lang="en-GB" noProof="1"/>
              <a:t>However, the gender of individual words can still be quite unpredictable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86B3E0-DE4F-4DAC-9859-2E2A05AC8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25</a:t>
            </a:fld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BB25C00-FC97-47D3-A0D0-053F0DB36E2F}"/>
              </a:ext>
            </a:extLst>
          </p:cNvPr>
          <p:cNvGrpSpPr/>
          <p:nvPr/>
        </p:nvGrpSpPr>
        <p:grpSpPr>
          <a:xfrm>
            <a:off x="1584101" y="2949262"/>
            <a:ext cx="8834907" cy="1738648"/>
            <a:chOff x="1584101" y="2949262"/>
            <a:chExt cx="8834907" cy="173864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2B2FB3A-DD64-45CE-9E7F-7C419877C73F}"/>
                </a:ext>
              </a:extLst>
            </p:cNvPr>
            <p:cNvSpPr/>
            <p:nvPr/>
          </p:nvSpPr>
          <p:spPr>
            <a:xfrm>
              <a:off x="4662152" y="2949262"/>
              <a:ext cx="5756856" cy="1467231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The underlined letters are the part showing the gender of the noun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593CFF3-7D0E-4624-B262-E34818E94CD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84101" y="2949262"/>
              <a:ext cx="3078051" cy="733616"/>
            </a:xfrm>
            <a:prstGeom prst="straightConnector1">
              <a:avLst/>
            </a:prstGeom>
            <a:ln w="25400">
              <a:solidFill>
                <a:schemeClr val="accent1">
                  <a:lumMod val="50000"/>
                </a:schemeClr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B584C65-10ED-46BA-A4F0-11186DC66699}"/>
                </a:ext>
              </a:extLst>
            </p:cNvPr>
            <p:cNvCxnSpPr>
              <a:cxnSpLocks/>
              <a:stCxn id="5" idx="2"/>
            </p:cNvCxnSpPr>
            <p:nvPr/>
          </p:nvCxnSpPr>
          <p:spPr>
            <a:xfrm flipH="1">
              <a:off x="1742942" y="3682878"/>
              <a:ext cx="2919210" cy="1005032"/>
            </a:xfrm>
            <a:prstGeom prst="straightConnector1">
              <a:avLst/>
            </a:prstGeom>
            <a:ln w="25400">
              <a:solidFill>
                <a:schemeClr val="accent1">
                  <a:lumMod val="50000"/>
                </a:schemeClr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86955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6435A-7978-4306-8370-A77426D8D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2AF2C-A1A5-42A9-822E-405B2982A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1"/>
              <a:t>What good is grammatical gender?</a:t>
            </a:r>
          </a:p>
          <a:p>
            <a:r>
              <a:rPr lang="en-GB" noProof="1"/>
              <a:t>Gender is not just a way of showing which things are for men and which things are for women</a:t>
            </a:r>
          </a:p>
          <a:p>
            <a:r>
              <a:rPr lang="en-GB" noProof="1"/>
              <a:t>Dividing words into different classes can make it easier to keep track of what is being talked about</a:t>
            </a:r>
          </a:p>
          <a:p>
            <a:pPr marL="514350" indent="-514350">
              <a:buFont typeface="+mj-lt"/>
              <a:buAutoNum type="arabicPeriod" startAt="38"/>
            </a:pPr>
            <a:r>
              <a:rPr lang="en-GB" noProof="1"/>
              <a:t>Tu voulais </a:t>
            </a:r>
            <a:r>
              <a:rPr lang="en-GB" noProof="1">
                <a:solidFill>
                  <a:srgbClr val="0000FF"/>
                </a:solidFill>
              </a:rPr>
              <a:t>une chemise</a:t>
            </a:r>
            <a:r>
              <a:rPr lang="en-GB" noProof="1"/>
              <a:t> ou </a:t>
            </a:r>
            <a:r>
              <a:rPr lang="en-GB" noProof="1">
                <a:solidFill>
                  <a:srgbClr val="FF0000"/>
                </a:solidFill>
              </a:rPr>
              <a:t>un pull</a:t>
            </a:r>
            <a:r>
              <a:rPr lang="en-GB" noProof="1"/>
              <a:t>, donc j’en ai acheté </a:t>
            </a:r>
            <a:r>
              <a:rPr lang="en-GB" u="sng" noProof="1">
                <a:solidFill>
                  <a:srgbClr val="FF0000"/>
                </a:solidFill>
              </a:rPr>
              <a:t>un</a:t>
            </a:r>
            <a:r>
              <a:rPr lang="en-GB" noProof="1"/>
              <a:t>/</a:t>
            </a:r>
            <a:r>
              <a:rPr lang="en-GB" u="sng" noProof="1">
                <a:solidFill>
                  <a:srgbClr val="0000FF"/>
                </a:solidFill>
              </a:rPr>
              <a:t>une</a:t>
            </a:r>
            <a:br>
              <a:rPr lang="en-GB" noProof="1"/>
            </a:br>
            <a:r>
              <a:rPr lang="en-GB" noProof="1"/>
              <a:t>‘You wanted a shirt or a jumper, so I bought </a:t>
            </a:r>
            <a:r>
              <a:rPr lang="en-GB" u="sng" noProof="1"/>
              <a:t>one</a:t>
            </a:r>
            <a:r>
              <a:rPr lang="en-GB" noProof="1"/>
              <a:t>’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754CD8D-CDD5-4CAE-BF1F-8D75A1EAD310}"/>
              </a:ext>
            </a:extLst>
          </p:cNvPr>
          <p:cNvSpPr/>
          <p:nvPr/>
        </p:nvSpPr>
        <p:spPr>
          <a:xfrm>
            <a:off x="4881093" y="5061397"/>
            <a:ext cx="6065949" cy="837127"/>
          </a:xfrm>
          <a:prstGeom prst="wedgeRoundRectCallout">
            <a:avLst>
              <a:gd name="adj1" fmla="val 38615"/>
              <a:gd name="adj2" fmla="val -11288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The </a:t>
            </a:r>
            <a:r>
              <a:rPr lang="en-GB" dirty="0">
                <a:solidFill>
                  <a:srgbClr val="FF0000"/>
                </a:solidFill>
              </a:rPr>
              <a:t>masculine</a:t>
            </a:r>
            <a:r>
              <a:rPr lang="en-GB" dirty="0"/>
              <a:t> form can only refer to a </a:t>
            </a:r>
            <a:r>
              <a:rPr lang="en-GB" dirty="0">
                <a:solidFill>
                  <a:srgbClr val="FF0000"/>
                </a:solidFill>
              </a:rPr>
              <a:t>masculine</a:t>
            </a:r>
            <a:r>
              <a:rPr lang="en-GB" dirty="0"/>
              <a:t> noun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DDDF5D87-685C-4EC1-ABB5-4210342FD7A9}"/>
              </a:ext>
            </a:extLst>
          </p:cNvPr>
          <p:cNvSpPr/>
          <p:nvPr/>
        </p:nvSpPr>
        <p:spPr>
          <a:xfrm>
            <a:off x="4881092" y="5060491"/>
            <a:ext cx="6065949" cy="837127"/>
          </a:xfrm>
          <a:prstGeom prst="wedgeRoundRectCallout">
            <a:avLst>
              <a:gd name="adj1" fmla="val 47108"/>
              <a:gd name="adj2" fmla="val -11134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The </a:t>
            </a:r>
            <a:r>
              <a:rPr lang="en-GB" dirty="0">
                <a:solidFill>
                  <a:srgbClr val="0000FF"/>
                </a:solidFill>
              </a:rPr>
              <a:t>feminine</a:t>
            </a:r>
            <a:r>
              <a:rPr lang="en-GB" dirty="0"/>
              <a:t> form can only refer to a </a:t>
            </a:r>
            <a:r>
              <a:rPr lang="en-GB" dirty="0">
                <a:solidFill>
                  <a:srgbClr val="0000FF"/>
                </a:solidFill>
              </a:rPr>
              <a:t>feminine</a:t>
            </a:r>
            <a:r>
              <a:rPr lang="en-GB" dirty="0"/>
              <a:t> noun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A5386-5D20-4FE1-8F49-637CC1199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6128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6E2C7-7648-455D-A910-D6CB96E3A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9BF1D-E262-40B2-A5AE-BE2FD6F98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Gender also helps people classify information in ways unrelated to sex</a:t>
            </a:r>
          </a:p>
          <a:p>
            <a:r>
              <a:rPr lang="en-GB" dirty="0"/>
              <a:t>For example, in Indo-European languages, many feminine nouns that do not refer to people or animals refer to abstract concepts</a:t>
            </a:r>
          </a:p>
          <a:p>
            <a:r>
              <a:rPr lang="en-GB" dirty="0"/>
              <a:t>This means that if you encounter an unfamiliar feminine noun, you can use this pattern as a starting point to guess its meaning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7C1E6-137C-4641-9EF3-8867D03C2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1420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508F2-64E7-4BC0-AA78-102066CF9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AEAF3-B002-45A2-BE16-B93669D0F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Although gender can be a useful way of classifying things, it is not necessary for communication</a:t>
            </a:r>
          </a:p>
          <a:p>
            <a:r>
              <a:rPr lang="en-GB" dirty="0"/>
              <a:t>As we saw, some languages, such as Turkish, have no grammatical gender at all</a:t>
            </a:r>
          </a:p>
          <a:p>
            <a:pPr lvl="1"/>
            <a:r>
              <a:rPr lang="en-GB" dirty="0"/>
              <a:t>However, they do still have specific words such as ‘man’/‘woman’</a:t>
            </a:r>
          </a:p>
          <a:p>
            <a:r>
              <a:rPr lang="en-GB" dirty="0"/>
              <a:t>Many languages have simplified or lost grammatical gender over time</a:t>
            </a:r>
          </a:p>
          <a:p>
            <a:r>
              <a:rPr lang="en-GB" dirty="0"/>
              <a:t>For example, English originally had a system of grammatical gender more like German, but this developed into the simple natural gender system that we know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7BCFD7-8CA5-4A11-A7DF-FD89A8258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28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5774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D09A4-85AC-4834-9EEF-7B47751BF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FF5DC-380F-4212-9B7A-A80960C65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Number and gender are two types of properties that nouns can have</a:t>
            </a:r>
          </a:p>
          <a:p>
            <a:r>
              <a:rPr lang="en-GB" dirty="0"/>
              <a:t>English has two number categories, singular and plural, but some languages have more</a:t>
            </a:r>
          </a:p>
          <a:p>
            <a:r>
              <a:rPr lang="en-GB" dirty="0"/>
              <a:t>There are two types of gender, natural gender and grammatical gender</a:t>
            </a:r>
          </a:p>
          <a:p>
            <a:r>
              <a:rPr lang="en-GB" dirty="0"/>
              <a:t>Natural gender is closely based on the real world, while grammatical gender is more arbitrary</a:t>
            </a:r>
          </a:p>
          <a:p>
            <a:r>
              <a:rPr lang="en-GB" dirty="0"/>
              <a:t>English has three genders: masculine, feminine and neuter</a:t>
            </a:r>
          </a:p>
          <a:p>
            <a:r>
              <a:rPr lang="en-GB" dirty="0"/>
              <a:t>Some languages have fewer genders, while others have more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01926C-BFAC-45E8-A453-98B6D1EC9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61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49195-01F1-4F86-8E4D-0C483C5B2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56C99-1843-412C-BA19-1791D588C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English, grammatical number is based on a distinction between </a:t>
            </a:r>
            <a:r>
              <a:rPr lang="en-GB" dirty="0">
                <a:solidFill>
                  <a:srgbClr val="FF0000"/>
                </a:solidFill>
              </a:rPr>
              <a:t>singular</a:t>
            </a:r>
            <a:r>
              <a:rPr lang="en-GB" dirty="0"/>
              <a:t> and </a:t>
            </a:r>
            <a:r>
              <a:rPr lang="en-GB" dirty="0">
                <a:solidFill>
                  <a:srgbClr val="0000FF"/>
                </a:solidFill>
              </a:rPr>
              <a:t>plural</a:t>
            </a:r>
            <a:endParaRPr lang="en-GB" dirty="0"/>
          </a:p>
          <a:p>
            <a:r>
              <a:rPr lang="en-GB" dirty="0"/>
              <a:t>There are several different ways of expressing this distinction</a:t>
            </a:r>
            <a:endParaRPr lang="en-GB" dirty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​</a:t>
            </a:r>
            <a:r>
              <a:rPr lang="en-GB" dirty="0">
                <a:solidFill>
                  <a:srgbClr val="FF0000"/>
                </a:solidFill>
              </a:rPr>
              <a:t>one bird </a:t>
            </a:r>
            <a:r>
              <a:rPr lang="en-GB" dirty="0">
                <a:sym typeface="Wingdings" panose="05000000000000000000" pitchFamily="2" charset="2"/>
              </a:rPr>
              <a:t>→ </a:t>
            </a:r>
            <a:r>
              <a:rPr lang="en-GB" dirty="0">
                <a:solidFill>
                  <a:srgbClr val="0000FF"/>
                </a:solidFill>
                <a:sym typeface="Wingdings" panose="05000000000000000000" pitchFamily="2" charset="2"/>
              </a:rPr>
              <a:t>two birds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ym typeface="Wingdings" panose="05000000000000000000" pitchFamily="2" charset="2"/>
              </a:rPr>
              <a:t>​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one sheep</a:t>
            </a:r>
            <a:r>
              <a:rPr lang="en-GB" dirty="0">
                <a:sym typeface="Wingdings" panose="05000000000000000000" pitchFamily="2" charset="2"/>
              </a:rPr>
              <a:t> → </a:t>
            </a:r>
            <a:r>
              <a:rPr lang="en-GB" dirty="0">
                <a:solidFill>
                  <a:srgbClr val="0000FF"/>
                </a:solidFill>
                <a:sym typeface="Wingdings" panose="05000000000000000000" pitchFamily="2" charset="2"/>
              </a:rPr>
              <a:t>two sheep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ym typeface="Wingdings" panose="05000000000000000000" pitchFamily="2" charset="2"/>
              </a:rPr>
              <a:t>​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one goose</a:t>
            </a:r>
            <a:r>
              <a:rPr lang="en-GB" dirty="0">
                <a:sym typeface="Wingdings" panose="05000000000000000000" pitchFamily="2" charset="2"/>
              </a:rPr>
              <a:t> → </a:t>
            </a:r>
            <a:r>
              <a:rPr lang="en-GB" dirty="0">
                <a:solidFill>
                  <a:srgbClr val="0000FF"/>
                </a:solidFill>
                <a:sym typeface="Wingdings" panose="05000000000000000000" pitchFamily="2" charset="2"/>
              </a:rPr>
              <a:t>two geese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ym typeface="Wingdings" panose="05000000000000000000" pitchFamily="2" charset="2"/>
              </a:rPr>
              <a:t>​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one ox</a:t>
            </a:r>
            <a:r>
              <a:rPr lang="en-GB" dirty="0">
                <a:sym typeface="Wingdings" panose="05000000000000000000" pitchFamily="2" charset="2"/>
              </a:rPr>
              <a:t> → </a:t>
            </a:r>
            <a:r>
              <a:rPr lang="en-GB" dirty="0">
                <a:solidFill>
                  <a:srgbClr val="0000FF"/>
                </a:solidFill>
                <a:sym typeface="Wingdings" panose="05000000000000000000" pitchFamily="2" charset="2"/>
              </a:rPr>
              <a:t>two oxen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ym typeface="Wingdings" panose="05000000000000000000" pitchFamily="2" charset="2"/>
              </a:rPr>
              <a:t>​</a:t>
            </a:r>
            <a:r>
              <a:rPr lang="en-GB" dirty="0">
                <a:solidFill>
                  <a:srgbClr val="FF0000"/>
                </a:solidFill>
                <a:sym typeface="Wingdings" panose="05000000000000000000" pitchFamily="2" charset="2"/>
              </a:rPr>
              <a:t>one child</a:t>
            </a:r>
            <a:r>
              <a:rPr lang="en-GB" dirty="0">
                <a:sym typeface="Wingdings" panose="05000000000000000000" pitchFamily="2" charset="2"/>
              </a:rPr>
              <a:t> → </a:t>
            </a:r>
            <a:r>
              <a:rPr lang="en-GB" dirty="0">
                <a:solidFill>
                  <a:srgbClr val="0000FF"/>
                </a:solidFill>
                <a:sym typeface="Wingdings" panose="05000000000000000000" pitchFamily="2" charset="2"/>
              </a:rPr>
              <a:t>two children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41754-9944-407B-BF5C-412717702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3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3621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AB7E4-4678-43F3-B705-21090D3B9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Activity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7C310-BCF1-43E9-BAB4-C63FAE419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Make a list of all the nouns you can find that make their plural without adding </a:t>
            </a:r>
            <a:r>
              <a:rPr lang="en-CA" i="1" dirty="0"/>
              <a:t>-s</a:t>
            </a:r>
            <a:r>
              <a:rPr lang="en-CA" dirty="0"/>
              <a:t>.</a:t>
            </a:r>
          </a:p>
          <a:p>
            <a:r>
              <a:rPr lang="en-GB" dirty="0"/>
              <a:t>How many different types can you find?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8468A-4743-4C0E-812B-97CCEF63B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830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91063-3AE0-49BA-85F2-60FE93685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8C9C5-57C9-4477-AA0B-B360CD974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1"/>
              <a:t>Number does not have to be expressed as a two-way division between </a:t>
            </a:r>
            <a:r>
              <a:rPr lang="en-GB" noProof="1">
                <a:solidFill>
                  <a:srgbClr val="FF0000"/>
                </a:solidFill>
              </a:rPr>
              <a:t>singular</a:t>
            </a:r>
            <a:r>
              <a:rPr lang="en-GB" noProof="1"/>
              <a:t> and </a:t>
            </a:r>
            <a:r>
              <a:rPr lang="en-GB" noProof="1">
                <a:solidFill>
                  <a:srgbClr val="0000FF"/>
                </a:solidFill>
              </a:rPr>
              <a:t>plural</a:t>
            </a:r>
          </a:p>
          <a:p>
            <a:r>
              <a:rPr lang="en-GB" noProof="1"/>
              <a:t>Some languages have a three-way distinction between </a:t>
            </a:r>
            <a:r>
              <a:rPr lang="en-GB" noProof="1">
                <a:solidFill>
                  <a:srgbClr val="FF0000"/>
                </a:solidFill>
              </a:rPr>
              <a:t>singular</a:t>
            </a:r>
            <a:r>
              <a:rPr lang="en-GB" noProof="1"/>
              <a:t>, </a:t>
            </a:r>
            <a:r>
              <a:rPr lang="en-GB" noProof="1">
                <a:solidFill>
                  <a:srgbClr val="00B050"/>
                </a:solidFill>
              </a:rPr>
              <a:t>dual</a:t>
            </a:r>
            <a:r>
              <a:rPr lang="en-GB" noProof="1"/>
              <a:t>, and </a:t>
            </a:r>
            <a:r>
              <a:rPr lang="en-GB" noProof="1">
                <a:solidFill>
                  <a:srgbClr val="0000FF"/>
                </a:solidFill>
              </a:rPr>
              <a:t>plural</a:t>
            </a:r>
          </a:p>
          <a:p>
            <a:r>
              <a:rPr lang="en-GB" noProof="1"/>
              <a:t>The </a:t>
            </a:r>
            <a:r>
              <a:rPr lang="en-GB" noProof="1">
                <a:solidFill>
                  <a:srgbClr val="00B050"/>
                </a:solidFill>
              </a:rPr>
              <a:t>dual</a:t>
            </a:r>
            <a:r>
              <a:rPr lang="en-GB" noProof="1"/>
              <a:t> refers to groups of two</a:t>
            </a:r>
            <a:endParaRPr lang="en-GB" noProof="1">
              <a:solidFill>
                <a:srgbClr val="0000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200ED-C0E4-4D3E-8F74-83AF9EAC3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5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629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91063-3AE0-49BA-85F2-60FE93685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8C9C5-57C9-4477-AA0B-B360CD974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1"/>
              <a:t>One use for the </a:t>
            </a:r>
            <a:r>
              <a:rPr lang="en-GB" noProof="1">
                <a:solidFill>
                  <a:srgbClr val="00B050"/>
                </a:solidFill>
              </a:rPr>
              <a:t>dual</a:t>
            </a:r>
            <a:r>
              <a:rPr lang="en-GB" noProof="1"/>
              <a:t> is to describe things that come in pairs, like eyes and hands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heîs poús</a:t>
            </a:r>
            <a:r>
              <a:rPr lang="en-GB" noProof="1"/>
              <a:t>	</a:t>
            </a:r>
            <a:r>
              <a:rPr lang="en-GB" noProof="1">
                <a:solidFill>
                  <a:srgbClr val="00B050"/>
                </a:solidFill>
              </a:rPr>
              <a:t>dúo póde</a:t>
            </a:r>
            <a:r>
              <a:rPr lang="en-GB" noProof="1"/>
              <a:t>		</a:t>
            </a:r>
            <a:r>
              <a:rPr lang="en-GB" noProof="1">
                <a:solidFill>
                  <a:srgbClr val="0000FF"/>
                </a:solidFill>
              </a:rPr>
              <a:t>treîs pódes</a:t>
            </a:r>
            <a:r>
              <a:rPr lang="en-GB" noProof="1"/>
              <a:t>		(Greek)</a:t>
            </a:r>
            <a:br>
              <a:rPr lang="en-GB" noProof="1"/>
            </a:br>
            <a:r>
              <a:rPr lang="en-GB" noProof="1">
                <a:solidFill>
                  <a:srgbClr val="FF0000"/>
                </a:solidFill>
              </a:rPr>
              <a:t>one foot</a:t>
            </a:r>
            <a:r>
              <a:rPr lang="en-GB" noProof="1"/>
              <a:t>		</a:t>
            </a:r>
            <a:r>
              <a:rPr lang="en-GB" noProof="1">
                <a:solidFill>
                  <a:srgbClr val="00B050"/>
                </a:solidFill>
              </a:rPr>
              <a:t>two feet</a:t>
            </a:r>
            <a:r>
              <a:rPr lang="en-GB" noProof="1"/>
              <a:t>		</a:t>
            </a:r>
            <a:r>
              <a:rPr lang="en-GB" noProof="1">
                <a:solidFill>
                  <a:srgbClr val="0000FF"/>
                </a:solidFill>
              </a:rPr>
              <a:t>three feet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 startAt="6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ekaḥ pādaḥ</a:t>
            </a:r>
            <a:r>
              <a:rPr lang="en-GB" noProof="1"/>
              <a:t>	</a:t>
            </a:r>
            <a:r>
              <a:rPr lang="en-GB" noProof="1">
                <a:solidFill>
                  <a:srgbClr val="00B050"/>
                </a:solidFill>
              </a:rPr>
              <a:t>dvau pādau</a:t>
            </a:r>
            <a:r>
              <a:rPr lang="en-GB" noProof="1"/>
              <a:t>	</a:t>
            </a:r>
            <a:r>
              <a:rPr lang="en-GB" noProof="1">
                <a:solidFill>
                  <a:srgbClr val="0000FF"/>
                </a:solidFill>
              </a:rPr>
              <a:t>trayaḥ pādāḥ</a:t>
            </a:r>
            <a:r>
              <a:rPr lang="en-GB" noProof="1"/>
              <a:t>	(Sanskrit)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200ED-C0E4-4D3E-8F74-83AF9EAC3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6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1809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91063-3AE0-49BA-85F2-60FE93685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8C9C5-57C9-4477-AA0B-B360CD974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noProof="1"/>
              <a:t>There are languages that have even more number categories than these</a:t>
            </a:r>
          </a:p>
          <a:p>
            <a:r>
              <a:rPr lang="en-GB" noProof="1"/>
              <a:t>Some languages have a </a:t>
            </a:r>
            <a:r>
              <a:rPr lang="en-GB" noProof="1">
                <a:solidFill>
                  <a:srgbClr val="FF00FF"/>
                </a:solidFill>
              </a:rPr>
              <a:t>trial</a:t>
            </a:r>
            <a:r>
              <a:rPr lang="en-GB" noProof="1"/>
              <a:t> number, used for exactly three people or things (e.g. Larike, spoken in Indonesia)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 startAt="8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a’u</a:t>
            </a:r>
            <a:r>
              <a:rPr lang="en-GB" noProof="1"/>
              <a:t>	</a:t>
            </a:r>
            <a:r>
              <a:rPr lang="en-GB" noProof="1">
                <a:solidFill>
                  <a:srgbClr val="00B050"/>
                </a:solidFill>
              </a:rPr>
              <a:t>arua</a:t>
            </a:r>
            <a:r>
              <a:rPr lang="en-GB" noProof="1"/>
              <a:t>		</a:t>
            </a:r>
            <a:r>
              <a:rPr lang="en-GB" noProof="1">
                <a:solidFill>
                  <a:srgbClr val="FF00FF"/>
                </a:solidFill>
              </a:rPr>
              <a:t>aridu</a:t>
            </a:r>
            <a:r>
              <a:rPr lang="en-GB" noProof="1"/>
              <a:t>		</a:t>
            </a:r>
            <a:r>
              <a:rPr lang="en-GB" noProof="1">
                <a:solidFill>
                  <a:srgbClr val="0000FF"/>
                </a:solidFill>
              </a:rPr>
              <a:t>ami</a:t>
            </a:r>
            <a:br>
              <a:rPr lang="en-GB" noProof="1"/>
            </a:br>
            <a:r>
              <a:rPr lang="en-GB" noProof="1">
                <a:solidFill>
                  <a:srgbClr val="FF0000"/>
                </a:solidFill>
              </a:rPr>
              <a:t>I</a:t>
            </a:r>
            <a:r>
              <a:rPr lang="en-GB" noProof="1"/>
              <a:t>		</a:t>
            </a:r>
            <a:r>
              <a:rPr lang="en-GB" noProof="1">
                <a:solidFill>
                  <a:srgbClr val="00B050"/>
                </a:solidFill>
              </a:rPr>
              <a:t>we two</a:t>
            </a:r>
            <a:r>
              <a:rPr lang="en-GB" noProof="1"/>
              <a:t>	</a:t>
            </a:r>
            <a:r>
              <a:rPr lang="en-GB" noProof="1">
                <a:solidFill>
                  <a:srgbClr val="FF00FF"/>
                </a:solidFill>
              </a:rPr>
              <a:t>we three</a:t>
            </a:r>
            <a:r>
              <a:rPr lang="en-GB" noProof="1"/>
              <a:t>	</a:t>
            </a:r>
            <a:r>
              <a:rPr lang="en-GB" noProof="1">
                <a:solidFill>
                  <a:srgbClr val="0000FF"/>
                </a:solidFill>
              </a:rPr>
              <a:t>we</a:t>
            </a:r>
          </a:p>
          <a:p>
            <a:r>
              <a:rPr lang="en-GB" noProof="1"/>
              <a:t>Other languages even have a </a:t>
            </a:r>
            <a:r>
              <a:rPr lang="en-GB" noProof="1">
                <a:solidFill>
                  <a:srgbClr val="FFFF00"/>
                </a:solidFill>
              </a:rPr>
              <a:t>paucal</a:t>
            </a:r>
            <a:r>
              <a:rPr lang="en-GB" noProof="1"/>
              <a:t> number, used for just a few people or things (e.g. Lihir, from Papua New Guinea)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 startAt="9"/>
            </a:pPr>
            <a:r>
              <a:rPr lang="en-GB" noProof="1"/>
              <a:t>​</a:t>
            </a:r>
            <a:r>
              <a:rPr lang="en-GB" noProof="1">
                <a:solidFill>
                  <a:srgbClr val="FF0000"/>
                </a:solidFill>
              </a:rPr>
              <a:t>yo</a:t>
            </a:r>
            <a:r>
              <a:rPr lang="en-GB" noProof="1"/>
              <a:t>		</a:t>
            </a:r>
            <a:r>
              <a:rPr lang="en-GB" noProof="1">
                <a:solidFill>
                  <a:srgbClr val="00B050"/>
                </a:solidFill>
              </a:rPr>
              <a:t>gel</a:t>
            </a:r>
            <a:r>
              <a:rPr lang="en-GB" noProof="1"/>
              <a:t>		</a:t>
            </a:r>
            <a:r>
              <a:rPr lang="en-GB" noProof="1">
                <a:solidFill>
                  <a:srgbClr val="FF00FF"/>
                </a:solidFill>
              </a:rPr>
              <a:t>getol</a:t>
            </a:r>
            <a:r>
              <a:rPr lang="en-GB" noProof="1"/>
              <a:t>		</a:t>
            </a:r>
            <a:r>
              <a:rPr lang="en-GB" noProof="1">
                <a:solidFill>
                  <a:srgbClr val="FFFF00"/>
                </a:solidFill>
              </a:rPr>
              <a:t>gehet</a:t>
            </a:r>
            <a:r>
              <a:rPr lang="en-GB" noProof="1"/>
              <a:t>			</a:t>
            </a:r>
            <a:r>
              <a:rPr lang="en-GB" noProof="1">
                <a:solidFill>
                  <a:srgbClr val="0000FF"/>
                </a:solidFill>
              </a:rPr>
              <a:t>ge</a:t>
            </a:r>
            <a:br>
              <a:rPr lang="en-GB" noProof="1"/>
            </a:br>
            <a:r>
              <a:rPr lang="en-GB" noProof="1">
                <a:solidFill>
                  <a:srgbClr val="FF0000"/>
                </a:solidFill>
              </a:rPr>
              <a:t>I</a:t>
            </a:r>
            <a:r>
              <a:rPr lang="en-GB" noProof="1"/>
              <a:t>		</a:t>
            </a:r>
            <a:r>
              <a:rPr lang="en-GB" noProof="1">
                <a:solidFill>
                  <a:srgbClr val="00B050"/>
                </a:solidFill>
              </a:rPr>
              <a:t>we two</a:t>
            </a:r>
            <a:r>
              <a:rPr lang="en-GB" noProof="1"/>
              <a:t>	</a:t>
            </a:r>
            <a:r>
              <a:rPr lang="en-GB" noProof="1">
                <a:solidFill>
                  <a:srgbClr val="FF00FF"/>
                </a:solidFill>
              </a:rPr>
              <a:t>we three</a:t>
            </a:r>
            <a:r>
              <a:rPr lang="en-GB" noProof="1"/>
              <a:t>	</a:t>
            </a:r>
            <a:r>
              <a:rPr lang="en-GB" noProof="1">
                <a:solidFill>
                  <a:srgbClr val="FFFF00"/>
                </a:solidFill>
              </a:rPr>
              <a:t>a few of us</a:t>
            </a:r>
            <a:r>
              <a:rPr lang="en-GB" noProof="1"/>
              <a:t>		</a:t>
            </a:r>
            <a:r>
              <a:rPr lang="en-GB" noProof="1">
                <a:solidFill>
                  <a:srgbClr val="0000FF"/>
                </a:solidFill>
              </a:rPr>
              <a:t>we</a:t>
            </a:r>
          </a:p>
          <a:p>
            <a:r>
              <a:rPr lang="en-GB" noProof="1"/>
              <a:t>Notice how English can still express the same meanings, even without special words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2B319-83A4-4BB5-A2EF-53A6ED69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7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6827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FA573-000E-4755-B325-4975E50A9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ED0B8-C955-4A7F-8F86-898F1F311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Another category that nouns can have is </a:t>
            </a:r>
            <a:r>
              <a:rPr lang="en-GB" u="sng" dirty="0"/>
              <a:t>gender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75E6F1-3AF5-4EF1-B71E-EB5F38AF4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199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B2789-AFC2-4A67-8B69-2E8D00D2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12B5F-526B-4174-BFEE-DECE58596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Gender in language is already familiar to you from pronouns in English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/>
              <a:t>Where is </a:t>
            </a:r>
            <a:r>
              <a:rPr lang="en-GB" dirty="0">
                <a:solidFill>
                  <a:srgbClr val="FF0000"/>
                </a:solidFill>
              </a:rPr>
              <a:t>John</a:t>
            </a:r>
            <a:r>
              <a:rPr lang="en-GB" dirty="0"/>
              <a:t>? Have you seen </a:t>
            </a:r>
            <a:r>
              <a:rPr lang="en-GB" dirty="0">
                <a:solidFill>
                  <a:srgbClr val="FF0000"/>
                </a:solidFill>
              </a:rPr>
              <a:t>him</a:t>
            </a:r>
            <a:r>
              <a:rPr lang="en-GB" dirty="0"/>
              <a:t>?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/>
              <a:t>Where is </a:t>
            </a:r>
            <a:r>
              <a:rPr lang="en-GB" dirty="0">
                <a:solidFill>
                  <a:srgbClr val="0000FF"/>
                </a:solidFill>
              </a:rPr>
              <a:t>Mary</a:t>
            </a:r>
            <a:r>
              <a:rPr lang="en-GB" dirty="0"/>
              <a:t>? Have you seen </a:t>
            </a:r>
            <a:r>
              <a:rPr lang="en-GB" dirty="0">
                <a:solidFill>
                  <a:srgbClr val="0000FF"/>
                </a:solidFill>
              </a:rPr>
              <a:t>her</a:t>
            </a:r>
            <a:r>
              <a:rPr lang="en-GB" dirty="0"/>
              <a:t>?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GB" dirty="0"/>
              <a:t>Where is their </a:t>
            </a:r>
            <a:r>
              <a:rPr lang="en-GB" dirty="0">
                <a:solidFill>
                  <a:srgbClr val="00B050"/>
                </a:solidFill>
              </a:rPr>
              <a:t>car</a:t>
            </a:r>
            <a:r>
              <a:rPr lang="en-GB" dirty="0"/>
              <a:t>? Have you seen </a:t>
            </a:r>
            <a:r>
              <a:rPr lang="en-GB" dirty="0">
                <a:solidFill>
                  <a:srgbClr val="00B050"/>
                </a:solidFill>
              </a:rPr>
              <a:t>it</a:t>
            </a:r>
            <a:r>
              <a:rPr lang="en-GB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F0BD33-CC5B-43A2-B50F-34833A3A5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0E1B9-AAC5-487E-8B5E-D8D93827E7BF}" type="slidenum">
              <a:rPr lang="en-GB" smtClean="0"/>
              <a:t>9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2095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4|4.3|3.1|3.2|3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1|17.6|9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15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8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8|11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9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15.8|8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6.2|6.5|9|6.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9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12.8|5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24.6|30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6|14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8.5|5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3|8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</TotalTime>
  <Words>1913</Words>
  <Application>Microsoft Office PowerPoint</Application>
  <PresentationFormat>Widescreen</PresentationFormat>
  <Paragraphs>194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Office Theme</vt:lpstr>
      <vt:lpstr>Language Awareness for Key Stage 3</vt:lpstr>
      <vt:lpstr>Roadmap</vt:lpstr>
      <vt:lpstr>Number</vt:lpstr>
      <vt:lpstr>Activity</vt:lpstr>
      <vt:lpstr>Number</vt:lpstr>
      <vt:lpstr>Number</vt:lpstr>
      <vt:lpstr>Number</vt:lpstr>
      <vt:lpstr>Gender</vt:lpstr>
      <vt:lpstr>Gender</vt:lpstr>
      <vt:lpstr>Gender</vt:lpstr>
      <vt:lpstr>Gender</vt:lpstr>
      <vt:lpstr>Gender</vt:lpstr>
      <vt:lpstr>Gender</vt:lpstr>
      <vt:lpstr>Gender</vt:lpstr>
      <vt:lpstr>Gender</vt:lpstr>
      <vt:lpstr>Gender</vt:lpstr>
      <vt:lpstr>Gender</vt:lpstr>
      <vt:lpstr>Gender</vt:lpstr>
      <vt:lpstr>Gender</vt:lpstr>
      <vt:lpstr>Gender</vt:lpstr>
      <vt:lpstr>Activity</vt:lpstr>
      <vt:lpstr>Gender</vt:lpstr>
      <vt:lpstr>Gender</vt:lpstr>
      <vt:lpstr>Gender</vt:lpstr>
      <vt:lpstr>Gender</vt:lpstr>
      <vt:lpstr>Gender</vt:lpstr>
      <vt:lpstr>Gender</vt:lpstr>
      <vt:lpstr>Gender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Macleod, Morgan</dc:creator>
  <cp:lastModifiedBy>Macleod, Morgan</cp:lastModifiedBy>
  <cp:revision>96</cp:revision>
  <dcterms:created xsi:type="dcterms:W3CDTF">2020-12-01T13:59:57Z</dcterms:created>
  <dcterms:modified xsi:type="dcterms:W3CDTF">2025-01-11T12:23:01Z</dcterms:modified>
</cp:coreProperties>
</file>