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88" r:id="rId3"/>
    <p:sldId id="258" r:id="rId4"/>
    <p:sldId id="259" r:id="rId5"/>
    <p:sldId id="262" r:id="rId6"/>
    <p:sldId id="260" r:id="rId7"/>
    <p:sldId id="281" r:id="rId8"/>
    <p:sldId id="264" r:id="rId9"/>
    <p:sldId id="286" r:id="rId10"/>
    <p:sldId id="287" r:id="rId11"/>
    <p:sldId id="261" r:id="rId12"/>
    <p:sldId id="282" r:id="rId13"/>
    <p:sldId id="263" r:id="rId14"/>
    <p:sldId id="283" r:id="rId15"/>
    <p:sldId id="265" r:id="rId16"/>
    <p:sldId id="284" r:id="rId17"/>
    <p:sldId id="266" r:id="rId18"/>
    <p:sldId id="267" r:id="rId19"/>
    <p:sldId id="268" r:id="rId20"/>
    <p:sldId id="269" r:id="rId21"/>
    <p:sldId id="270" r:id="rId22"/>
    <p:sldId id="285" r:id="rId23"/>
    <p:sldId id="272" r:id="rId24"/>
    <p:sldId id="280" r:id="rId25"/>
    <p:sldId id="271" r:id="rId26"/>
    <p:sldId id="273" r:id="rId27"/>
    <p:sldId id="274" r:id="rId28"/>
    <p:sldId id="275" r:id="rId29"/>
    <p:sldId id="276" r:id="rId30"/>
    <p:sldId id="277" r:id="rId31"/>
    <p:sldId id="278" r:id="rId32"/>
    <p:sldId id="27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FF8000"/>
    <a:srgbClr val="804000"/>
    <a:srgbClr val="008000"/>
    <a:srgbClr val="F6F6FC"/>
    <a:srgbClr val="ACACE4"/>
    <a:srgbClr val="C7C7ED"/>
    <a:srgbClr val="8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9: Determiners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0D0B9-EB9C-4337-9FE9-A0564EDF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37028-FFC9-49F9-8E8F-A21F06582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Both the </a:t>
            </a:r>
            <a:r>
              <a:rPr lang="en-GB" dirty="0">
                <a:solidFill>
                  <a:srgbClr val="00B050"/>
                </a:solidFill>
              </a:rPr>
              <a:t>definite</a:t>
            </a:r>
            <a:r>
              <a:rPr lang="en-GB" dirty="0"/>
              <a:t> and the </a:t>
            </a:r>
            <a:r>
              <a:rPr lang="en-GB" dirty="0">
                <a:solidFill>
                  <a:srgbClr val="FF0000"/>
                </a:solidFill>
              </a:rPr>
              <a:t>indefinite</a:t>
            </a:r>
            <a:r>
              <a:rPr lang="en-GB" dirty="0"/>
              <a:t> article can have </a:t>
            </a:r>
            <a:r>
              <a:rPr lang="en-GB" u="sng" dirty="0"/>
              <a:t>specific</a:t>
            </a:r>
            <a:r>
              <a:rPr lang="en-GB" dirty="0"/>
              <a:t> or </a:t>
            </a:r>
            <a:r>
              <a:rPr lang="en-GB" u="sng" dirty="0"/>
              <a:t>non-specific</a:t>
            </a:r>
            <a:r>
              <a:rPr lang="en-GB" dirty="0"/>
              <a:t> senses</a:t>
            </a:r>
          </a:p>
          <a:p>
            <a:pPr lvl="1"/>
            <a:r>
              <a:rPr lang="en-GB" dirty="0"/>
              <a:t>Specific: e.g. </a:t>
            </a:r>
            <a:r>
              <a:rPr lang="en-GB" i="1" dirty="0"/>
              <a:t>the newspaper</a:t>
            </a:r>
            <a:r>
              <a:rPr lang="en-GB" dirty="0"/>
              <a:t> = a particular issue of a newspaper</a:t>
            </a:r>
          </a:p>
          <a:p>
            <a:pPr lvl="1"/>
            <a:r>
              <a:rPr lang="en-GB" dirty="0"/>
              <a:t>Non-specific: e.g. </a:t>
            </a:r>
            <a:r>
              <a:rPr lang="en-GB" i="1" dirty="0"/>
              <a:t>the newspaper</a:t>
            </a:r>
            <a:r>
              <a:rPr lang="en-GB" dirty="0"/>
              <a:t> = whatever newspaper happens to be today’s</a:t>
            </a:r>
          </a:p>
          <a:p>
            <a:r>
              <a:rPr lang="en-GB" dirty="0"/>
              <a:t>We usually use the context to decide which sense is intended, but sometimes both senses are still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C9E84-B646-4C8F-BA9C-C65F27CFB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987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CE016-86E5-46AC-A6AC-AADC6225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181EF-01F0-4E76-95C5-C43281A94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Another difference is that the </a:t>
            </a:r>
            <a:r>
              <a:rPr lang="en-GB" dirty="0">
                <a:solidFill>
                  <a:srgbClr val="FF0000"/>
                </a:solidFill>
              </a:rPr>
              <a:t>indefinite</a:t>
            </a:r>
            <a:r>
              <a:rPr lang="en-GB" dirty="0"/>
              <a:t> article is used only with </a:t>
            </a:r>
            <a:r>
              <a:rPr lang="en-GB" u="sng" dirty="0"/>
              <a:t>count nouns</a:t>
            </a:r>
            <a:r>
              <a:rPr lang="en-GB" dirty="0"/>
              <a:t> (e.g. </a:t>
            </a:r>
            <a:r>
              <a:rPr lang="en-GB" i="1" dirty="0"/>
              <a:t>an icicle</a:t>
            </a:r>
            <a:r>
              <a:rPr lang="en-GB" dirty="0"/>
              <a:t>, </a:t>
            </a:r>
            <a:r>
              <a:rPr lang="en-GB" i="1" dirty="0"/>
              <a:t>a lawn</a:t>
            </a:r>
            <a:r>
              <a:rPr lang="en-GB" dirty="0"/>
              <a:t>, </a:t>
            </a:r>
            <a:r>
              <a:rPr lang="en-GB" i="1" dirty="0"/>
              <a:t>a dream</a:t>
            </a:r>
            <a:r>
              <a:rPr lang="en-GB" dirty="0"/>
              <a:t>) and not with </a:t>
            </a:r>
            <a:r>
              <a:rPr lang="en-GB" u="sng" dirty="0"/>
              <a:t>mass nouns</a:t>
            </a:r>
            <a:r>
              <a:rPr lang="en-GB" dirty="0"/>
              <a:t> (e.g. </a:t>
            </a:r>
            <a:r>
              <a:rPr lang="en-GB" i="1" dirty="0"/>
              <a:t>ice</a:t>
            </a:r>
            <a:r>
              <a:rPr lang="en-GB" dirty="0"/>
              <a:t>, </a:t>
            </a:r>
            <a:r>
              <a:rPr lang="en-GB" i="1" dirty="0"/>
              <a:t>grass</a:t>
            </a:r>
            <a:r>
              <a:rPr lang="en-GB" dirty="0"/>
              <a:t>, </a:t>
            </a:r>
            <a:r>
              <a:rPr lang="en-GB" i="1" dirty="0"/>
              <a:t>dreaming</a:t>
            </a:r>
            <a:r>
              <a:rPr lang="en-GB" dirty="0"/>
              <a:t>)</a:t>
            </a:r>
          </a:p>
          <a:p>
            <a:r>
              <a:rPr lang="en-GB" dirty="0"/>
              <a:t>Because of this, mass nouns in English are often found without any article at all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dirty="0"/>
              <a:t>There’s ice all over the roads this morning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strike="sngStrike" dirty="0"/>
              <a:t>There’s </a:t>
            </a:r>
            <a:r>
              <a:rPr lang="en-GB" strike="sngStrike" dirty="0">
                <a:solidFill>
                  <a:srgbClr val="FF0000"/>
                </a:solidFill>
              </a:rPr>
              <a:t>an ice</a:t>
            </a:r>
            <a:r>
              <a:rPr lang="en-GB" strike="sngStrike" dirty="0"/>
              <a:t> all over the roads this morning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strike="sngStrike" dirty="0"/>
              <a:t>There’s </a:t>
            </a:r>
            <a:r>
              <a:rPr lang="en-GB" strike="sngStrike" dirty="0">
                <a:solidFill>
                  <a:srgbClr val="00B050"/>
                </a:solidFill>
              </a:rPr>
              <a:t>the ice</a:t>
            </a:r>
            <a:r>
              <a:rPr lang="en-GB" strike="sngStrike" dirty="0"/>
              <a:t> all over the roads this morning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BD3D2-927B-4030-A60B-92434F2A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12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CE016-86E5-46AC-A6AC-AADC6225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181EF-01F0-4E76-95C5-C43281A94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However, it’s still possible to use the </a:t>
            </a:r>
            <a:r>
              <a:rPr lang="en-GB" dirty="0">
                <a:solidFill>
                  <a:srgbClr val="00B050"/>
                </a:solidFill>
              </a:rPr>
              <a:t>definite</a:t>
            </a:r>
            <a:r>
              <a:rPr lang="en-GB" dirty="0"/>
              <a:t> article with mass nouns when they refer to something known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dirty="0"/>
              <a:t>​</a:t>
            </a:r>
            <a:r>
              <a:rPr lang="en-GB" dirty="0">
                <a:solidFill>
                  <a:srgbClr val="00B050"/>
                </a:solidFill>
              </a:rPr>
              <a:t>The ice</a:t>
            </a:r>
            <a:r>
              <a:rPr lang="en-GB" dirty="0"/>
              <a:t> made it hard to drive</a:t>
            </a:r>
          </a:p>
          <a:p>
            <a:r>
              <a:rPr lang="en-GB" dirty="0"/>
              <a:t>You can also add the </a:t>
            </a:r>
            <a:r>
              <a:rPr lang="en-GB" dirty="0">
                <a:solidFill>
                  <a:srgbClr val="FF0000"/>
                </a:solidFill>
              </a:rPr>
              <a:t>indefinite</a:t>
            </a:r>
            <a:r>
              <a:rPr lang="en-GB" dirty="0"/>
              <a:t> article to a mass noun, but if you do you’re saying that it actually can be counted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a coffee</a:t>
            </a:r>
            <a:br>
              <a:rPr lang="en-GB" dirty="0"/>
            </a:br>
            <a:r>
              <a:rPr lang="en-GB" dirty="0"/>
              <a:t>(e.g. ‘</a:t>
            </a:r>
            <a:r>
              <a:rPr lang="en-GB" dirty="0">
                <a:solidFill>
                  <a:srgbClr val="FF0000"/>
                </a:solidFill>
              </a:rPr>
              <a:t>a cup</a:t>
            </a:r>
            <a:r>
              <a:rPr lang="en-GB" dirty="0"/>
              <a:t> of coffee’, ‘</a:t>
            </a:r>
            <a:r>
              <a:rPr lang="en-GB" dirty="0">
                <a:solidFill>
                  <a:srgbClr val="FF0000"/>
                </a:solidFill>
              </a:rPr>
              <a:t>a type</a:t>
            </a:r>
            <a:r>
              <a:rPr lang="en-GB" dirty="0"/>
              <a:t> of coffee’)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BD3D2-927B-4030-A60B-92434F2A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9268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CD299-47E9-40BD-A4F4-32F92A9E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BEC2B-279C-4798-8253-9EB6B75FF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There are some languages that have even more articles than English</a:t>
            </a:r>
          </a:p>
          <a:p>
            <a:r>
              <a:rPr lang="en-GB" noProof="1"/>
              <a:t>For example, French has a </a:t>
            </a:r>
            <a:r>
              <a:rPr lang="en-GB" noProof="1">
                <a:solidFill>
                  <a:srgbClr val="0000FF"/>
                </a:solidFill>
              </a:rPr>
              <a:t>partitive</a:t>
            </a:r>
            <a:r>
              <a:rPr lang="en-GB" noProof="1"/>
              <a:t> article used with mass nouns and plurals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du thé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0000FF"/>
                </a:solidFill>
              </a:rPr>
              <a:t>tea</a:t>
            </a:r>
            <a:r>
              <a:rPr lang="en-GB" noProof="1"/>
              <a:t>’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un thé</a:t>
            </a:r>
            <a:r>
              <a:rPr lang="en-GB" noProof="1"/>
              <a:t>		</a:t>
            </a:r>
            <a:r>
              <a:rPr lang="en-GB" noProof="1">
                <a:solidFill>
                  <a:srgbClr val="0000FF"/>
                </a:solidFill>
              </a:rPr>
              <a:t>des thés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a tea</a:t>
            </a:r>
            <a:r>
              <a:rPr lang="en-GB" noProof="1"/>
              <a:t>’		‘</a:t>
            </a:r>
            <a:r>
              <a:rPr lang="en-GB" noProof="1">
                <a:solidFill>
                  <a:srgbClr val="0000FF"/>
                </a:solidFill>
              </a:rPr>
              <a:t>teas</a:t>
            </a:r>
            <a:r>
              <a:rPr lang="en-GB" noProof="1"/>
              <a:t>’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le thé</a:t>
            </a:r>
            <a:r>
              <a:rPr lang="en-GB" noProof="1"/>
              <a:t>		</a:t>
            </a:r>
            <a:r>
              <a:rPr lang="en-GB" noProof="1">
                <a:solidFill>
                  <a:srgbClr val="00B050"/>
                </a:solidFill>
              </a:rPr>
              <a:t>les thés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00B050"/>
                </a:solidFill>
              </a:rPr>
              <a:t>the tea</a:t>
            </a:r>
            <a:r>
              <a:rPr lang="en-GB" noProof="1"/>
              <a:t>’		‘</a:t>
            </a:r>
            <a:r>
              <a:rPr lang="en-GB" noProof="1">
                <a:solidFill>
                  <a:srgbClr val="00B050"/>
                </a:solidFill>
              </a:rPr>
              <a:t>the teas</a:t>
            </a:r>
            <a:r>
              <a:rPr lang="en-GB" noProof="1"/>
              <a:t>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19F03-D8E7-432D-BE46-35921EA64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986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5600-79E6-45A1-9EC9-2A8E11657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38932-5F75-4B7B-A664-BC04F651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The </a:t>
            </a:r>
            <a:r>
              <a:rPr lang="en-GB" noProof="1">
                <a:solidFill>
                  <a:srgbClr val="0000FF"/>
                </a:solidFill>
              </a:rPr>
              <a:t>partitive</a:t>
            </a:r>
            <a:r>
              <a:rPr lang="en-GB" noProof="1"/>
              <a:t> article is formed with the preposition </a:t>
            </a:r>
            <a:r>
              <a:rPr lang="en-GB" i="1" noProof="1"/>
              <a:t>de</a:t>
            </a:r>
            <a:r>
              <a:rPr lang="en-GB" noProof="1"/>
              <a:t> ‘of’, usually together with the definite article</a:t>
            </a:r>
          </a:p>
          <a:p>
            <a:r>
              <a:rPr lang="en-GB" noProof="1"/>
              <a:t>You can see this most clearly in the feminine form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noProof="1"/>
              <a:t>Je buvais </a:t>
            </a:r>
            <a:r>
              <a:rPr lang="en-GB" noProof="1">
                <a:solidFill>
                  <a:srgbClr val="0000FF"/>
                </a:solidFill>
              </a:rPr>
              <a:t>de l’eau</a:t>
            </a:r>
            <a:br>
              <a:rPr lang="en-GB" noProof="1"/>
            </a:br>
            <a:r>
              <a:rPr lang="en-GB" noProof="1"/>
              <a:t>‘I was drinking water’</a:t>
            </a:r>
            <a:br>
              <a:rPr lang="en-GB" noProof="1"/>
            </a:br>
            <a:r>
              <a:rPr lang="en-GB" noProof="1"/>
              <a:t>(literally, ‘I was drinking of the water’)</a:t>
            </a:r>
          </a:p>
          <a:p>
            <a:r>
              <a:rPr lang="en-GB" noProof="1"/>
              <a:t>The idea behind the </a:t>
            </a:r>
            <a:r>
              <a:rPr lang="en-GB" noProof="1">
                <a:solidFill>
                  <a:srgbClr val="0000FF"/>
                </a:solidFill>
              </a:rPr>
              <a:t>partitive</a:t>
            </a:r>
            <a:r>
              <a:rPr lang="en-GB" noProof="1"/>
              <a:t> article is that this quantity is a small part of a larger whole</a:t>
            </a:r>
          </a:p>
          <a:p>
            <a:r>
              <a:rPr lang="en-GB" noProof="1"/>
              <a:t>This may remind you of the partitive genitives that we saw in the last lesson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746E0-6D82-4CC6-A477-05C76277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5733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AA9A-93DA-456E-B5EB-87CBE2C5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F6A6-C98B-4D36-B716-A337C15CE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Even when different languages have the same types of article, they may use them in different ways</a:t>
            </a:r>
          </a:p>
          <a:p>
            <a:r>
              <a:rPr lang="en-GB" noProof="1"/>
              <a:t>Like English, German has </a:t>
            </a:r>
            <a:r>
              <a:rPr lang="en-GB" noProof="1">
                <a:solidFill>
                  <a:srgbClr val="FF0000"/>
                </a:solidFill>
              </a:rPr>
              <a:t>indefinite</a:t>
            </a:r>
            <a:r>
              <a:rPr lang="en-GB" noProof="1"/>
              <a:t> and </a:t>
            </a:r>
            <a:r>
              <a:rPr lang="en-GB" noProof="1">
                <a:solidFill>
                  <a:srgbClr val="00B050"/>
                </a:solidFill>
              </a:rPr>
              <a:t>definite</a:t>
            </a:r>
            <a:r>
              <a:rPr lang="en-GB" noProof="1"/>
              <a:t> articles</a:t>
            </a:r>
          </a:p>
          <a:p>
            <a:r>
              <a:rPr lang="en-GB" noProof="1"/>
              <a:t>These are usually used as in English, but there are exceptions</a:t>
            </a:r>
          </a:p>
          <a:p>
            <a:pPr marL="514350" indent="-514350">
              <a:buFont typeface="+mj-lt"/>
              <a:buAutoNum type="arabicPeriod" startAt="24"/>
              <a:tabLst>
                <a:tab pos="1081088" algn="l"/>
                <a:tab pos="1797050" algn="l"/>
              </a:tabLst>
            </a:pPr>
            <a:r>
              <a:rPr lang="en-GB" noProof="1"/>
              <a:t>Ich	bin	</a:t>
            </a:r>
            <a:r>
              <a:rPr lang="en-GB" noProof="1">
                <a:solidFill>
                  <a:srgbClr val="0000FF"/>
                </a:solidFill>
              </a:rPr>
              <a:t>Arzt</a:t>
            </a:r>
            <a:br>
              <a:rPr lang="en-GB" noProof="1"/>
            </a:br>
            <a:r>
              <a:rPr lang="en-GB" noProof="1"/>
              <a:t>I	am	doctor</a:t>
            </a:r>
            <a:br>
              <a:rPr lang="en-GB" noProof="1"/>
            </a:br>
            <a:r>
              <a:rPr lang="en-GB" noProof="1"/>
              <a:t>‘I am </a:t>
            </a:r>
            <a:r>
              <a:rPr lang="en-GB" noProof="1">
                <a:solidFill>
                  <a:srgbClr val="FF0000"/>
                </a:solidFill>
              </a:rPr>
              <a:t>a doctor</a:t>
            </a:r>
            <a:r>
              <a:rPr lang="en-GB" noProof="1"/>
              <a:t>’</a:t>
            </a:r>
          </a:p>
          <a:p>
            <a:pPr marL="514350" indent="-514350">
              <a:buFont typeface="+mj-lt"/>
              <a:buAutoNum type="arabicPeriod" startAt="24"/>
              <a:tabLst>
                <a:tab pos="1081088" algn="l"/>
                <a:tab pos="2057400" algn="l"/>
                <a:tab pos="2690813" algn="l"/>
              </a:tabLst>
            </a:pPr>
            <a:r>
              <a:rPr lang="en-GB" noProof="1"/>
              <a:t>Er	liebt	</a:t>
            </a:r>
            <a:r>
              <a:rPr lang="en-GB" noProof="1">
                <a:solidFill>
                  <a:srgbClr val="00B050"/>
                </a:solidFill>
              </a:rPr>
              <a:t>die	Musik</a:t>
            </a:r>
            <a:br>
              <a:rPr lang="en-GB" noProof="1"/>
            </a:br>
            <a:r>
              <a:rPr lang="en-GB" noProof="1"/>
              <a:t>He	loves	the	music</a:t>
            </a:r>
            <a:br>
              <a:rPr lang="en-GB" noProof="1"/>
            </a:br>
            <a:r>
              <a:rPr lang="en-GB" noProof="1"/>
              <a:t>‘He loves </a:t>
            </a:r>
            <a:r>
              <a:rPr lang="en-GB" noProof="1">
                <a:solidFill>
                  <a:srgbClr val="0000FF"/>
                </a:solidFill>
              </a:rPr>
              <a:t>music</a:t>
            </a:r>
            <a:r>
              <a:rPr lang="en-GB" noProof="1"/>
              <a:t>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A8210-63E7-4A59-A3A9-1C2ED7BE0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8607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BAF04-CE21-45B3-AB5C-6CDE01616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ED3FB-46C0-42FA-A087-DED160180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some languages, such as Modern Greek, an article is used even with proper names</a:t>
            </a:r>
          </a:p>
          <a:p>
            <a:pPr marL="514350" indent="-514350">
              <a:buFont typeface="+mj-lt"/>
              <a:buAutoNum type="arabicPeriod" startAt="26"/>
              <a:tabLst>
                <a:tab pos="1081088" algn="l"/>
                <a:tab pos="2244725" algn="l"/>
                <a:tab pos="3232150" algn="l"/>
              </a:tabLst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O	Petros</a:t>
            </a:r>
            <a:r>
              <a:rPr lang="en-GB" noProof="1"/>
              <a:t>	ekhei	</a:t>
            </a:r>
            <a:r>
              <a:rPr lang="en-GB" noProof="1">
                <a:solidFill>
                  <a:srgbClr val="0000FF"/>
                </a:solidFill>
              </a:rPr>
              <a:t>autokineto</a:t>
            </a:r>
            <a:br>
              <a:rPr lang="en-GB" noProof="1"/>
            </a:br>
            <a:r>
              <a:rPr lang="en-GB" noProof="1"/>
              <a:t>the	Peter	has	car</a:t>
            </a:r>
            <a:br>
              <a:rPr lang="en-GB" noProof="1"/>
            </a:br>
            <a:r>
              <a:rPr lang="en-GB" noProof="1"/>
              <a:t>‘Peter has a car’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491FE-6B98-4D82-BF6A-C4A344B7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292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0FBF-DDC0-4A71-A320-485BBA07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DDF00-0923-4774-BE12-1F85A73AC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As you may remember, demonstratives are words like </a:t>
            </a:r>
            <a:r>
              <a:rPr lang="en-GB" i="1" noProof="1"/>
              <a:t>this</a:t>
            </a:r>
            <a:r>
              <a:rPr lang="en-GB" noProof="1"/>
              <a:t> and </a:t>
            </a:r>
            <a:r>
              <a:rPr lang="en-GB" i="1" noProof="1"/>
              <a:t>that</a:t>
            </a:r>
            <a:endParaRPr lang="en-GB" noProof="1"/>
          </a:p>
          <a:p>
            <a:r>
              <a:rPr lang="en-GB" noProof="1"/>
              <a:t>Demonstratives are used to point things out, to draw someone’s attention to them and their location</a:t>
            </a:r>
          </a:p>
          <a:p>
            <a:r>
              <a:rPr lang="en-GB" noProof="1"/>
              <a:t>Another word for demonstratives that you may sometimes hear is </a:t>
            </a:r>
            <a:r>
              <a:rPr lang="en-GB" u="sng" noProof="1"/>
              <a:t>deictics</a:t>
            </a:r>
            <a:endParaRPr lang="en-GB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83BC5-1F03-49CD-8334-847432884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765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CEE0-783B-4031-9A00-B00092673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17AF1-4A3E-433E-9DBA-37BEB1BE5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Many languages have different demonstratives, corresponding to different positions in space</a:t>
            </a:r>
          </a:p>
          <a:p>
            <a:r>
              <a:rPr lang="en-GB" dirty="0"/>
              <a:t>For example, English uses </a:t>
            </a:r>
            <a:r>
              <a:rPr lang="en-GB" i="1" dirty="0">
                <a:solidFill>
                  <a:srgbClr val="0000FF"/>
                </a:solidFill>
              </a:rPr>
              <a:t>this</a:t>
            </a:r>
            <a:r>
              <a:rPr lang="en-GB" dirty="0"/>
              <a:t> for things that are closer and </a:t>
            </a:r>
            <a:r>
              <a:rPr lang="en-GB" i="1" dirty="0">
                <a:solidFill>
                  <a:srgbClr val="FF0000"/>
                </a:solidFill>
              </a:rPr>
              <a:t>that</a:t>
            </a:r>
            <a:r>
              <a:rPr lang="en-GB" dirty="0"/>
              <a:t> for things that are further away</a:t>
            </a:r>
          </a:p>
          <a:p>
            <a:pPr marL="514350" indent="-514350">
              <a:buFont typeface="+mj-lt"/>
              <a:buAutoNum type="arabicPeriod" startAt="27"/>
            </a:pPr>
            <a:r>
              <a:rPr lang="en-GB" dirty="0"/>
              <a:t>​</a:t>
            </a:r>
            <a:r>
              <a:rPr lang="en-GB" dirty="0">
                <a:solidFill>
                  <a:srgbClr val="0000FF"/>
                </a:solidFill>
              </a:rPr>
              <a:t>This</a:t>
            </a:r>
            <a:r>
              <a:rPr lang="en-GB" dirty="0"/>
              <a:t> car right here is nice, but </a:t>
            </a:r>
            <a:r>
              <a:rPr lang="en-GB" dirty="0">
                <a:solidFill>
                  <a:srgbClr val="FF0000"/>
                </a:solidFill>
              </a:rPr>
              <a:t>that</a:t>
            </a:r>
            <a:r>
              <a:rPr lang="en-GB" dirty="0"/>
              <a:t> car over there is nice too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201EC-1FDC-4BAC-B4F7-4FE20A5A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39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1BEDE-C126-428A-B3FE-AD0A5D90E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914EF-F054-44AB-8B30-ABE198BF9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you’re talking about something abstract, it may be possible to use either </a:t>
            </a:r>
            <a:r>
              <a:rPr lang="en-GB" i="1" dirty="0">
                <a:solidFill>
                  <a:srgbClr val="0000FF"/>
                </a:solidFill>
              </a:rPr>
              <a:t>this</a:t>
            </a:r>
            <a:r>
              <a:rPr lang="en-GB" dirty="0"/>
              <a:t> or </a:t>
            </a:r>
            <a:r>
              <a:rPr lang="en-GB" i="1" dirty="0">
                <a:solidFill>
                  <a:srgbClr val="FF0000"/>
                </a:solidFill>
              </a:rPr>
              <a:t>that</a:t>
            </a:r>
            <a:r>
              <a:rPr lang="en-GB" dirty="0"/>
              <a:t>, depending on how close it seems in your mind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They left suddenly, and </a:t>
            </a:r>
            <a:r>
              <a:rPr lang="en-GB" dirty="0">
                <a:solidFill>
                  <a:srgbClr val="0000FF"/>
                </a:solidFill>
              </a:rPr>
              <a:t>this</a:t>
            </a:r>
            <a:r>
              <a:rPr lang="en-GB" dirty="0"/>
              <a:t> surprised me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GB" dirty="0"/>
              <a:t>They left suddenly, and </a:t>
            </a:r>
            <a:r>
              <a:rPr lang="en-GB" dirty="0">
                <a:solidFill>
                  <a:srgbClr val="FF0000"/>
                </a:solidFill>
              </a:rPr>
              <a:t>that</a:t>
            </a:r>
            <a:r>
              <a:rPr lang="en-GB" dirty="0"/>
              <a:t> surprised 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E1ECA-643A-4012-A4B2-CCC0EC35B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  <p:sp>
        <p:nvSpPr>
          <p:cNvPr id="5" name="Star: 32 Points 4">
            <a:extLst>
              <a:ext uri="{FF2B5EF4-FFF2-40B4-BE49-F238E27FC236}">
                <a16:creationId xmlns:a16="http://schemas.microsoft.com/office/drawing/2014/main" id="{C2578397-337D-4BBE-BEA2-5165877DF38C}"/>
              </a:ext>
            </a:extLst>
          </p:cNvPr>
          <p:cNvSpPr/>
          <p:nvPr/>
        </p:nvSpPr>
        <p:spPr>
          <a:xfrm>
            <a:off x="838200" y="4229100"/>
            <a:ext cx="10515600" cy="2082800"/>
          </a:xfrm>
          <a:prstGeom prst="star32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2800" i="1" dirty="0">
                <a:solidFill>
                  <a:srgbClr val="0000FF"/>
                </a:solidFill>
              </a:rPr>
              <a:t>This</a:t>
            </a:r>
            <a:r>
              <a:rPr lang="en-GB" sz="2800" dirty="0"/>
              <a:t> and </a:t>
            </a:r>
            <a:r>
              <a:rPr lang="en-GB" sz="2800" i="1" dirty="0">
                <a:solidFill>
                  <a:srgbClr val="FF0000"/>
                </a:solidFill>
              </a:rPr>
              <a:t>that</a:t>
            </a:r>
            <a:r>
              <a:rPr lang="en-GB" sz="2800" dirty="0"/>
              <a:t> can be used on their own, without a noun (like pronouns, but unlike articles)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591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71B4E-DB47-4309-BECF-3A1522E2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AAA08-99DD-4650-A3D0-72330F1E3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 will take a closer look at another part of speech: </a:t>
            </a:r>
            <a:r>
              <a:rPr lang="en-GB" u="sng" dirty="0"/>
              <a:t>determiners</a:t>
            </a:r>
          </a:p>
          <a:p>
            <a:r>
              <a:rPr lang="en-GB" dirty="0"/>
              <a:t>As you saw before, this category includes </a:t>
            </a:r>
            <a:r>
              <a:rPr lang="en-GB" u="sng" dirty="0"/>
              <a:t>articles</a:t>
            </a:r>
            <a:r>
              <a:rPr lang="en-GB" dirty="0"/>
              <a:t> (</a:t>
            </a:r>
            <a:r>
              <a:rPr lang="en-GB" i="1" dirty="0"/>
              <a:t>a</a:t>
            </a:r>
            <a:r>
              <a:rPr lang="en-GB" dirty="0"/>
              <a:t>, </a:t>
            </a:r>
            <a:r>
              <a:rPr lang="en-GB" i="1" dirty="0"/>
              <a:t>the</a:t>
            </a:r>
            <a:r>
              <a:rPr lang="en-GB" dirty="0"/>
              <a:t>) and </a:t>
            </a:r>
            <a:r>
              <a:rPr lang="en-GB" u="sng" dirty="0"/>
              <a:t>demonstratives</a:t>
            </a:r>
            <a:r>
              <a:rPr lang="en-GB" dirty="0"/>
              <a:t> (</a:t>
            </a:r>
            <a:r>
              <a:rPr lang="en-GB" i="1" dirty="0"/>
              <a:t>this</a:t>
            </a:r>
            <a:r>
              <a:rPr lang="en-GB" dirty="0"/>
              <a:t>, </a:t>
            </a:r>
            <a:r>
              <a:rPr lang="en-GB" i="1" dirty="0"/>
              <a:t>that</a:t>
            </a:r>
            <a:r>
              <a:rPr lang="en-GB" dirty="0"/>
              <a:t>)</a:t>
            </a:r>
          </a:p>
          <a:p>
            <a:r>
              <a:rPr lang="en-GB" dirty="0"/>
              <a:t>We will see how different languages have different articles and use them in different ways</a:t>
            </a:r>
          </a:p>
          <a:p>
            <a:r>
              <a:rPr lang="en-GB" dirty="0"/>
              <a:t>We will also look at different types of demonstratives</a:t>
            </a:r>
          </a:p>
          <a:p>
            <a:r>
              <a:rPr lang="en-GB" dirty="0"/>
              <a:t>Finally, we will look at </a:t>
            </a:r>
            <a:r>
              <a:rPr lang="en-GB" u="sng" dirty="0"/>
              <a:t>agreement</a:t>
            </a:r>
            <a:r>
              <a:rPr lang="en-GB" dirty="0"/>
              <a:t> between determiners and nouns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B551C-74C4-40BA-A337-B594BD8F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271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1C166-FC11-4954-B196-5005D4C02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51DC1-299B-4C95-987C-BC3FEE12F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English there is a two-way distinction between </a:t>
            </a:r>
            <a:r>
              <a:rPr lang="en-GB" i="1" noProof="1">
                <a:solidFill>
                  <a:srgbClr val="0000FF"/>
                </a:solidFill>
              </a:rPr>
              <a:t>this</a:t>
            </a:r>
            <a:r>
              <a:rPr lang="en-GB" noProof="1"/>
              <a:t> and </a:t>
            </a:r>
            <a:r>
              <a:rPr lang="en-GB" i="1" noProof="1">
                <a:solidFill>
                  <a:srgbClr val="FF0000"/>
                </a:solidFill>
              </a:rPr>
              <a:t>that</a:t>
            </a:r>
            <a:r>
              <a:rPr lang="en-GB" noProof="1"/>
              <a:t>, but other languages may make different distinctions</a:t>
            </a:r>
          </a:p>
          <a:p>
            <a:r>
              <a:rPr lang="en-GB" noProof="1"/>
              <a:t>For example, in Latin there was a three-way distinction:</a:t>
            </a:r>
          </a:p>
          <a:p>
            <a:pPr lvl="1"/>
            <a:r>
              <a:rPr lang="en-GB" noProof="1"/>
              <a:t>​</a:t>
            </a:r>
            <a:r>
              <a:rPr lang="en-GB" i="1" noProof="1">
                <a:solidFill>
                  <a:srgbClr val="0000FF"/>
                </a:solidFill>
              </a:rPr>
              <a:t>hic</a:t>
            </a:r>
            <a:r>
              <a:rPr lang="en-GB" noProof="1"/>
              <a:t> ‘this (near the person speaking)’</a:t>
            </a:r>
          </a:p>
          <a:p>
            <a:pPr lvl="1"/>
            <a:r>
              <a:rPr lang="en-GB" noProof="1"/>
              <a:t>​</a:t>
            </a:r>
            <a:r>
              <a:rPr lang="en-GB" i="1" noProof="1">
                <a:solidFill>
                  <a:srgbClr val="00B050"/>
                </a:solidFill>
              </a:rPr>
              <a:t>iste</a:t>
            </a:r>
            <a:r>
              <a:rPr lang="en-GB" noProof="1"/>
              <a:t> ‘that (not too far, near the person spoken to)’</a:t>
            </a:r>
          </a:p>
          <a:p>
            <a:pPr lvl="1"/>
            <a:r>
              <a:rPr lang="en-GB" noProof="1"/>
              <a:t>​</a:t>
            </a:r>
            <a:r>
              <a:rPr lang="en-GB" i="1" noProof="1">
                <a:solidFill>
                  <a:srgbClr val="FF0000"/>
                </a:solidFill>
              </a:rPr>
              <a:t>ille</a:t>
            </a:r>
            <a:r>
              <a:rPr lang="en-GB" noProof="1"/>
              <a:t> ‘that (further away, not near either person)’</a:t>
            </a:r>
          </a:p>
          <a:p>
            <a:r>
              <a:rPr lang="en-GB" noProof="1"/>
              <a:t>Some English speakers make the same distinction, among </a:t>
            </a:r>
            <a:r>
              <a:rPr lang="en-GB" i="1" noProof="1">
                <a:solidFill>
                  <a:srgbClr val="0000FF"/>
                </a:solidFill>
              </a:rPr>
              <a:t>this</a:t>
            </a:r>
            <a:r>
              <a:rPr lang="en-GB" noProof="1"/>
              <a:t>, </a:t>
            </a:r>
            <a:r>
              <a:rPr lang="en-GB" i="1" noProof="1">
                <a:solidFill>
                  <a:srgbClr val="00B050"/>
                </a:solidFill>
              </a:rPr>
              <a:t>that</a:t>
            </a:r>
            <a:r>
              <a:rPr lang="en-GB" noProof="1"/>
              <a:t> and </a:t>
            </a:r>
            <a:r>
              <a:rPr lang="en-GB" i="1" noProof="1">
                <a:solidFill>
                  <a:srgbClr val="FF0000"/>
                </a:solidFill>
              </a:rPr>
              <a:t>yon</a:t>
            </a:r>
            <a:r>
              <a:rPr lang="en-GB" noProof="1"/>
              <a:t> or </a:t>
            </a:r>
            <a:r>
              <a:rPr lang="en-GB" i="1" noProof="1">
                <a:solidFill>
                  <a:srgbClr val="FF0000"/>
                </a:solidFill>
              </a:rPr>
              <a:t>thon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8B4E-DB8C-4BB0-839D-6C14C9C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20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9F55-5BE2-4504-A312-1CB74DA6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D22EA-A738-4EEF-81E3-C8F8B928D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1"/>
              <a:t>It is also possible to make fewer distinctions than English</a:t>
            </a:r>
          </a:p>
          <a:p>
            <a:r>
              <a:rPr lang="en-GB" noProof="1"/>
              <a:t>In French, </a:t>
            </a:r>
            <a:r>
              <a:rPr lang="en-GB" i="1" noProof="1">
                <a:solidFill>
                  <a:srgbClr val="804000"/>
                </a:solidFill>
              </a:rPr>
              <a:t>ce</a:t>
            </a:r>
            <a:r>
              <a:rPr lang="en-GB" noProof="1"/>
              <a:t> is a neutral demonstrative, which can be translated as </a:t>
            </a:r>
            <a:r>
              <a:rPr lang="en-GB" i="1" noProof="1">
                <a:solidFill>
                  <a:srgbClr val="0000FF"/>
                </a:solidFill>
              </a:rPr>
              <a:t>this</a:t>
            </a:r>
            <a:r>
              <a:rPr lang="en-GB" noProof="1"/>
              <a:t> or </a:t>
            </a:r>
            <a:r>
              <a:rPr lang="en-GB" i="1" noProof="1">
                <a:solidFill>
                  <a:srgbClr val="FF0000"/>
                </a:solidFill>
              </a:rPr>
              <a:t>that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en-GB" noProof="1"/>
              <a:t>​</a:t>
            </a:r>
            <a:r>
              <a:rPr lang="en-GB" noProof="1">
                <a:solidFill>
                  <a:srgbClr val="804000"/>
                </a:solidFill>
              </a:rPr>
              <a:t>ce</a:t>
            </a:r>
            <a:r>
              <a:rPr lang="en-GB" noProof="1"/>
              <a:t> livre</a:t>
            </a:r>
            <a:br>
              <a:rPr lang="en-GB" noProof="1"/>
            </a:br>
            <a:r>
              <a:rPr lang="en-GB" noProof="1"/>
              <a:t>‘this book’/‘that book’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93831-6269-41CC-BBBF-8F783F4A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297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9F55-5BE2-4504-A312-1CB74DA6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D22EA-A738-4EEF-81E3-C8F8B928D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A location can still be specified in French, by adding an extra word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804000"/>
                </a:solidFill>
              </a:rPr>
              <a:t>ce</a:t>
            </a:r>
            <a:r>
              <a:rPr lang="en-GB" noProof="1"/>
              <a:t> livre-</a:t>
            </a:r>
            <a:r>
              <a:rPr lang="en-GB" noProof="1">
                <a:solidFill>
                  <a:srgbClr val="0000FF"/>
                </a:solidFill>
              </a:rPr>
              <a:t>ci</a:t>
            </a:r>
            <a:br>
              <a:rPr lang="en-GB" noProof="1"/>
            </a:br>
            <a:r>
              <a:rPr lang="en-GB" noProof="1"/>
              <a:t>‘this book (here)’</a:t>
            </a:r>
          </a:p>
          <a:p>
            <a:pPr marL="514350" indent="-514350">
              <a:buFont typeface="+mj-lt"/>
              <a:buAutoNum type="arabicPeriod" startAt="31"/>
            </a:pPr>
            <a:r>
              <a:rPr lang="en-GB" noProof="1"/>
              <a:t>​</a:t>
            </a:r>
            <a:r>
              <a:rPr lang="en-GB" noProof="1">
                <a:solidFill>
                  <a:srgbClr val="804000"/>
                </a:solidFill>
              </a:rPr>
              <a:t>ce</a:t>
            </a:r>
            <a:r>
              <a:rPr lang="en-GB" noProof="1"/>
              <a:t> livre-</a:t>
            </a:r>
            <a:r>
              <a:rPr lang="en-GB" noProof="1">
                <a:solidFill>
                  <a:srgbClr val="FF0000"/>
                </a:solidFill>
              </a:rPr>
              <a:t>là</a:t>
            </a:r>
            <a:br>
              <a:rPr lang="en-GB" noProof="1"/>
            </a:br>
            <a:r>
              <a:rPr lang="en-GB" noProof="1"/>
              <a:t>‘that book (there)’</a:t>
            </a:r>
          </a:p>
          <a:p>
            <a:r>
              <a:rPr lang="en-GB" noProof="1"/>
              <a:t>In some places, including Northern Ireland, people do something similar in English</a:t>
            </a:r>
          </a:p>
          <a:p>
            <a:pPr marL="514350" indent="-514350">
              <a:buFont typeface="+mj-lt"/>
              <a:buAutoNum type="arabicPeriod" startAt="33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this here</a:t>
            </a:r>
            <a:r>
              <a:rPr lang="en-GB" noProof="1"/>
              <a:t> book</a:t>
            </a:r>
          </a:p>
          <a:p>
            <a:pPr marL="514350" indent="-514350">
              <a:buFont typeface="+mj-lt"/>
              <a:buAutoNum type="arabicPeriod" startAt="3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that there</a:t>
            </a:r>
            <a:r>
              <a:rPr lang="en-GB" noProof="1"/>
              <a:t> 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93831-6269-41CC-BBBF-8F783F4A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8389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E3BFB-783E-4810-802E-C2F28332F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Demonstratives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D5AA8-D46C-4140-90BD-79159C8BC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76011"/>
          </a:xfrm>
        </p:spPr>
        <p:txBody>
          <a:bodyPr/>
          <a:lstStyle/>
          <a:p>
            <a:r>
              <a:rPr lang="en-GB" dirty="0"/>
              <a:t>This table shows how different demonstratives divide up 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8619D-E58D-4F25-B7B6-C795C66F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E25DCE-168D-434A-AE2A-1E780B061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51507"/>
              </p:ext>
            </p:extLst>
          </p:nvPr>
        </p:nvGraphicFramePr>
        <p:xfrm>
          <a:off x="2778990" y="3204557"/>
          <a:ext cx="6634020" cy="173736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1658505">
                  <a:extLst>
                    <a:ext uri="{9D8B030D-6E8A-4147-A177-3AD203B41FA5}">
                      <a16:colId xmlns:a16="http://schemas.microsoft.com/office/drawing/2014/main" val="3677123527"/>
                    </a:ext>
                  </a:extLst>
                </a:gridCol>
                <a:gridCol w="1658505">
                  <a:extLst>
                    <a:ext uri="{9D8B030D-6E8A-4147-A177-3AD203B41FA5}">
                      <a16:colId xmlns:a16="http://schemas.microsoft.com/office/drawing/2014/main" val="294066812"/>
                    </a:ext>
                  </a:extLst>
                </a:gridCol>
                <a:gridCol w="1658505">
                  <a:extLst>
                    <a:ext uri="{9D8B030D-6E8A-4147-A177-3AD203B41FA5}">
                      <a16:colId xmlns:a16="http://schemas.microsoft.com/office/drawing/2014/main" val="3255016631"/>
                    </a:ext>
                  </a:extLst>
                </a:gridCol>
                <a:gridCol w="1658505">
                  <a:extLst>
                    <a:ext uri="{9D8B030D-6E8A-4147-A177-3AD203B41FA5}">
                      <a16:colId xmlns:a16="http://schemas.microsoft.com/office/drawing/2014/main" val="3473031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noProof="1"/>
                        <a:t>Latin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i="1" noProof="1">
                          <a:solidFill>
                            <a:srgbClr val="0000FF"/>
                          </a:solidFill>
                        </a:rPr>
                        <a:t>hic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i="1" noProof="1">
                          <a:solidFill>
                            <a:srgbClr val="00B050"/>
                          </a:solidFill>
                        </a:rPr>
                        <a:t>iste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i="1" noProof="1">
                          <a:solidFill>
                            <a:srgbClr val="FF0000"/>
                          </a:solidFill>
                        </a:rPr>
                        <a:t>ille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32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noProof="1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i="1" noProof="1">
                          <a:solidFill>
                            <a:srgbClr val="0000FF"/>
                          </a:solidFill>
                        </a:rPr>
                        <a:t>this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3200" i="1" noProof="1">
                          <a:solidFill>
                            <a:srgbClr val="FF0000"/>
                          </a:solidFill>
                        </a:rPr>
                        <a:t>that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00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200" noProof="1"/>
                        <a:t>French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3200" i="1" noProof="1">
                          <a:solidFill>
                            <a:srgbClr val="804000"/>
                          </a:solidFill>
                        </a:rPr>
                        <a:t>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03136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53325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4F0B-CE68-4763-B6A3-11D462F03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1E82E-8F17-42C9-97F7-A933AD5E3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of you may know languages other than the ones we’ve seen here</a:t>
            </a:r>
          </a:p>
          <a:p>
            <a:r>
              <a:rPr lang="en-GB" dirty="0"/>
              <a:t>What sort of demonstratives do these languages have?</a:t>
            </a:r>
          </a:p>
          <a:p>
            <a:r>
              <a:rPr lang="en-GB" dirty="0"/>
              <a:t>How many different categories are there in each language?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B803C-E67A-4FA0-925E-2D112BF6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37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9F55-5BE2-4504-A312-1CB74DA6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D22EA-A738-4EEF-81E3-C8F8B928D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1"/>
              <a:t>Determiners normally </a:t>
            </a:r>
            <a:r>
              <a:rPr lang="en-GB" u="sng" noProof="1"/>
              <a:t>agree</a:t>
            </a:r>
            <a:r>
              <a:rPr lang="en-GB" noProof="1"/>
              <a:t> with their nouns</a:t>
            </a:r>
          </a:p>
          <a:p>
            <a:r>
              <a:rPr lang="en-GB" noProof="1"/>
              <a:t>This means that if the noun has a given number (e.g. singular/plural) or gender (e.g. masculine/feminine), then so will the determiner</a:t>
            </a:r>
          </a:p>
          <a:p>
            <a:r>
              <a:rPr lang="en-GB" noProof="1"/>
              <a:t>You may hear this behaviour called </a:t>
            </a:r>
            <a:r>
              <a:rPr lang="en-GB" u="sng" noProof="1"/>
              <a:t>agreement</a:t>
            </a:r>
            <a:r>
              <a:rPr lang="en-GB" noProof="1"/>
              <a:t> or </a:t>
            </a:r>
            <a:r>
              <a:rPr lang="en-GB" u="sng" noProof="1"/>
              <a:t>concord</a:t>
            </a:r>
            <a:endParaRPr lang="en-GB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493831-6269-41CC-BBBF-8F783F4A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308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CF51D-3024-42F5-8ABE-B0383A4B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0250D-4838-47AF-B9AF-26B3BFF67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can see agreement in English with </a:t>
            </a:r>
            <a:r>
              <a:rPr lang="en-GB" i="1" dirty="0"/>
              <a:t>this</a:t>
            </a:r>
            <a:r>
              <a:rPr lang="en-GB" dirty="0"/>
              <a:t> and </a:t>
            </a:r>
            <a:r>
              <a:rPr lang="en-GB" i="1" dirty="0"/>
              <a:t>that</a:t>
            </a:r>
            <a:endParaRPr lang="en-GB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35"/>
            </a:pPr>
            <a:r>
              <a:rPr lang="en-GB" dirty="0"/>
              <a:t>​</a:t>
            </a:r>
            <a:r>
              <a:rPr lang="en-GB" dirty="0">
                <a:solidFill>
                  <a:srgbClr val="FF8000"/>
                </a:solidFill>
              </a:rPr>
              <a:t>this cat</a:t>
            </a:r>
            <a:r>
              <a:rPr lang="en-GB" dirty="0"/>
              <a:t> / </a:t>
            </a:r>
            <a:r>
              <a:rPr lang="en-GB" dirty="0">
                <a:solidFill>
                  <a:srgbClr val="FF00FF"/>
                </a:solidFill>
              </a:rPr>
              <a:t>these cats</a:t>
            </a:r>
          </a:p>
          <a:p>
            <a:pPr marL="514350" indent="-514350">
              <a:buFont typeface="+mj-lt"/>
              <a:buAutoNum type="arabicPeriod" startAt="35"/>
            </a:pPr>
            <a:r>
              <a:rPr lang="en-GB" dirty="0"/>
              <a:t>​</a:t>
            </a:r>
            <a:r>
              <a:rPr lang="en-GB" dirty="0">
                <a:solidFill>
                  <a:srgbClr val="FF8000"/>
                </a:solidFill>
              </a:rPr>
              <a:t>that dog</a:t>
            </a:r>
            <a:r>
              <a:rPr lang="en-GB" dirty="0"/>
              <a:t> / </a:t>
            </a:r>
            <a:r>
              <a:rPr lang="en-GB" dirty="0">
                <a:solidFill>
                  <a:srgbClr val="FF00FF"/>
                </a:solidFill>
              </a:rPr>
              <a:t>those dogs</a:t>
            </a:r>
          </a:p>
          <a:p>
            <a:r>
              <a:rPr lang="en-GB" dirty="0"/>
              <a:t>If the noun is </a:t>
            </a:r>
            <a:r>
              <a:rPr lang="en-GB" dirty="0">
                <a:solidFill>
                  <a:srgbClr val="FF8000"/>
                </a:solidFill>
              </a:rPr>
              <a:t>singular</a:t>
            </a:r>
            <a:r>
              <a:rPr lang="en-GB" dirty="0"/>
              <a:t> (</a:t>
            </a:r>
            <a:r>
              <a:rPr lang="en-GB" i="1" dirty="0"/>
              <a:t>cat</a:t>
            </a:r>
            <a:r>
              <a:rPr lang="en-GB" dirty="0"/>
              <a:t>, </a:t>
            </a:r>
            <a:r>
              <a:rPr lang="en-GB" i="1" dirty="0"/>
              <a:t>dog</a:t>
            </a:r>
            <a:r>
              <a:rPr lang="en-GB" dirty="0"/>
              <a:t>), then the determiner will be singular</a:t>
            </a:r>
          </a:p>
          <a:p>
            <a:r>
              <a:rPr lang="en-GB" dirty="0"/>
              <a:t>If the noun is </a:t>
            </a:r>
            <a:r>
              <a:rPr lang="en-GB" dirty="0">
                <a:solidFill>
                  <a:srgbClr val="FF00FF"/>
                </a:solidFill>
              </a:rPr>
              <a:t>plural</a:t>
            </a:r>
            <a:r>
              <a:rPr lang="en-GB" dirty="0"/>
              <a:t> (</a:t>
            </a:r>
            <a:r>
              <a:rPr lang="en-GB" i="1" dirty="0"/>
              <a:t>cats</a:t>
            </a:r>
            <a:r>
              <a:rPr lang="en-GB" dirty="0"/>
              <a:t>, </a:t>
            </a:r>
            <a:r>
              <a:rPr lang="en-GB" i="1" dirty="0"/>
              <a:t>dogs</a:t>
            </a:r>
            <a:r>
              <a:rPr lang="en-GB" dirty="0"/>
              <a:t>), then the determiner will be plural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35952-A4A1-4152-A24E-9A53E3B5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0996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7E655-9032-4A2A-BDB7-6F07F7ACE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09BD-E316-4F09-85DB-B7FE5EC9A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languages where determiners have grammatical gender, they also agree in gender with the noun</a:t>
            </a:r>
          </a:p>
          <a:p>
            <a:r>
              <a:rPr lang="en-GB" noProof="1"/>
              <a:t>You can see this with </a:t>
            </a:r>
            <a:r>
              <a:rPr lang="en-GB" noProof="1">
                <a:solidFill>
                  <a:srgbClr val="FF8000"/>
                </a:solidFill>
              </a:rPr>
              <a:t>masculine</a:t>
            </a:r>
            <a:r>
              <a:rPr lang="en-GB" noProof="1"/>
              <a:t> and </a:t>
            </a:r>
            <a:r>
              <a:rPr lang="en-GB" noProof="1">
                <a:solidFill>
                  <a:srgbClr val="FF00FF"/>
                </a:solidFill>
              </a:rPr>
              <a:t>feminine</a:t>
            </a:r>
            <a:r>
              <a:rPr lang="en-GB" noProof="1"/>
              <a:t> nouns in French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un Français</a:t>
            </a:r>
            <a:br>
              <a:rPr lang="en-GB" noProof="1"/>
            </a:br>
            <a:r>
              <a:rPr lang="en-GB" noProof="1"/>
              <a:t>‘A Frenchman’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un</a:t>
            </a:r>
            <a:r>
              <a:rPr lang="en-GB" u="sng" noProof="1">
                <a:solidFill>
                  <a:srgbClr val="FF00FF"/>
                </a:solidFill>
              </a:rPr>
              <a:t>e</a:t>
            </a:r>
            <a:r>
              <a:rPr lang="en-GB" noProof="1">
                <a:solidFill>
                  <a:srgbClr val="FF00FF"/>
                </a:solidFill>
              </a:rPr>
              <a:t> Français</a:t>
            </a:r>
            <a:r>
              <a:rPr lang="en-GB" u="sng" noProof="1">
                <a:solidFill>
                  <a:srgbClr val="FF00FF"/>
                </a:solidFill>
              </a:rPr>
              <a:t>e</a:t>
            </a:r>
            <a:br>
              <a:rPr lang="en-GB" noProof="1"/>
            </a:br>
            <a:r>
              <a:rPr lang="en-GB" noProof="1"/>
              <a:t>‘A Frenchwoman’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8930D-9626-48E8-AC3E-25A308C0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344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AAFE-BEE2-4146-92D3-BEDB29536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09287-9874-40C0-8E1E-C5C161ACE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some cases, agreement may provide the only visible sign of a noun’s gender</a:t>
            </a:r>
          </a:p>
          <a:p>
            <a:pPr marL="514350" indent="-514350">
              <a:buFont typeface="+mj-lt"/>
              <a:buAutoNum type="arabicPeriod" startAt="39"/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un critique</a:t>
            </a:r>
            <a:br>
              <a:rPr lang="en-GB" noProof="1"/>
            </a:br>
            <a:r>
              <a:rPr lang="en-GB" noProof="1"/>
              <a:t>‘a critic’</a:t>
            </a:r>
          </a:p>
          <a:p>
            <a:pPr marL="514350" indent="-514350">
              <a:buFont typeface="+mj-lt"/>
              <a:buAutoNum type="arabicPeriod" startAt="39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un</a:t>
            </a:r>
            <a:r>
              <a:rPr lang="en-GB" u="sng" noProof="1">
                <a:solidFill>
                  <a:srgbClr val="FF00FF"/>
                </a:solidFill>
              </a:rPr>
              <a:t>e</a:t>
            </a:r>
            <a:r>
              <a:rPr lang="en-GB" noProof="1">
                <a:solidFill>
                  <a:srgbClr val="FF00FF"/>
                </a:solidFill>
              </a:rPr>
              <a:t> critique</a:t>
            </a:r>
            <a:br>
              <a:rPr lang="en-GB" noProof="1"/>
            </a:br>
            <a:r>
              <a:rPr lang="en-GB" noProof="1"/>
              <a:t>‘a critique’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61D26F-C014-442A-8A51-4569BD3A5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0733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D4EAD-3BB6-40D7-B05A-D124549F7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CAD93-9D69-4419-B99A-03B0891EB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There are also languages where determiners have separate forms for different cases (e.g. </a:t>
            </a:r>
            <a:r>
              <a:rPr lang="en-GB" noProof="1">
                <a:solidFill>
                  <a:srgbClr val="FF8000"/>
                </a:solidFill>
              </a:rPr>
              <a:t>nominative</a:t>
            </a:r>
            <a:r>
              <a:rPr lang="en-GB" noProof="1"/>
              <a:t>/</a:t>
            </a:r>
            <a:r>
              <a:rPr lang="en-GB" noProof="1">
                <a:solidFill>
                  <a:srgbClr val="FF00FF"/>
                </a:solidFill>
              </a:rPr>
              <a:t>dative</a:t>
            </a:r>
            <a:r>
              <a:rPr lang="en-GB" noProof="1"/>
              <a:t>)</a:t>
            </a:r>
          </a:p>
          <a:p>
            <a:r>
              <a:rPr lang="en-GB" noProof="1"/>
              <a:t>In these languages, the determiners agree in case with their nouns, as you can see in German: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Ein Junge</a:t>
            </a:r>
            <a:r>
              <a:rPr lang="en-GB" noProof="1"/>
              <a:t> half </a:t>
            </a:r>
            <a:r>
              <a:rPr lang="en-GB" noProof="1">
                <a:solidFill>
                  <a:srgbClr val="FF00FF"/>
                </a:solidFill>
              </a:rPr>
              <a:t>ihr</a:t>
            </a:r>
            <a:br>
              <a:rPr lang="en-GB" noProof="1"/>
            </a:br>
            <a:r>
              <a:rPr lang="en-GB" noProof="1"/>
              <a:t>‘A boy helped her’</a:t>
            </a:r>
          </a:p>
          <a:p>
            <a:pPr marL="514350" indent="-514350">
              <a:buFont typeface="+mj-lt"/>
              <a:buAutoNum type="arabicPeriod" startAt="41"/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Sie</a:t>
            </a:r>
            <a:r>
              <a:rPr lang="en-GB" noProof="1"/>
              <a:t> half </a:t>
            </a:r>
            <a:r>
              <a:rPr lang="en-GB" noProof="1">
                <a:solidFill>
                  <a:srgbClr val="FF00FF"/>
                </a:solidFill>
              </a:rPr>
              <a:t>ein</a:t>
            </a:r>
            <a:r>
              <a:rPr lang="en-GB" u="sng" noProof="1">
                <a:solidFill>
                  <a:srgbClr val="FF00FF"/>
                </a:solidFill>
              </a:rPr>
              <a:t>em</a:t>
            </a:r>
            <a:r>
              <a:rPr lang="en-GB" noProof="1">
                <a:solidFill>
                  <a:srgbClr val="FF00FF"/>
                </a:solidFill>
              </a:rPr>
              <a:t> Jung</a:t>
            </a:r>
            <a:r>
              <a:rPr lang="en-GB" u="sng" noProof="1">
                <a:solidFill>
                  <a:srgbClr val="FF00FF"/>
                </a:solidFill>
              </a:rPr>
              <a:t>en</a:t>
            </a:r>
            <a:br>
              <a:rPr lang="en-GB" noProof="1"/>
            </a:br>
            <a:r>
              <a:rPr lang="en-GB" noProof="1"/>
              <a:t>‘She helped a boy’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035C8-85C5-4B28-B26E-75F4C724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4046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8C1B4-6450-4C1D-9A7E-D58D5100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8FBA9-520E-4BB0-BCE9-65AABA098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 there are two types of article, the </a:t>
            </a:r>
            <a:r>
              <a:rPr lang="en-GB" u="sng" dirty="0">
                <a:solidFill>
                  <a:srgbClr val="FF0000"/>
                </a:solidFill>
              </a:rPr>
              <a:t>indefinite</a:t>
            </a:r>
            <a:r>
              <a:rPr lang="en-GB" dirty="0"/>
              <a:t> article (</a:t>
            </a:r>
            <a:r>
              <a:rPr lang="en-GB" i="1" dirty="0"/>
              <a:t>a</a:t>
            </a:r>
            <a:r>
              <a:rPr lang="en-GB" dirty="0"/>
              <a:t>/</a:t>
            </a:r>
            <a:r>
              <a:rPr lang="en-GB" i="1" dirty="0"/>
              <a:t>an</a:t>
            </a:r>
            <a:r>
              <a:rPr lang="en-GB" dirty="0"/>
              <a:t>) and the </a:t>
            </a:r>
            <a:r>
              <a:rPr lang="en-GB" u="sng" dirty="0">
                <a:solidFill>
                  <a:srgbClr val="00B050"/>
                </a:solidFill>
              </a:rPr>
              <a:t>definite</a:t>
            </a:r>
            <a:r>
              <a:rPr lang="en-GB" dirty="0"/>
              <a:t> article (</a:t>
            </a:r>
            <a:r>
              <a:rPr lang="en-GB" i="1" dirty="0"/>
              <a:t>the</a:t>
            </a:r>
            <a:r>
              <a:rPr lang="en-GB" dirty="0"/>
              <a:t>)</a:t>
            </a:r>
          </a:p>
          <a:p>
            <a:r>
              <a:rPr lang="en-GB" dirty="0"/>
              <a:t>You may remember, though, that not all languages have both types of article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F5050-F649-413A-9ED2-7B5C90764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5954-D0BD-465B-A506-D68B4432D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370B-99D7-40FD-A84A-1C677F74C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Sometimes the determiner may be the only visible sign of a noun’s case</a:t>
            </a:r>
          </a:p>
          <a:p>
            <a:pPr marL="514350" indent="-514350">
              <a:buFont typeface="+mj-lt"/>
              <a:buAutoNum type="arabicPeriod" startAt="43"/>
            </a:pPr>
            <a:r>
              <a:rPr lang="en-GB" noProof="1"/>
              <a:t>​</a:t>
            </a:r>
            <a:r>
              <a:rPr lang="en-GB" noProof="1">
                <a:solidFill>
                  <a:srgbClr val="FF8000"/>
                </a:solidFill>
              </a:rPr>
              <a:t>Ihre Mutter</a:t>
            </a:r>
            <a:r>
              <a:rPr lang="en-GB" noProof="1"/>
              <a:t> ist ganz gleich</a:t>
            </a:r>
            <a:br>
              <a:rPr lang="en-GB" noProof="1"/>
            </a:br>
            <a:r>
              <a:rPr lang="en-GB" noProof="1"/>
              <a:t>‘Their mother is just the same’</a:t>
            </a:r>
          </a:p>
          <a:p>
            <a:pPr marL="514350" indent="-514350">
              <a:buFont typeface="+mj-lt"/>
              <a:buAutoNum type="arabicPeriod" startAt="43"/>
            </a:pPr>
            <a:r>
              <a:rPr lang="en-GB" noProof="1"/>
              <a:t>​</a:t>
            </a:r>
            <a:r>
              <a:rPr lang="en-GB" noProof="1">
                <a:solidFill>
                  <a:srgbClr val="FF00FF"/>
                </a:solidFill>
              </a:rPr>
              <a:t>Ihre</a:t>
            </a:r>
            <a:r>
              <a:rPr lang="en-GB" u="sng" noProof="1">
                <a:solidFill>
                  <a:srgbClr val="FF00FF"/>
                </a:solidFill>
              </a:rPr>
              <a:t>r</a:t>
            </a:r>
            <a:r>
              <a:rPr lang="en-GB" noProof="1">
                <a:solidFill>
                  <a:srgbClr val="FF00FF"/>
                </a:solidFill>
              </a:rPr>
              <a:t> Mutter</a:t>
            </a:r>
            <a:r>
              <a:rPr lang="en-GB" noProof="1"/>
              <a:t> ist ganz gleich</a:t>
            </a:r>
            <a:br>
              <a:rPr lang="en-GB" noProof="1"/>
            </a:br>
            <a:r>
              <a:rPr lang="en-GB" noProof="1"/>
              <a:t>‘To their mother (it) is all the same’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51EB3-9616-42CA-A72E-D2102FA2E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30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229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1B3AE-212C-4C8F-B6D6-181131281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7F79E-DB48-456F-8947-E7CA876D6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1"/>
              <a:t>In many languages, the same marking for number/gender/case will be present on any adjectives as well</a:t>
            </a:r>
          </a:p>
          <a:p>
            <a:r>
              <a:rPr lang="en-GB" noProof="1"/>
              <a:t>This means that the whole </a:t>
            </a:r>
            <a:r>
              <a:rPr lang="en-GB" u="sng" noProof="1"/>
              <a:t>noun phrase</a:t>
            </a:r>
            <a:r>
              <a:rPr lang="en-GB" noProof="1"/>
              <a:t> shows agreement: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GB" noProof="1"/>
              <a:t>un</a:t>
            </a:r>
            <a:r>
              <a:rPr lang="en-GB" u="sng" noProof="1"/>
              <a:t>e</a:t>
            </a:r>
            <a:r>
              <a:rPr lang="en-GB" noProof="1"/>
              <a:t> bell</a:t>
            </a:r>
            <a:r>
              <a:rPr lang="en-GB" u="sng" noProof="1"/>
              <a:t>e</a:t>
            </a:r>
            <a:r>
              <a:rPr lang="en-GB" noProof="1"/>
              <a:t> Français</a:t>
            </a:r>
            <a:r>
              <a:rPr lang="en-GB" u="sng" noProof="1"/>
              <a:t>e</a:t>
            </a:r>
            <a:br>
              <a:rPr lang="en-GB" noProof="1"/>
            </a:br>
            <a:r>
              <a:rPr lang="en-GB" noProof="1"/>
              <a:t>‘a beautiful Frenchwoman’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GB" noProof="1"/>
              <a:t>d</a:t>
            </a:r>
            <a:r>
              <a:rPr lang="en-GB" u="sng" noProof="1"/>
              <a:t>es</a:t>
            </a:r>
            <a:r>
              <a:rPr lang="en-GB" noProof="1"/>
              <a:t> bell</a:t>
            </a:r>
            <a:r>
              <a:rPr lang="en-GB" u="sng" noProof="1"/>
              <a:t>es</a:t>
            </a:r>
            <a:r>
              <a:rPr lang="en-GB" noProof="1"/>
              <a:t> Français</a:t>
            </a:r>
            <a:r>
              <a:rPr lang="en-GB" u="sng" noProof="1"/>
              <a:t>es</a:t>
            </a:r>
            <a:br>
              <a:rPr lang="en-GB" noProof="1"/>
            </a:br>
            <a:r>
              <a:rPr lang="en-GB" noProof="1"/>
              <a:t>‘beautiful Frenchwomen’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GB" noProof="1"/>
              <a:t>D</a:t>
            </a:r>
            <a:r>
              <a:rPr lang="en-GB" u="sng" noProof="1"/>
              <a:t>er</a:t>
            </a:r>
            <a:r>
              <a:rPr lang="en-GB" noProof="1"/>
              <a:t> klein</a:t>
            </a:r>
            <a:r>
              <a:rPr lang="en-GB" u="sng" noProof="1"/>
              <a:t>e</a:t>
            </a:r>
            <a:r>
              <a:rPr lang="en-GB" noProof="1"/>
              <a:t> Jung</a:t>
            </a:r>
            <a:r>
              <a:rPr lang="en-GB" u="sng" noProof="1"/>
              <a:t>e</a:t>
            </a:r>
            <a:r>
              <a:rPr lang="en-GB" noProof="1"/>
              <a:t> half ihr</a:t>
            </a:r>
            <a:br>
              <a:rPr lang="en-GB" noProof="1"/>
            </a:br>
            <a:r>
              <a:rPr lang="en-GB" noProof="1"/>
              <a:t>‘The little boy helped her’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GB" noProof="1"/>
              <a:t>Sie half d</a:t>
            </a:r>
            <a:r>
              <a:rPr lang="en-GB" u="sng" noProof="1"/>
              <a:t>em</a:t>
            </a:r>
            <a:r>
              <a:rPr lang="en-GB" noProof="1"/>
              <a:t> klein</a:t>
            </a:r>
            <a:r>
              <a:rPr lang="en-GB" u="sng" noProof="1"/>
              <a:t>en</a:t>
            </a:r>
            <a:r>
              <a:rPr lang="en-GB" noProof="1"/>
              <a:t> Jung</a:t>
            </a:r>
            <a:r>
              <a:rPr lang="en-GB" u="sng" noProof="1"/>
              <a:t>en</a:t>
            </a:r>
            <a:br>
              <a:rPr lang="en-GB" noProof="1"/>
            </a:br>
            <a:r>
              <a:rPr lang="en-GB" noProof="1"/>
              <a:t>‘She helped the little boy’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8F0152-5789-44DD-80B6-B1A7CB499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899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6C7B7-46E6-4AAB-B800-6D672180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431AB-3237-456A-B158-D14E7632C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Today we have looked at two types of determiners, articles and demonstratives</a:t>
            </a:r>
          </a:p>
          <a:p>
            <a:r>
              <a:rPr lang="en-GB" dirty="0"/>
              <a:t>Different languages have different types of articles, including definite, indefinite, and partitive articles</a:t>
            </a:r>
          </a:p>
          <a:p>
            <a:r>
              <a:rPr lang="en-GB" dirty="0"/>
              <a:t>Indefinite and definite expressions can be specific or non-specific</a:t>
            </a:r>
          </a:p>
          <a:p>
            <a:r>
              <a:rPr lang="en-GB" dirty="0"/>
              <a:t>Demonstratives point things out and locate them in space</a:t>
            </a:r>
          </a:p>
          <a:p>
            <a:r>
              <a:rPr lang="en-GB" dirty="0"/>
              <a:t>Determiners often show number, gender and case in the same way as nouns</a:t>
            </a:r>
          </a:p>
          <a:p>
            <a:r>
              <a:rPr lang="en-GB" dirty="0"/>
              <a:t>When this happens, the determiners agree with their nouns in these properties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98D57-F335-403F-9C66-59C88634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189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0A791-F17A-466A-BAD4-26788E2C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A06ED-F14F-4D5E-8FA2-830E9CDE1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noProof="1"/>
              <a:t>​</a:t>
            </a:r>
            <a:r>
              <a:rPr lang="en-GB" sz="3200" noProof="1">
                <a:solidFill>
                  <a:srgbClr val="FF0000"/>
                </a:solidFill>
              </a:rPr>
              <a:t>a book</a:t>
            </a:r>
            <a:r>
              <a:rPr lang="en-GB" sz="3200" noProof="1"/>
              <a:t>		(English)</a:t>
            </a:r>
            <a:br>
              <a:rPr lang="en-GB" sz="3200" noProof="1"/>
            </a:br>
            <a:r>
              <a:rPr lang="en-GB" sz="3200" noProof="1">
                <a:solidFill>
                  <a:srgbClr val="00B050"/>
                </a:solidFill>
              </a:rPr>
              <a:t>the book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noProof="1"/>
              <a:t>​</a:t>
            </a:r>
            <a:r>
              <a:rPr lang="en-GB" sz="3200" noProof="1">
                <a:solidFill>
                  <a:srgbClr val="FF0000"/>
                </a:solidFill>
              </a:rPr>
              <a:t>leabhar</a:t>
            </a:r>
            <a:r>
              <a:rPr lang="en-GB" sz="3200" noProof="1"/>
              <a:t>	(Irish)</a:t>
            </a:r>
            <a:br>
              <a:rPr lang="en-GB" sz="3200" noProof="1"/>
            </a:br>
            <a:r>
              <a:rPr lang="en-GB" sz="3200" noProof="1">
                <a:solidFill>
                  <a:srgbClr val="00B050"/>
                </a:solidFill>
              </a:rPr>
              <a:t>an leabhar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noProof="1"/>
              <a:t>​</a:t>
            </a:r>
            <a:r>
              <a:rPr lang="en-GB" sz="3200" noProof="1">
                <a:solidFill>
                  <a:srgbClr val="FF0000"/>
                </a:solidFill>
              </a:rPr>
              <a:t>bir kitap</a:t>
            </a:r>
            <a:r>
              <a:rPr lang="en-GB" sz="3200" noProof="1"/>
              <a:t>	(Turkish)</a:t>
            </a:r>
            <a:br>
              <a:rPr lang="en-GB" sz="3200" noProof="1"/>
            </a:br>
            <a:r>
              <a:rPr lang="en-GB" sz="3200" noProof="1">
                <a:solidFill>
                  <a:srgbClr val="00B050"/>
                </a:solidFill>
              </a:rPr>
              <a:t>kitap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noProof="1"/>
              <a:t>​</a:t>
            </a:r>
            <a:r>
              <a:rPr lang="en-GB" sz="3200" noProof="1">
                <a:solidFill>
                  <a:srgbClr val="FF0000"/>
                </a:solidFill>
              </a:rPr>
              <a:t>liber</a:t>
            </a:r>
            <a:r>
              <a:rPr lang="en-GB" sz="3200" noProof="1"/>
              <a:t>		(Latin)</a:t>
            </a:r>
            <a:br>
              <a:rPr lang="en-GB" sz="3200" noProof="1"/>
            </a:br>
            <a:r>
              <a:rPr lang="en-GB" sz="3200" noProof="1">
                <a:solidFill>
                  <a:srgbClr val="00B050"/>
                </a:solidFill>
              </a:rPr>
              <a:t>liber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BD9AE-0F2A-42F6-B2F2-BD386978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0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8559B-7FDB-417E-92DA-901E93E7D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E15E3-FD3C-46FD-9D6D-3397FD1ED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What do languages with no articles do?</a:t>
            </a:r>
          </a:p>
          <a:p>
            <a:r>
              <a:rPr lang="en-GB" noProof="1"/>
              <a:t>One way to make the same distinctions is with word order, as in Finnish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noProof="1"/>
              <a:t>Lauloi	</a:t>
            </a:r>
            <a:r>
              <a:rPr lang="en-GB" noProof="1">
                <a:solidFill>
                  <a:srgbClr val="FF0000"/>
                </a:solidFill>
              </a:rPr>
              <a:t>lintu</a:t>
            </a:r>
            <a:br>
              <a:rPr lang="en-GB" noProof="1"/>
            </a:br>
            <a:r>
              <a:rPr lang="en-GB" noProof="1"/>
              <a:t>sang	</a:t>
            </a:r>
            <a:r>
              <a:rPr lang="en-GB" noProof="1">
                <a:solidFill>
                  <a:srgbClr val="FF0000"/>
                </a:solidFill>
              </a:rPr>
              <a:t>bird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FF0000"/>
                </a:solidFill>
              </a:rPr>
              <a:t>A bird</a:t>
            </a:r>
            <a:r>
              <a:rPr lang="en-GB" noProof="1"/>
              <a:t> sang’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Lintu</a:t>
            </a:r>
            <a:r>
              <a:rPr lang="en-GB" noProof="1"/>
              <a:t>	lauloi</a:t>
            </a:r>
            <a:br>
              <a:rPr lang="en-GB" noProof="1"/>
            </a:br>
            <a:r>
              <a:rPr lang="en-GB" noProof="1">
                <a:solidFill>
                  <a:srgbClr val="00B050"/>
                </a:solidFill>
              </a:rPr>
              <a:t>bird</a:t>
            </a:r>
            <a:r>
              <a:rPr lang="en-GB" noProof="1"/>
              <a:t>	sang</a:t>
            </a:r>
            <a:br>
              <a:rPr lang="en-GB" noProof="1"/>
            </a:br>
            <a:r>
              <a:rPr lang="en-GB" noProof="1"/>
              <a:t>‘</a:t>
            </a:r>
            <a:r>
              <a:rPr lang="en-GB" noProof="1">
                <a:solidFill>
                  <a:srgbClr val="00B050"/>
                </a:solidFill>
              </a:rPr>
              <a:t>The bird</a:t>
            </a:r>
            <a:r>
              <a:rPr lang="en-GB" noProof="1"/>
              <a:t> sang’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8E7B1-72F9-4E26-A8D1-AA014006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6614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77EBE-A097-4387-BE64-8FF3B998D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4F73-2061-4AC5-8ED5-78CBCD05C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difference between the </a:t>
            </a:r>
            <a:r>
              <a:rPr lang="en-GB" dirty="0">
                <a:solidFill>
                  <a:srgbClr val="FF0000"/>
                </a:solidFill>
              </a:rPr>
              <a:t>indefinite</a:t>
            </a:r>
            <a:r>
              <a:rPr lang="en-GB" dirty="0"/>
              <a:t> and </a:t>
            </a:r>
            <a:r>
              <a:rPr lang="en-GB" dirty="0">
                <a:solidFill>
                  <a:srgbClr val="00B050"/>
                </a:solidFill>
              </a:rPr>
              <a:t>definite</a:t>
            </a:r>
            <a:r>
              <a:rPr lang="en-GB" dirty="0"/>
              <a:t> articles is not easy to describe</a:t>
            </a:r>
          </a:p>
          <a:p>
            <a:r>
              <a:rPr lang="en-GB" dirty="0"/>
              <a:t>In general, using the </a:t>
            </a:r>
            <a:r>
              <a:rPr lang="en-GB" dirty="0">
                <a:solidFill>
                  <a:srgbClr val="00B050"/>
                </a:solidFill>
              </a:rPr>
              <a:t>definite</a:t>
            </a:r>
            <a:r>
              <a:rPr lang="en-GB" dirty="0"/>
              <a:t> article means that something is more specific or better known than with the </a:t>
            </a:r>
            <a:r>
              <a:rPr lang="en-GB" dirty="0">
                <a:solidFill>
                  <a:srgbClr val="FF0000"/>
                </a:solidFill>
              </a:rPr>
              <a:t>indefinite</a:t>
            </a:r>
            <a:r>
              <a:rPr lang="en-GB" dirty="0"/>
              <a:t> article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Have you seen </a:t>
            </a:r>
            <a:r>
              <a:rPr lang="en-GB" dirty="0">
                <a:solidFill>
                  <a:srgbClr val="FF0000"/>
                </a:solidFill>
              </a:rPr>
              <a:t>a dog</a:t>
            </a:r>
            <a:r>
              <a:rPr lang="en-GB" dirty="0"/>
              <a:t>?</a:t>
            </a:r>
            <a:br>
              <a:rPr lang="en-GB" dirty="0"/>
            </a:br>
            <a:r>
              <a:rPr lang="en-GB" dirty="0"/>
              <a:t>(any dog)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Have you seen </a:t>
            </a:r>
            <a:r>
              <a:rPr lang="en-GB" dirty="0">
                <a:solidFill>
                  <a:srgbClr val="00B050"/>
                </a:solidFill>
              </a:rPr>
              <a:t>the dog</a:t>
            </a:r>
            <a:r>
              <a:rPr lang="en-GB" dirty="0"/>
              <a:t>?</a:t>
            </a:r>
            <a:br>
              <a:rPr lang="en-GB" dirty="0"/>
            </a:br>
            <a:r>
              <a:rPr lang="en-GB" dirty="0"/>
              <a:t>(my dog, the dog that you know I have)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C2132-C300-42A2-AEDA-E2DC4C2E9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7666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B2472-78B4-184B-8907-00ECC0596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BDE0F-6E64-7F41-9021-F3B1F543D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some contexts, only one article is possible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dirty="0"/>
              <a:t>Sorry I’m late; </a:t>
            </a:r>
            <a:r>
              <a:rPr lang="en-GB" dirty="0">
                <a:solidFill>
                  <a:srgbClr val="FF0000"/>
                </a:solidFill>
              </a:rPr>
              <a:t>a man</a:t>
            </a:r>
            <a:r>
              <a:rPr lang="en-GB" dirty="0"/>
              <a:t> outside kept me talking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strike="sngStrike" dirty="0"/>
              <a:t>Sorry I’m late; </a:t>
            </a:r>
            <a:r>
              <a:rPr lang="en-GB" strike="sngStrike" dirty="0">
                <a:solidFill>
                  <a:srgbClr val="00B050"/>
                </a:solidFill>
              </a:rPr>
              <a:t>the man</a:t>
            </a:r>
            <a:r>
              <a:rPr lang="en-GB" strike="sngStrike" dirty="0"/>
              <a:t> outside kept me talking</a:t>
            </a:r>
          </a:p>
          <a:p>
            <a:r>
              <a:rPr lang="en-GB" dirty="0"/>
              <a:t>When you’re introducing something completely new, you usually need to use the indefinite article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EBD71-82EA-DD4D-B760-CC589FDA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3944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246FF-348C-4324-8C15-427D87FD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6D24D-DFEE-40AA-99BF-B793AAB4F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Look at the sentences below</a:t>
            </a:r>
          </a:p>
          <a:p>
            <a:r>
              <a:rPr lang="en-GB" sz="2400" dirty="0"/>
              <a:t>See if you can describe what makes them odd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sz="2400" dirty="0"/>
              <a:t>John is going to become a chef —</a:t>
            </a:r>
            <a:br>
              <a:rPr lang="en-GB" sz="2400" dirty="0"/>
            </a:br>
            <a:r>
              <a:rPr lang="en-GB" sz="2400" dirty="0"/>
              <a:t>but we don’t know which chef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sz="2400" dirty="0"/>
              <a:t>Mary wants to marry a Swede with ten children —</a:t>
            </a:r>
            <a:br>
              <a:rPr lang="en-GB" sz="2400" dirty="0"/>
            </a:br>
            <a:r>
              <a:rPr lang="en-GB" sz="2400" dirty="0"/>
              <a:t>but she’s almost given up hope of finding one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sz="2400" dirty="0"/>
              <a:t>Every morning I read the newspaper —</a:t>
            </a:r>
            <a:br>
              <a:rPr lang="en-GB" sz="2400" dirty="0"/>
            </a:br>
            <a:r>
              <a:rPr lang="en-GB" sz="2400" dirty="0"/>
              <a:t>and by now I almost have it memorised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GB" sz="2400" dirty="0"/>
              <a:t>Mrs Smith has been fifty years at this school as the headmaster’s wife —</a:t>
            </a:r>
            <a:br>
              <a:rPr lang="en-GB" sz="2400" dirty="0"/>
            </a:br>
            <a:r>
              <a:rPr lang="en-GB" sz="2400" dirty="0"/>
              <a:t>but none of our headmasters has lasted longer than ten years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1318B-7E6D-44B4-B0BD-A9DF506F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98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BCC0-B372-4D59-A819-E0B4264A0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3AE94-15BD-4565-92D4-9F6C345D0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98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6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1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4|15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8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3.2|5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8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9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6.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5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|7.4|4.5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4.5|1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6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0.4|7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6.2|6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3789</TotalTime>
  <Words>1773</Words>
  <Application>Microsoft Office PowerPoint</Application>
  <PresentationFormat>Widescreen</PresentationFormat>
  <Paragraphs>196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Language Awareness for Key Stage 3</vt:lpstr>
      <vt:lpstr>Roadmap</vt:lpstr>
      <vt:lpstr>Articles</vt:lpstr>
      <vt:lpstr>Articles</vt:lpstr>
      <vt:lpstr>Articles</vt:lpstr>
      <vt:lpstr>Articles</vt:lpstr>
      <vt:lpstr>Articles</vt:lpstr>
      <vt:lpstr>Activity</vt:lpstr>
      <vt:lpstr>Solution</vt:lpstr>
      <vt:lpstr>Solution</vt:lpstr>
      <vt:lpstr>Articles</vt:lpstr>
      <vt:lpstr>Articles</vt:lpstr>
      <vt:lpstr>Articles</vt:lpstr>
      <vt:lpstr>Articles</vt:lpstr>
      <vt:lpstr>Articles</vt:lpstr>
      <vt:lpstr>Articles</vt:lpstr>
      <vt:lpstr>Demonstratives</vt:lpstr>
      <vt:lpstr>Demonstratives</vt:lpstr>
      <vt:lpstr>Demonstratives</vt:lpstr>
      <vt:lpstr>Demonstratives</vt:lpstr>
      <vt:lpstr>Demonstratives</vt:lpstr>
      <vt:lpstr>Demonstratives</vt:lpstr>
      <vt:lpstr>Demonstratives</vt:lpstr>
      <vt:lpstr>Activity</vt:lpstr>
      <vt:lpstr>Agreement</vt:lpstr>
      <vt:lpstr>Agreement</vt:lpstr>
      <vt:lpstr>Agreement</vt:lpstr>
      <vt:lpstr>Agreement</vt:lpstr>
      <vt:lpstr>Agreement</vt:lpstr>
      <vt:lpstr>Agreement</vt:lpstr>
      <vt:lpstr>Agreement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229</cp:revision>
  <dcterms:created xsi:type="dcterms:W3CDTF">2020-12-01T13:59:57Z</dcterms:created>
  <dcterms:modified xsi:type="dcterms:W3CDTF">2025-01-11T12:23:16Z</dcterms:modified>
</cp:coreProperties>
</file>