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88" r:id="rId3"/>
    <p:sldId id="258" r:id="rId4"/>
    <p:sldId id="259" r:id="rId5"/>
    <p:sldId id="262" r:id="rId6"/>
    <p:sldId id="260" r:id="rId7"/>
    <p:sldId id="281" r:id="rId8"/>
    <p:sldId id="264" r:id="rId9"/>
    <p:sldId id="286" r:id="rId10"/>
    <p:sldId id="287" r:id="rId11"/>
    <p:sldId id="261" r:id="rId12"/>
    <p:sldId id="282" r:id="rId13"/>
    <p:sldId id="263" r:id="rId14"/>
    <p:sldId id="283" r:id="rId15"/>
    <p:sldId id="265" r:id="rId16"/>
    <p:sldId id="284" r:id="rId17"/>
    <p:sldId id="266" r:id="rId18"/>
    <p:sldId id="267" r:id="rId19"/>
    <p:sldId id="268" r:id="rId20"/>
    <p:sldId id="269" r:id="rId21"/>
    <p:sldId id="270" r:id="rId22"/>
    <p:sldId id="285" r:id="rId23"/>
    <p:sldId id="272" r:id="rId24"/>
    <p:sldId id="280" r:id="rId25"/>
    <p:sldId id="271" r:id="rId26"/>
    <p:sldId id="273" r:id="rId27"/>
    <p:sldId id="274" r:id="rId28"/>
    <p:sldId id="275" r:id="rId29"/>
    <p:sldId id="276" r:id="rId30"/>
    <p:sldId id="277" r:id="rId31"/>
    <p:sldId id="278" r:id="rId32"/>
    <p:sldId id="27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FF"/>
    <a:srgbClr val="FF8000"/>
    <a:srgbClr val="804000"/>
    <a:srgbClr val="008000"/>
    <a:srgbClr val="F6F6FC"/>
    <a:srgbClr val="ACACE4"/>
    <a:srgbClr val="C7C7ED"/>
    <a:srgbClr val="8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leod, Morgan" userId="b642237a-9cc5-48df-95e6-18bfa6339a38" providerId="ADAL" clId="{EE21ABEB-E28A-47B5-8704-3940E6E75114}"/>
    <pc:docChg chg="custSel modSld">
      <pc:chgData name="Macleod, Morgan" userId="b642237a-9cc5-48df-95e6-18bfa6339a38" providerId="ADAL" clId="{EE21ABEB-E28A-47B5-8704-3940E6E75114}" dt="2025-01-06T13:29:20.855" v="140"/>
      <pc:docMkLst>
        <pc:docMk/>
      </pc:docMkLst>
      <pc:sldChg chg="addSp delSp modSp mod modTransition modAnim">
        <pc:chgData name="Macleod, Morgan" userId="b642237a-9cc5-48df-95e6-18bfa6339a38" providerId="ADAL" clId="{EE21ABEB-E28A-47B5-8704-3940E6E75114}" dt="2025-01-06T13:21:29.084" v="11"/>
        <pc:sldMkLst>
          <pc:docMk/>
          <pc:sldMk cId="15890352" sldId="259"/>
        </pc:sldMkLst>
        <pc:picChg chg="del">
          <ac:chgData name="Macleod, Morgan" userId="b642237a-9cc5-48df-95e6-18bfa6339a38" providerId="ADAL" clId="{EE21ABEB-E28A-47B5-8704-3940E6E75114}" dt="2025-01-06T13:18:27.016" v="1"/>
          <ac:picMkLst>
            <pc:docMk/>
            <pc:sldMk cId="15890352" sldId="259"/>
            <ac:picMk id="6" creationId="{A824447B-21A8-49E3-94CB-A7582418A490}"/>
          </ac:picMkLst>
        </pc:picChg>
        <pc:picChg chg="add del mod">
          <ac:chgData name="Macleod, Morgan" userId="b642237a-9cc5-48df-95e6-18bfa6339a38" providerId="ADAL" clId="{EE21ABEB-E28A-47B5-8704-3940E6E75114}" dt="2025-01-06T13:19:07.940" v="2"/>
          <ac:picMkLst>
            <pc:docMk/>
            <pc:sldMk cId="15890352" sldId="259"/>
            <ac:picMk id="8" creationId="{28DC251B-2937-B151-C0B1-5B1604E91CDA}"/>
          </ac:picMkLst>
        </pc:picChg>
        <pc:picChg chg="add del mod">
          <ac:chgData name="Macleod, Morgan" userId="b642237a-9cc5-48df-95e6-18bfa6339a38" providerId="ADAL" clId="{EE21ABEB-E28A-47B5-8704-3940E6E75114}" dt="2025-01-06T13:20:04.648" v="4"/>
          <ac:picMkLst>
            <pc:docMk/>
            <pc:sldMk cId="15890352" sldId="259"/>
            <ac:picMk id="9" creationId="{B7CC95DD-12B7-E839-A521-D66F9AA84D77}"/>
          </ac:picMkLst>
        </pc:picChg>
        <pc:picChg chg="add del mod ord">
          <ac:chgData name="Macleod, Morgan" userId="b642237a-9cc5-48df-95e6-18bfa6339a38" providerId="ADAL" clId="{EE21ABEB-E28A-47B5-8704-3940E6E75114}" dt="2025-01-06T13:20:31.111" v="5"/>
          <ac:picMkLst>
            <pc:docMk/>
            <pc:sldMk cId="15890352" sldId="259"/>
            <ac:picMk id="13" creationId="{A5554A64-B40E-A128-4C44-832EE1EA214D}"/>
          </ac:picMkLst>
        </pc:picChg>
        <pc:picChg chg="add del mod">
          <ac:chgData name="Macleod, Morgan" userId="b642237a-9cc5-48df-95e6-18bfa6339a38" providerId="ADAL" clId="{EE21ABEB-E28A-47B5-8704-3940E6E75114}" dt="2025-01-06T13:20:34.646" v="7"/>
          <ac:picMkLst>
            <pc:docMk/>
            <pc:sldMk cId="15890352" sldId="259"/>
            <ac:picMk id="14" creationId="{9FCA4836-2146-953D-C4BD-806CE48134E4}"/>
          </ac:picMkLst>
        </pc:picChg>
        <pc:picChg chg="add del mod ord">
          <ac:chgData name="Macleod, Morgan" userId="b642237a-9cc5-48df-95e6-18bfa6339a38" providerId="ADAL" clId="{EE21ABEB-E28A-47B5-8704-3940E6E75114}" dt="2025-01-06T13:20:41.866" v="8"/>
          <ac:picMkLst>
            <pc:docMk/>
            <pc:sldMk cId="15890352" sldId="259"/>
            <ac:picMk id="17" creationId="{15F2AAAC-D021-7F08-0F1C-BB0136BD0B49}"/>
          </ac:picMkLst>
        </pc:picChg>
        <pc:picChg chg="add del mod">
          <ac:chgData name="Macleod, Morgan" userId="b642237a-9cc5-48df-95e6-18bfa6339a38" providerId="ADAL" clId="{EE21ABEB-E28A-47B5-8704-3940E6E75114}" dt="2025-01-06T13:20:43.431" v="10"/>
          <ac:picMkLst>
            <pc:docMk/>
            <pc:sldMk cId="15890352" sldId="259"/>
            <ac:picMk id="18" creationId="{E22D1D94-B5CB-BC63-39FB-C32D26B5585C}"/>
          </ac:picMkLst>
        </pc:picChg>
        <pc:picChg chg="add del mod ord">
          <ac:chgData name="Macleod, Morgan" userId="b642237a-9cc5-48df-95e6-18bfa6339a38" providerId="ADAL" clId="{EE21ABEB-E28A-47B5-8704-3940E6E75114}" dt="2025-01-06T13:21:29.084" v="11"/>
          <ac:picMkLst>
            <pc:docMk/>
            <pc:sldMk cId="15890352" sldId="259"/>
            <ac:picMk id="21" creationId="{A4CD494C-3FAC-1712-B55D-7562E8D6A8F7}"/>
          </ac:picMkLst>
        </pc:picChg>
        <pc:picChg chg="add mod">
          <ac:chgData name="Macleod, Morgan" userId="b642237a-9cc5-48df-95e6-18bfa6339a38" providerId="ADAL" clId="{EE21ABEB-E28A-47B5-8704-3940E6E75114}" dt="2025-01-06T13:21:29.084" v="11"/>
          <ac:picMkLst>
            <pc:docMk/>
            <pc:sldMk cId="15890352" sldId="259"/>
            <ac:picMk id="22" creationId="{C7F9033A-8CFB-F861-0168-C1A56F735D98}"/>
          </ac:picMkLst>
        </pc:picChg>
      </pc:sldChg>
      <pc:sldChg chg="addSp delSp modSp mod modTransition modAnim">
        <pc:chgData name="Macleod, Morgan" userId="b642237a-9cc5-48df-95e6-18bfa6339a38" providerId="ADAL" clId="{EE21ABEB-E28A-47B5-8704-3940E6E75114}" dt="2025-01-06T13:29:20.855" v="140"/>
        <pc:sldMkLst>
          <pc:docMk/>
          <pc:sldMk cId="1650987152" sldId="287"/>
        </pc:sldMkLst>
        <pc:spChg chg="mod">
          <ac:chgData name="Macleod, Morgan" userId="b642237a-9cc5-48df-95e6-18bfa6339a38" providerId="ADAL" clId="{EE21ABEB-E28A-47B5-8704-3940E6E75114}" dt="2025-01-06T13:27:20.203" v="128" actId="20577"/>
          <ac:spMkLst>
            <pc:docMk/>
            <pc:sldMk cId="1650987152" sldId="287"/>
            <ac:spMk id="3" creationId="{DFD37028-FFC9-49F9-8E8F-A21F065824CB}"/>
          </ac:spMkLst>
        </pc:spChg>
        <pc:picChg chg="del">
          <ac:chgData name="Macleod, Morgan" userId="b642237a-9cc5-48df-95e6-18bfa6339a38" providerId="ADAL" clId="{EE21ABEB-E28A-47B5-8704-3940E6E75114}" dt="2025-01-06T13:27:28.190" v="130"/>
          <ac:picMkLst>
            <pc:docMk/>
            <pc:sldMk cId="1650987152" sldId="287"/>
            <ac:picMk id="5" creationId="{8DC371E1-433D-404C-8D5B-7119B038BBFB}"/>
          </ac:picMkLst>
        </pc:picChg>
        <pc:picChg chg="add del mod">
          <ac:chgData name="Macleod, Morgan" userId="b642237a-9cc5-48df-95e6-18bfa6339a38" providerId="ADAL" clId="{EE21ABEB-E28A-47B5-8704-3940E6E75114}" dt="2025-01-06T13:27:49.481" v="131"/>
          <ac:picMkLst>
            <pc:docMk/>
            <pc:sldMk cId="1650987152" sldId="287"/>
            <ac:picMk id="7" creationId="{8CE5EF8E-9D6E-A464-F5FA-3C3B31F14981}"/>
          </ac:picMkLst>
        </pc:picChg>
        <pc:picChg chg="add del mod">
          <ac:chgData name="Macleod, Morgan" userId="b642237a-9cc5-48df-95e6-18bfa6339a38" providerId="ADAL" clId="{EE21ABEB-E28A-47B5-8704-3940E6E75114}" dt="2025-01-06T13:27:51.043" v="133"/>
          <ac:picMkLst>
            <pc:docMk/>
            <pc:sldMk cId="1650987152" sldId="287"/>
            <ac:picMk id="8" creationId="{BAC3A96C-71A2-7C46-9358-78E78FFDA300}"/>
          </ac:picMkLst>
        </pc:picChg>
        <pc:picChg chg="add del mod ord">
          <ac:chgData name="Macleod, Morgan" userId="b642237a-9cc5-48df-95e6-18bfa6339a38" providerId="ADAL" clId="{EE21ABEB-E28A-47B5-8704-3940E6E75114}" dt="2025-01-06T13:28:11.199" v="134"/>
          <ac:picMkLst>
            <pc:docMk/>
            <pc:sldMk cId="1650987152" sldId="287"/>
            <ac:picMk id="11" creationId="{8B2EDC63-4EEE-0761-EAD7-2E1856AA3D1C}"/>
          </ac:picMkLst>
        </pc:picChg>
        <pc:picChg chg="add del mod">
          <ac:chgData name="Macleod, Morgan" userId="b642237a-9cc5-48df-95e6-18bfa6339a38" providerId="ADAL" clId="{EE21ABEB-E28A-47B5-8704-3940E6E75114}" dt="2025-01-06T13:28:12.572" v="136"/>
          <ac:picMkLst>
            <pc:docMk/>
            <pc:sldMk cId="1650987152" sldId="287"/>
            <ac:picMk id="12" creationId="{8DA50C30-6B00-C5DE-2BE4-8896C479F66E}"/>
          </ac:picMkLst>
        </pc:picChg>
        <pc:picChg chg="add del mod ord">
          <ac:chgData name="Macleod, Morgan" userId="b642237a-9cc5-48df-95e6-18bfa6339a38" providerId="ADAL" clId="{EE21ABEB-E28A-47B5-8704-3940E6E75114}" dt="2025-01-06T13:28:39.060" v="137"/>
          <ac:picMkLst>
            <pc:docMk/>
            <pc:sldMk cId="1650987152" sldId="287"/>
            <ac:picMk id="15" creationId="{2914DD2F-05BB-C86C-EECE-E0CBF07DD784}"/>
          </ac:picMkLst>
        </pc:picChg>
        <pc:picChg chg="add del mod">
          <ac:chgData name="Macleod, Morgan" userId="b642237a-9cc5-48df-95e6-18bfa6339a38" providerId="ADAL" clId="{EE21ABEB-E28A-47B5-8704-3940E6E75114}" dt="2025-01-06T13:28:42.687" v="139"/>
          <ac:picMkLst>
            <pc:docMk/>
            <pc:sldMk cId="1650987152" sldId="287"/>
            <ac:picMk id="16" creationId="{16A69D0E-85E8-E3E1-B14A-18430850F906}"/>
          </ac:picMkLst>
        </pc:picChg>
        <pc:picChg chg="add del mod ord">
          <ac:chgData name="Macleod, Morgan" userId="b642237a-9cc5-48df-95e6-18bfa6339a38" providerId="ADAL" clId="{EE21ABEB-E28A-47B5-8704-3940E6E75114}" dt="2025-01-06T13:29:20.855" v="140"/>
          <ac:picMkLst>
            <pc:docMk/>
            <pc:sldMk cId="1650987152" sldId="287"/>
            <ac:picMk id="19" creationId="{AE44BF5D-93C3-4729-1E19-6EE64F83F4DB}"/>
          </ac:picMkLst>
        </pc:picChg>
        <pc:picChg chg="add mod">
          <ac:chgData name="Macleod, Morgan" userId="b642237a-9cc5-48df-95e6-18bfa6339a38" providerId="ADAL" clId="{EE21ABEB-E28A-47B5-8704-3940E6E75114}" dt="2025-01-06T13:29:20.855" v="140"/>
          <ac:picMkLst>
            <pc:docMk/>
            <pc:sldMk cId="1650987152" sldId="287"/>
            <ac:picMk id="20" creationId="{3066B1BD-3E46-D19A-1342-030CA815F48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FCB43-827D-4BD2-AA51-479A8F8D8570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51FC-6C42-4130-8CDB-E047567B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78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B421-D267-422C-9175-9E005C0B66AA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E70A-42FE-4FDA-9945-244C549BD3F3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BD9B1-B434-485C-9115-4F997943D22A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4B9C-E9C6-4B31-A9F0-120A1DE2E0BB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B77F-9A7D-44AF-BEF2-FAE8761F6CC4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3D47-455E-40E3-86DC-1CF6E73A3DE3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B022-68F0-4EAB-B403-606EC08B4934}" type="datetime1">
              <a:rPr lang="en-GB" smtClean="0"/>
              <a:t>06/01/2025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B927-39BE-4494-AD33-83D0264CDA68}" type="datetime1">
              <a:rPr lang="en-GB" smtClean="0"/>
              <a:t>06/01/2025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DFE4-6380-48D5-B1AA-C8F3AD1C3EA5}" type="datetime1">
              <a:rPr lang="en-GB" smtClean="0"/>
              <a:t>06/01/2025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98A-1F1F-4014-9E9F-7A4217EF1618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526-FC6D-4D16-AC32-C9EEF1EC4524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22F8-9A5C-4B0F-97D1-B7036561315D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9: Determiners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79854-84FF-4368-9CD8-4BDBAA58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0D0B9-EB9C-4337-9FE9-A0564EDFC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37028-FFC9-49F9-8E8F-A21F06582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Both the </a:t>
            </a:r>
            <a:r>
              <a:rPr lang="en-GB" dirty="0">
                <a:solidFill>
                  <a:srgbClr val="00B050"/>
                </a:solidFill>
              </a:rPr>
              <a:t>definite</a:t>
            </a:r>
            <a:r>
              <a:rPr lang="en-GB" dirty="0"/>
              <a:t> and the </a:t>
            </a:r>
            <a:r>
              <a:rPr lang="en-GB" dirty="0">
                <a:solidFill>
                  <a:srgbClr val="FF0000"/>
                </a:solidFill>
              </a:rPr>
              <a:t>indefinite</a:t>
            </a:r>
            <a:r>
              <a:rPr lang="en-GB" dirty="0"/>
              <a:t> article can have </a:t>
            </a:r>
            <a:r>
              <a:rPr lang="en-GB" u="sng" dirty="0"/>
              <a:t>specific</a:t>
            </a:r>
            <a:r>
              <a:rPr lang="en-GB" dirty="0"/>
              <a:t> or </a:t>
            </a:r>
            <a:r>
              <a:rPr lang="en-GB" u="sng" dirty="0"/>
              <a:t>non-specific</a:t>
            </a:r>
            <a:r>
              <a:rPr lang="en-GB" dirty="0"/>
              <a:t> senses</a:t>
            </a:r>
          </a:p>
          <a:p>
            <a:pPr lvl="1"/>
            <a:r>
              <a:rPr lang="en-GB" dirty="0"/>
              <a:t>Specific: e.g. </a:t>
            </a:r>
            <a:r>
              <a:rPr lang="en-GB" i="1" dirty="0"/>
              <a:t>the newspaper</a:t>
            </a:r>
            <a:r>
              <a:rPr lang="en-GB" dirty="0"/>
              <a:t> = a particular issue of a newspaper</a:t>
            </a:r>
          </a:p>
          <a:p>
            <a:pPr lvl="1"/>
            <a:r>
              <a:rPr lang="en-GB" dirty="0"/>
              <a:t>Non-specific: e.g. </a:t>
            </a:r>
            <a:r>
              <a:rPr lang="en-GB" i="1" dirty="0"/>
              <a:t>the newspaper</a:t>
            </a:r>
            <a:r>
              <a:rPr lang="en-GB" dirty="0"/>
              <a:t> = whatever newspaper happens to be today’s</a:t>
            </a:r>
          </a:p>
          <a:p>
            <a:r>
              <a:rPr lang="en-GB" dirty="0"/>
              <a:t>We usually use the context to decide which sense is intended, but sometimes both senses are still possible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C9E84-B646-4C8F-BA9C-C65F27CFB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10</a:t>
            </a:fld>
            <a:endParaRPr lang="en-GB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3066B1BD-3E46-D19A-1342-030CA815F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5098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3313">
        <p:random/>
      </p:transition>
    </mc:Choice>
    <mc:Fallback>
      <p:transition spd="slow" advTm="3331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CE016-86E5-46AC-A6AC-AADC6225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181EF-01F0-4E76-95C5-C43281A94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Another difference is that the </a:t>
            </a:r>
            <a:r>
              <a:rPr lang="en-GB" dirty="0">
                <a:solidFill>
                  <a:srgbClr val="FF0000"/>
                </a:solidFill>
              </a:rPr>
              <a:t>indefinite</a:t>
            </a:r>
            <a:r>
              <a:rPr lang="en-GB" dirty="0"/>
              <a:t> article is used only with </a:t>
            </a:r>
            <a:r>
              <a:rPr lang="en-GB" u="sng" dirty="0"/>
              <a:t>count nouns</a:t>
            </a:r>
            <a:r>
              <a:rPr lang="en-GB" dirty="0"/>
              <a:t> (e.g. </a:t>
            </a:r>
            <a:r>
              <a:rPr lang="en-GB" i="1" dirty="0"/>
              <a:t>an icicle</a:t>
            </a:r>
            <a:r>
              <a:rPr lang="en-GB" dirty="0"/>
              <a:t>, </a:t>
            </a:r>
            <a:r>
              <a:rPr lang="en-GB" i="1" dirty="0"/>
              <a:t>a lawn</a:t>
            </a:r>
            <a:r>
              <a:rPr lang="en-GB" dirty="0"/>
              <a:t>, </a:t>
            </a:r>
            <a:r>
              <a:rPr lang="en-GB" i="1" dirty="0"/>
              <a:t>a dream</a:t>
            </a:r>
            <a:r>
              <a:rPr lang="en-GB" dirty="0"/>
              <a:t>) and not with </a:t>
            </a:r>
            <a:r>
              <a:rPr lang="en-GB" u="sng" dirty="0"/>
              <a:t>mass nouns</a:t>
            </a:r>
            <a:r>
              <a:rPr lang="en-GB" dirty="0"/>
              <a:t> (e.g. </a:t>
            </a:r>
            <a:r>
              <a:rPr lang="en-GB" i="1" dirty="0"/>
              <a:t>ice</a:t>
            </a:r>
            <a:r>
              <a:rPr lang="en-GB" dirty="0"/>
              <a:t>, </a:t>
            </a:r>
            <a:r>
              <a:rPr lang="en-GB" i="1" dirty="0"/>
              <a:t>grass</a:t>
            </a:r>
            <a:r>
              <a:rPr lang="en-GB" dirty="0"/>
              <a:t>, </a:t>
            </a:r>
            <a:r>
              <a:rPr lang="en-GB" i="1" dirty="0"/>
              <a:t>dreaming</a:t>
            </a:r>
            <a:r>
              <a:rPr lang="en-GB" dirty="0"/>
              <a:t>)</a:t>
            </a:r>
          </a:p>
          <a:p>
            <a:r>
              <a:rPr lang="en-GB" dirty="0"/>
              <a:t>Because of this, mass nouns in English are often found without any article at all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dirty="0"/>
              <a:t>There’s ice all over the roads this morning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strike="sngStrike" dirty="0"/>
              <a:t>There’s </a:t>
            </a:r>
            <a:r>
              <a:rPr lang="en-GB" strike="sngStrike" dirty="0">
                <a:solidFill>
                  <a:srgbClr val="FF0000"/>
                </a:solidFill>
              </a:rPr>
              <a:t>an ice</a:t>
            </a:r>
            <a:r>
              <a:rPr lang="en-GB" strike="sngStrike" dirty="0"/>
              <a:t> all over the roads this morning</a:t>
            </a:r>
          </a:p>
          <a:p>
            <a:pPr marL="514350" indent="-514350">
              <a:buFont typeface="+mj-lt"/>
              <a:buAutoNum type="arabicPeriod" startAt="15"/>
            </a:pPr>
            <a:r>
              <a:rPr lang="en-GB" strike="sngStrike" dirty="0"/>
              <a:t>There’s </a:t>
            </a:r>
            <a:r>
              <a:rPr lang="en-GB" strike="sngStrike" dirty="0">
                <a:solidFill>
                  <a:srgbClr val="00B050"/>
                </a:solidFill>
              </a:rPr>
              <a:t>the ice</a:t>
            </a:r>
            <a:r>
              <a:rPr lang="en-GB" strike="sngStrike" dirty="0"/>
              <a:t> all over the roads this morning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BD3D2-927B-4030-A60B-92434F2A5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11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08F4253-441F-4CFC-9010-308E2DF40B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1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770">
        <p:random/>
      </p:transition>
    </mc:Choice>
    <mc:Fallback xmlns="">
      <p:transition spd="slow" advTm="3877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CE016-86E5-46AC-A6AC-AADC6225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181EF-01F0-4E76-95C5-C43281A94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However, it’s still possible to use the </a:t>
            </a:r>
            <a:r>
              <a:rPr lang="en-GB" dirty="0">
                <a:solidFill>
                  <a:srgbClr val="00B050"/>
                </a:solidFill>
              </a:rPr>
              <a:t>definite</a:t>
            </a:r>
            <a:r>
              <a:rPr lang="en-GB" dirty="0"/>
              <a:t> article with mass nouns when they refer to something known</a:t>
            </a:r>
          </a:p>
          <a:p>
            <a:pPr marL="514350" indent="-514350">
              <a:buFont typeface="+mj-lt"/>
              <a:buAutoNum type="arabicPeriod" startAt="18"/>
            </a:pPr>
            <a:r>
              <a:rPr lang="en-GB" dirty="0"/>
              <a:t>​</a:t>
            </a:r>
            <a:r>
              <a:rPr lang="en-GB" dirty="0">
                <a:solidFill>
                  <a:srgbClr val="00B050"/>
                </a:solidFill>
              </a:rPr>
              <a:t>The ice</a:t>
            </a:r>
            <a:r>
              <a:rPr lang="en-GB" dirty="0"/>
              <a:t> made it hard to drive</a:t>
            </a:r>
          </a:p>
          <a:p>
            <a:r>
              <a:rPr lang="en-GB" dirty="0"/>
              <a:t>You can also add the </a:t>
            </a:r>
            <a:r>
              <a:rPr lang="en-GB" dirty="0">
                <a:solidFill>
                  <a:srgbClr val="FF0000"/>
                </a:solidFill>
              </a:rPr>
              <a:t>indefinite</a:t>
            </a:r>
            <a:r>
              <a:rPr lang="en-GB" dirty="0"/>
              <a:t> article to a mass noun, but if you do you’re saying that it actually can be counted</a:t>
            </a:r>
          </a:p>
          <a:p>
            <a:pPr marL="514350" indent="-514350">
              <a:buFont typeface="+mj-lt"/>
              <a:buAutoNum type="arabicPeriod" startAt="19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a coffee</a:t>
            </a:r>
            <a:br>
              <a:rPr lang="en-GB" dirty="0"/>
            </a:br>
            <a:r>
              <a:rPr lang="en-GB" dirty="0"/>
              <a:t>(e.g. ‘</a:t>
            </a:r>
            <a:r>
              <a:rPr lang="en-GB" dirty="0">
                <a:solidFill>
                  <a:srgbClr val="FF0000"/>
                </a:solidFill>
              </a:rPr>
              <a:t>a cup</a:t>
            </a:r>
            <a:r>
              <a:rPr lang="en-GB" dirty="0"/>
              <a:t> of coffee’, ‘</a:t>
            </a:r>
            <a:r>
              <a:rPr lang="en-GB" dirty="0">
                <a:solidFill>
                  <a:srgbClr val="FF0000"/>
                </a:solidFill>
              </a:rPr>
              <a:t>a type</a:t>
            </a:r>
            <a:r>
              <a:rPr lang="en-GB" dirty="0"/>
              <a:t> of coffee’)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BD3D2-927B-4030-A60B-92434F2A5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12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C04BACD-B9A3-48D7-AC2B-2BE9F27810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926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726">
        <p:random/>
      </p:transition>
    </mc:Choice>
    <mc:Fallback xmlns="">
      <p:transition spd="slow" advTm="2872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D299-47E9-40BD-A4F4-32F92A9E1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BEC2B-279C-4798-8253-9EB6B75FF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There are some languages that have even more articles than English</a:t>
            </a:r>
          </a:p>
          <a:p>
            <a:r>
              <a:rPr lang="en-GB" noProof="1"/>
              <a:t>For example, French has a </a:t>
            </a:r>
            <a:r>
              <a:rPr lang="en-GB" noProof="1">
                <a:solidFill>
                  <a:srgbClr val="0000FF"/>
                </a:solidFill>
              </a:rPr>
              <a:t>partitive</a:t>
            </a:r>
            <a:r>
              <a:rPr lang="en-GB" noProof="1"/>
              <a:t> article used with mass nouns and plurals</a:t>
            </a:r>
          </a:p>
          <a:p>
            <a:pPr marL="514350" indent="-514350">
              <a:buFont typeface="+mj-lt"/>
              <a:buAutoNum type="arabicPeriod" startAt="20"/>
            </a:pPr>
            <a:r>
              <a:rPr lang="en-GB" noProof="1"/>
              <a:t>​</a:t>
            </a:r>
            <a:r>
              <a:rPr lang="en-GB" noProof="1">
                <a:solidFill>
                  <a:srgbClr val="0000FF"/>
                </a:solidFill>
              </a:rPr>
              <a:t>du thé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0000FF"/>
                </a:solidFill>
              </a:rPr>
              <a:t>tea</a:t>
            </a:r>
            <a:r>
              <a:rPr lang="en-GB" noProof="1"/>
              <a:t>’</a:t>
            </a:r>
          </a:p>
          <a:p>
            <a:pPr marL="514350" indent="-514350">
              <a:buFont typeface="+mj-lt"/>
              <a:buAutoNum type="arabicPeriod" startAt="20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un thé</a:t>
            </a:r>
            <a:r>
              <a:rPr lang="en-GB" noProof="1"/>
              <a:t>		</a:t>
            </a:r>
            <a:r>
              <a:rPr lang="en-GB" noProof="1">
                <a:solidFill>
                  <a:srgbClr val="0000FF"/>
                </a:solidFill>
              </a:rPr>
              <a:t>des thés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a tea</a:t>
            </a:r>
            <a:r>
              <a:rPr lang="en-GB" noProof="1"/>
              <a:t>’		‘</a:t>
            </a:r>
            <a:r>
              <a:rPr lang="en-GB" noProof="1">
                <a:solidFill>
                  <a:srgbClr val="0000FF"/>
                </a:solidFill>
              </a:rPr>
              <a:t>teas</a:t>
            </a:r>
            <a:r>
              <a:rPr lang="en-GB" noProof="1"/>
              <a:t>’</a:t>
            </a:r>
          </a:p>
          <a:p>
            <a:pPr marL="514350" indent="-514350">
              <a:buFont typeface="+mj-lt"/>
              <a:buAutoNum type="arabicPeriod" startAt="20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le thé</a:t>
            </a:r>
            <a:r>
              <a:rPr lang="en-GB" noProof="1"/>
              <a:t>		</a:t>
            </a:r>
            <a:r>
              <a:rPr lang="en-GB" noProof="1">
                <a:solidFill>
                  <a:srgbClr val="00B050"/>
                </a:solidFill>
              </a:rPr>
              <a:t>les thés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00B050"/>
                </a:solidFill>
              </a:rPr>
              <a:t>the tea</a:t>
            </a:r>
            <a:r>
              <a:rPr lang="en-GB" noProof="1"/>
              <a:t>’		‘</a:t>
            </a:r>
            <a:r>
              <a:rPr lang="en-GB" noProof="1">
                <a:solidFill>
                  <a:srgbClr val="00B050"/>
                </a:solidFill>
              </a:rPr>
              <a:t>the teas</a:t>
            </a:r>
            <a:r>
              <a:rPr lang="en-GB" noProof="1"/>
              <a:t>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19F03-D8E7-432D-BE46-35921EA64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13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AADDD5-B6D8-4D3E-ADDE-A8BD2332AD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98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425">
        <p:random/>
      </p:transition>
    </mc:Choice>
    <mc:Fallback xmlns="">
      <p:transition spd="slow" advTm="3442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95600-79E6-45A1-9EC9-2A8E11657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38932-5F75-4B7B-A664-BC04F6510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The </a:t>
            </a:r>
            <a:r>
              <a:rPr lang="en-GB" noProof="1">
                <a:solidFill>
                  <a:srgbClr val="0000FF"/>
                </a:solidFill>
              </a:rPr>
              <a:t>partitive</a:t>
            </a:r>
            <a:r>
              <a:rPr lang="en-GB" noProof="1"/>
              <a:t> article is formed with the preposition </a:t>
            </a:r>
            <a:r>
              <a:rPr lang="en-GB" i="1" noProof="1"/>
              <a:t>de</a:t>
            </a:r>
            <a:r>
              <a:rPr lang="en-GB" noProof="1"/>
              <a:t> ‘of’, usually together with the definite article</a:t>
            </a:r>
          </a:p>
          <a:p>
            <a:r>
              <a:rPr lang="en-GB" noProof="1"/>
              <a:t>You can see this most clearly in the feminine form</a:t>
            </a:r>
          </a:p>
          <a:p>
            <a:pPr marL="514350" indent="-514350">
              <a:buFont typeface="+mj-lt"/>
              <a:buAutoNum type="arabicPeriod" startAt="23"/>
            </a:pPr>
            <a:r>
              <a:rPr lang="en-GB" noProof="1"/>
              <a:t>Je buvais </a:t>
            </a:r>
            <a:r>
              <a:rPr lang="en-GB" noProof="1">
                <a:solidFill>
                  <a:srgbClr val="0000FF"/>
                </a:solidFill>
              </a:rPr>
              <a:t>de l’eau</a:t>
            </a:r>
            <a:br>
              <a:rPr lang="en-GB" noProof="1"/>
            </a:br>
            <a:r>
              <a:rPr lang="en-GB" noProof="1"/>
              <a:t>‘I was drinking water’</a:t>
            </a:r>
            <a:br>
              <a:rPr lang="en-GB" noProof="1"/>
            </a:br>
            <a:r>
              <a:rPr lang="en-GB" noProof="1"/>
              <a:t>(literally, ‘I was drinking of the water’)</a:t>
            </a:r>
          </a:p>
          <a:p>
            <a:r>
              <a:rPr lang="en-GB" noProof="1"/>
              <a:t>The idea behind the </a:t>
            </a:r>
            <a:r>
              <a:rPr lang="en-GB" noProof="1">
                <a:solidFill>
                  <a:srgbClr val="0000FF"/>
                </a:solidFill>
              </a:rPr>
              <a:t>partitive</a:t>
            </a:r>
            <a:r>
              <a:rPr lang="en-GB" noProof="1"/>
              <a:t> article is that this quantity is a small part of a larger whole</a:t>
            </a:r>
          </a:p>
          <a:p>
            <a:r>
              <a:rPr lang="en-GB" noProof="1"/>
              <a:t>This may remind you of the partitive genitives that we saw in the last lesson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746E0-6D82-4CC6-A477-05C76277B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14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AC46C5A-DF9A-467D-BF40-2AB697EFFD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73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328">
        <p:random/>
      </p:transition>
    </mc:Choice>
    <mc:Fallback xmlns="">
      <p:transition spd="slow" advTm="3532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8AA9A-93DA-456E-B5EB-87CBE2C54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AF6A6-C98B-4D36-B716-A337C15CE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Even when different languages have the same types of article, they may use them in different ways</a:t>
            </a:r>
          </a:p>
          <a:p>
            <a:r>
              <a:rPr lang="en-GB" noProof="1"/>
              <a:t>Like English, German has </a:t>
            </a:r>
            <a:r>
              <a:rPr lang="en-GB" noProof="1">
                <a:solidFill>
                  <a:srgbClr val="FF0000"/>
                </a:solidFill>
              </a:rPr>
              <a:t>indefinite</a:t>
            </a:r>
            <a:r>
              <a:rPr lang="en-GB" noProof="1"/>
              <a:t> and </a:t>
            </a:r>
            <a:r>
              <a:rPr lang="en-GB" noProof="1">
                <a:solidFill>
                  <a:srgbClr val="00B050"/>
                </a:solidFill>
              </a:rPr>
              <a:t>definite</a:t>
            </a:r>
            <a:r>
              <a:rPr lang="en-GB" noProof="1"/>
              <a:t> articles</a:t>
            </a:r>
          </a:p>
          <a:p>
            <a:r>
              <a:rPr lang="en-GB" noProof="1"/>
              <a:t>These are usually used as in English, but there are exceptions</a:t>
            </a:r>
          </a:p>
          <a:p>
            <a:pPr marL="514350" indent="-514350">
              <a:buFont typeface="+mj-lt"/>
              <a:buAutoNum type="arabicPeriod" startAt="24"/>
              <a:tabLst>
                <a:tab pos="1081088" algn="l"/>
                <a:tab pos="1797050" algn="l"/>
              </a:tabLst>
            </a:pPr>
            <a:r>
              <a:rPr lang="en-GB" noProof="1"/>
              <a:t>Ich	bin	</a:t>
            </a:r>
            <a:r>
              <a:rPr lang="en-GB" noProof="1">
                <a:solidFill>
                  <a:srgbClr val="0000FF"/>
                </a:solidFill>
              </a:rPr>
              <a:t>Arzt</a:t>
            </a:r>
            <a:br>
              <a:rPr lang="en-GB" noProof="1"/>
            </a:br>
            <a:r>
              <a:rPr lang="en-GB" noProof="1"/>
              <a:t>I	am	doctor</a:t>
            </a:r>
            <a:br>
              <a:rPr lang="en-GB" noProof="1"/>
            </a:br>
            <a:r>
              <a:rPr lang="en-GB" noProof="1"/>
              <a:t>‘I am </a:t>
            </a:r>
            <a:r>
              <a:rPr lang="en-GB" noProof="1">
                <a:solidFill>
                  <a:srgbClr val="FF0000"/>
                </a:solidFill>
              </a:rPr>
              <a:t>a doctor</a:t>
            </a:r>
            <a:r>
              <a:rPr lang="en-GB" noProof="1"/>
              <a:t>’</a:t>
            </a:r>
          </a:p>
          <a:p>
            <a:pPr marL="514350" indent="-514350">
              <a:buFont typeface="+mj-lt"/>
              <a:buAutoNum type="arabicPeriod" startAt="24"/>
              <a:tabLst>
                <a:tab pos="1081088" algn="l"/>
                <a:tab pos="2057400" algn="l"/>
                <a:tab pos="2690813" algn="l"/>
              </a:tabLst>
            </a:pPr>
            <a:r>
              <a:rPr lang="en-GB" noProof="1"/>
              <a:t>Er	liebt	</a:t>
            </a:r>
            <a:r>
              <a:rPr lang="en-GB" noProof="1">
                <a:solidFill>
                  <a:srgbClr val="00B050"/>
                </a:solidFill>
              </a:rPr>
              <a:t>die	Musik</a:t>
            </a:r>
            <a:br>
              <a:rPr lang="en-GB" noProof="1"/>
            </a:br>
            <a:r>
              <a:rPr lang="en-GB" noProof="1"/>
              <a:t>He	loves	the	music</a:t>
            </a:r>
            <a:br>
              <a:rPr lang="en-GB" noProof="1"/>
            </a:br>
            <a:r>
              <a:rPr lang="en-GB" noProof="1"/>
              <a:t>‘He loves </a:t>
            </a:r>
            <a:r>
              <a:rPr lang="en-GB" noProof="1">
                <a:solidFill>
                  <a:srgbClr val="0000FF"/>
                </a:solidFill>
              </a:rPr>
              <a:t>music</a:t>
            </a:r>
            <a:r>
              <a:rPr lang="en-GB" noProof="1"/>
              <a:t>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A8210-63E7-4A59-A3A9-1C2ED7BE0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15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370CE27-1C87-4F46-B249-2FAF365020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86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613">
        <p:random/>
      </p:transition>
    </mc:Choice>
    <mc:Fallback xmlns="">
      <p:transition spd="slow" advTm="4161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BAF04-CE21-45B3-AB5C-6CDE01616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ED3FB-46C0-42FA-A087-DED160180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In some languages, such as Modern Greek, an article is used even with proper names</a:t>
            </a:r>
          </a:p>
          <a:p>
            <a:pPr marL="514350" indent="-514350">
              <a:buFont typeface="+mj-lt"/>
              <a:buAutoNum type="arabicPeriod" startAt="26"/>
              <a:tabLst>
                <a:tab pos="1081088" algn="l"/>
                <a:tab pos="2244725" algn="l"/>
                <a:tab pos="3232150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O	Petros</a:t>
            </a:r>
            <a:r>
              <a:rPr lang="en-GB" noProof="1"/>
              <a:t>	ekhei	</a:t>
            </a:r>
            <a:r>
              <a:rPr lang="en-GB" noProof="1">
                <a:solidFill>
                  <a:srgbClr val="0000FF"/>
                </a:solidFill>
              </a:rPr>
              <a:t>autokineto</a:t>
            </a:r>
            <a:br>
              <a:rPr lang="en-GB" noProof="1"/>
            </a:br>
            <a:r>
              <a:rPr lang="en-GB" noProof="1"/>
              <a:t>the	Peter	has	car</a:t>
            </a:r>
            <a:br>
              <a:rPr lang="en-GB" noProof="1"/>
            </a:br>
            <a:r>
              <a:rPr lang="en-GB" noProof="1"/>
              <a:t>‘Peter has a car’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491FE-6B98-4D82-BF6A-C4A344B7E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16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0CD580-2BE3-45BA-8F8C-58800463E4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29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354">
        <p:random/>
      </p:transition>
    </mc:Choice>
    <mc:Fallback xmlns="">
      <p:transition spd="slow" advTm="2035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0FBF-DDC0-4A71-A320-485BBA07F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DDF00-0923-4774-BE12-1F85A73AC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As you may remember, demonstratives are words like </a:t>
            </a:r>
            <a:r>
              <a:rPr lang="en-GB" i="1" noProof="1"/>
              <a:t>this</a:t>
            </a:r>
            <a:r>
              <a:rPr lang="en-GB" noProof="1"/>
              <a:t> and </a:t>
            </a:r>
            <a:r>
              <a:rPr lang="en-GB" i="1" noProof="1"/>
              <a:t>that</a:t>
            </a:r>
            <a:endParaRPr lang="en-GB" noProof="1"/>
          </a:p>
          <a:p>
            <a:r>
              <a:rPr lang="en-GB" noProof="1"/>
              <a:t>Demonstratives are used to point things out, to draw someone’s attention to them and their location</a:t>
            </a:r>
          </a:p>
          <a:p>
            <a:r>
              <a:rPr lang="en-GB" noProof="1"/>
              <a:t>Another word for demonstratives that you may sometimes hear is </a:t>
            </a:r>
            <a:r>
              <a:rPr lang="en-GB" u="sng" noProof="1"/>
              <a:t>deictics</a:t>
            </a:r>
            <a:endParaRPr lang="en-GB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83BC5-1F03-49CD-8334-84743288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17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3632CC0-FAD0-4F29-974A-DD91DF69B2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76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982">
        <p:random/>
      </p:transition>
    </mc:Choice>
    <mc:Fallback xmlns="">
      <p:transition spd="slow" advTm="199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ECEE0-783B-4031-9A00-B0009267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17AF1-4A3E-433E-9DBA-37BEB1BE5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Many languages have different demonstratives, corresponding to different positions in space</a:t>
            </a:r>
          </a:p>
          <a:p>
            <a:r>
              <a:rPr lang="en-GB" dirty="0"/>
              <a:t>For example, English uses </a:t>
            </a:r>
            <a:r>
              <a:rPr lang="en-GB" i="1" dirty="0">
                <a:solidFill>
                  <a:srgbClr val="0000FF"/>
                </a:solidFill>
              </a:rPr>
              <a:t>this</a:t>
            </a:r>
            <a:r>
              <a:rPr lang="en-GB" dirty="0"/>
              <a:t> for things that are closer and </a:t>
            </a:r>
            <a:r>
              <a:rPr lang="en-GB" i="1" dirty="0">
                <a:solidFill>
                  <a:srgbClr val="FF0000"/>
                </a:solidFill>
              </a:rPr>
              <a:t>that</a:t>
            </a:r>
            <a:r>
              <a:rPr lang="en-GB" dirty="0"/>
              <a:t> for things that are further away</a:t>
            </a:r>
          </a:p>
          <a:p>
            <a:pPr marL="514350" indent="-514350">
              <a:buFont typeface="+mj-lt"/>
              <a:buAutoNum type="arabicPeriod" startAt="27"/>
            </a:pPr>
            <a:r>
              <a:rPr lang="en-GB" dirty="0"/>
              <a:t>​</a:t>
            </a:r>
            <a:r>
              <a:rPr lang="en-GB" dirty="0">
                <a:solidFill>
                  <a:srgbClr val="0000FF"/>
                </a:solidFill>
              </a:rPr>
              <a:t>This</a:t>
            </a:r>
            <a:r>
              <a:rPr lang="en-GB" dirty="0"/>
              <a:t> car right here is nice, but </a:t>
            </a:r>
            <a:r>
              <a:rPr lang="en-GB" dirty="0">
                <a:solidFill>
                  <a:srgbClr val="FF0000"/>
                </a:solidFill>
              </a:rPr>
              <a:t>that</a:t>
            </a:r>
            <a:r>
              <a:rPr lang="en-GB" dirty="0"/>
              <a:t> car over there is nice too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201EC-1FDC-4BAC-B4F7-4FE20A5A8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18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98C9CB-6AC5-4F13-847E-E2CE3F7483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810">
        <p:random/>
      </p:transition>
    </mc:Choice>
    <mc:Fallback xmlns="">
      <p:transition spd="slow" advTm="1981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BEDE-C126-428A-B3FE-AD0A5D90E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914EF-F054-44AB-8B30-ABE198BF9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When you’re talking about something abstract, it may be possible to use either </a:t>
            </a:r>
            <a:r>
              <a:rPr lang="en-GB" i="1" dirty="0">
                <a:solidFill>
                  <a:srgbClr val="0000FF"/>
                </a:solidFill>
              </a:rPr>
              <a:t>this</a:t>
            </a:r>
            <a:r>
              <a:rPr lang="en-GB" dirty="0"/>
              <a:t> or </a:t>
            </a:r>
            <a:r>
              <a:rPr lang="en-GB" i="1" dirty="0">
                <a:solidFill>
                  <a:srgbClr val="FF0000"/>
                </a:solidFill>
              </a:rPr>
              <a:t>that</a:t>
            </a:r>
            <a:r>
              <a:rPr lang="en-GB" dirty="0"/>
              <a:t>, depending on how close it seems in your mind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They left suddenly, and </a:t>
            </a:r>
            <a:r>
              <a:rPr lang="en-GB" dirty="0">
                <a:solidFill>
                  <a:srgbClr val="0000FF"/>
                </a:solidFill>
              </a:rPr>
              <a:t>this</a:t>
            </a:r>
            <a:r>
              <a:rPr lang="en-GB" dirty="0"/>
              <a:t> surprised me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They left suddenly, and </a:t>
            </a:r>
            <a:r>
              <a:rPr lang="en-GB" dirty="0">
                <a:solidFill>
                  <a:srgbClr val="FF0000"/>
                </a:solidFill>
              </a:rPr>
              <a:t>that</a:t>
            </a:r>
            <a:r>
              <a:rPr lang="en-GB" dirty="0"/>
              <a:t> surprised 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E1ECA-643A-4012-A4B2-CCC0EC35B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19</a:t>
            </a:fld>
            <a:endParaRPr lang="en-GB"/>
          </a:p>
        </p:txBody>
      </p:sp>
      <p:sp>
        <p:nvSpPr>
          <p:cNvPr id="5" name="Star: 32 Points 4">
            <a:extLst>
              <a:ext uri="{FF2B5EF4-FFF2-40B4-BE49-F238E27FC236}">
                <a16:creationId xmlns:a16="http://schemas.microsoft.com/office/drawing/2014/main" id="{C2578397-337D-4BBE-BEA2-5165877DF38C}"/>
              </a:ext>
            </a:extLst>
          </p:cNvPr>
          <p:cNvSpPr/>
          <p:nvPr/>
        </p:nvSpPr>
        <p:spPr>
          <a:xfrm>
            <a:off x="838200" y="4229100"/>
            <a:ext cx="10515600" cy="2082800"/>
          </a:xfrm>
          <a:prstGeom prst="star3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2800" i="1" dirty="0">
                <a:solidFill>
                  <a:srgbClr val="0000FF"/>
                </a:solidFill>
              </a:rPr>
              <a:t>This</a:t>
            </a:r>
            <a:r>
              <a:rPr lang="en-GB" sz="2800" dirty="0"/>
              <a:t> and </a:t>
            </a:r>
            <a:r>
              <a:rPr lang="en-GB" sz="2800" i="1" dirty="0">
                <a:solidFill>
                  <a:srgbClr val="FF0000"/>
                </a:solidFill>
              </a:rPr>
              <a:t>that</a:t>
            </a:r>
            <a:r>
              <a:rPr lang="en-GB" sz="2800" dirty="0"/>
              <a:t> can be used on their own, without a noun (like pronouns, but unlike articles)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5495FFF-3216-4C1C-ACC8-A64C8387B3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359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838">
        <p:random/>
      </p:transition>
    </mc:Choice>
    <mc:Fallback xmlns="">
      <p:transition spd="slow" advTm="3183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1B4E-DB47-4309-BECF-3A1522E2B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AAA08-99DD-4650-A3D0-72330F1E3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Today we will take a closer look at another part of speech: </a:t>
            </a:r>
            <a:r>
              <a:rPr lang="en-GB" u="sng" dirty="0"/>
              <a:t>determiners</a:t>
            </a:r>
          </a:p>
          <a:p>
            <a:r>
              <a:rPr lang="en-GB" dirty="0"/>
              <a:t>As you saw before, this category includes </a:t>
            </a:r>
            <a:r>
              <a:rPr lang="en-GB" u="sng" dirty="0"/>
              <a:t>articles</a:t>
            </a:r>
            <a:r>
              <a:rPr lang="en-GB" dirty="0"/>
              <a:t> (</a:t>
            </a:r>
            <a:r>
              <a:rPr lang="en-GB" i="1" dirty="0"/>
              <a:t>a</a:t>
            </a:r>
            <a:r>
              <a:rPr lang="en-GB" dirty="0"/>
              <a:t>, </a:t>
            </a:r>
            <a:r>
              <a:rPr lang="en-GB" i="1" dirty="0"/>
              <a:t>the</a:t>
            </a:r>
            <a:r>
              <a:rPr lang="en-GB" dirty="0"/>
              <a:t>) and </a:t>
            </a:r>
            <a:r>
              <a:rPr lang="en-GB" u="sng" dirty="0"/>
              <a:t>demonstratives</a:t>
            </a:r>
            <a:r>
              <a:rPr lang="en-GB" dirty="0"/>
              <a:t> (</a:t>
            </a:r>
            <a:r>
              <a:rPr lang="en-GB" i="1" dirty="0"/>
              <a:t>this</a:t>
            </a:r>
            <a:r>
              <a:rPr lang="en-GB" dirty="0"/>
              <a:t>, </a:t>
            </a:r>
            <a:r>
              <a:rPr lang="en-GB" i="1" dirty="0"/>
              <a:t>that</a:t>
            </a:r>
            <a:r>
              <a:rPr lang="en-GB" dirty="0"/>
              <a:t>)</a:t>
            </a:r>
          </a:p>
          <a:p>
            <a:r>
              <a:rPr lang="en-GB" dirty="0"/>
              <a:t>We will see how different languages have different articles and use them in different ways</a:t>
            </a:r>
          </a:p>
          <a:p>
            <a:r>
              <a:rPr lang="en-GB" dirty="0"/>
              <a:t>We will also look at different types of demonstratives</a:t>
            </a:r>
          </a:p>
          <a:p>
            <a:r>
              <a:rPr lang="en-GB" dirty="0"/>
              <a:t>Finally, we will look at </a:t>
            </a:r>
            <a:r>
              <a:rPr lang="en-GB" u="sng" dirty="0"/>
              <a:t>agreement</a:t>
            </a:r>
            <a:r>
              <a:rPr lang="en-GB" dirty="0"/>
              <a:t> between determiners and nouns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B551C-74C4-40BA-A337-B594BD8F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19F9BC8-77A7-425C-B35E-16A619339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7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492">
        <p:random/>
      </p:transition>
    </mc:Choice>
    <mc:Fallback xmlns="">
      <p:transition spd="slow" advTm="3349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C166-FC11-4954-B196-5005D4C02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51DC1-299B-4C95-987C-BC3FEE12F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In English there is a two-way distinction between </a:t>
            </a:r>
            <a:r>
              <a:rPr lang="en-GB" i="1" noProof="1">
                <a:solidFill>
                  <a:srgbClr val="0000FF"/>
                </a:solidFill>
              </a:rPr>
              <a:t>this</a:t>
            </a:r>
            <a:r>
              <a:rPr lang="en-GB" noProof="1"/>
              <a:t> and </a:t>
            </a:r>
            <a:r>
              <a:rPr lang="en-GB" i="1" noProof="1">
                <a:solidFill>
                  <a:srgbClr val="FF0000"/>
                </a:solidFill>
              </a:rPr>
              <a:t>that</a:t>
            </a:r>
            <a:r>
              <a:rPr lang="en-GB" noProof="1"/>
              <a:t>, but other languages may make different distinctions</a:t>
            </a:r>
          </a:p>
          <a:p>
            <a:r>
              <a:rPr lang="en-GB" noProof="1"/>
              <a:t>For example, in Latin there was a three-way distinction:</a:t>
            </a:r>
          </a:p>
          <a:p>
            <a:pPr lvl="1"/>
            <a:r>
              <a:rPr lang="en-GB" noProof="1"/>
              <a:t>​</a:t>
            </a:r>
            <a:r>
              <a:rPr lang="en-GB" i="1" noProof="1">
                <a:solidFill>
                  <a:srgbClr val="0000FF"/>
                </a:solidFill>
              </a:rPr>
              <a:t>hic</a:t>
            </a:r>
            <a:r>
              <a:rPr lang="en-GB" noProof="1"/>
              <a:t> ‘this (near the person speaking)’</a:t>
            </a:r>
          </a:p>
          <a:p>
            <a:pPr lvl="1"/>
            <a:r>
              <a:rPr lang="en-GB" noProof="1"/>
              <a:t>​</a:t>
            </a:r>
            <a:r>
              <a:rPr lang="en-GB" i="1" noProof="1">
                <a:solidFill>
                  <a:srgbClr val="00B050"/>
                </a:solidFill>
              </a:rPr>
              <a:t>iste</a:t>
            </a:r>
            <a:r>
              <a:rPr lang="en-GB" noProof="1"/>
              <a:t> ‘that (not too far, near the person spoken to)’</a:t>
            </a:r>
          </a:p>
          <a:p>
            <a:pPr lvl="1"/>
            <a:r>
              <a:rPr lang="en-GB" noProof="1"/>
              <a:t>​</a:t>
            </a:r>
            <a:r>
              <a:rPr lang="en-GB" i="1" noProof="1">
                <a:solidFill>
                  <a:srgbClr val="FF0000"/>
                </a:solidFill>
              </a:rPr>
              <a:t>ille</a:t>
            </a:r>
            <a:r>
              <a:rPr lang="en-GB" noProof="1"/>
              <a:t> ‘that (further away, not near either person)’</a:t>
            </a:r>
          </a:p>
          <a:p>
            <a:r>
              <a:rPr lang="en-GB" noProof="1"/>
              <a:t>Some English speakers make the same distinction, among </a:t>
            </a:r>
            <a:r>
              <a:rPr lang="en-GB" i="1" noProof="1">
                <a:solidFill>
                  <a:srgbClr val="0000FF"/>
                </a:solidFill>
              </a:rPr>
              <a:t>this</a:t>
            </a:r>
            <a:r>
              <a:rPr lang="en-GB" noProof="1"/>
              <a:t>, </a:t>
            </a:r>
            <a:r>
              <a:rPr lang="en-GB" i="1" noProof="1">
                <a:solidFill>
                  <a:srgbClr val="00B050"/>
                </a:solidFill>
              </a:rPr>
              <a:t>that</a:t>
            </a:r>
            <a:r>
              <a:rPr lang="en-GB" noProof="1"/>
              <a:t> and </a:t>
            </a:r>
            <a:r>
              <a:rPr lang="en-GB" i="1" noProof="1">
                <a:solidFill>
                  <a:srgbClr val="FF0000"/>
                </a:solidFill>
              </a:rPr>
              <a:t>yon</a:t>
            </a:r>
            <a:r>
              <a:rPr lang="en-GB" noProof="1"/>
              <a:t> or </a:t>
            </a:r>
            <a:r>
              <a:rPr lang="en-GB" i="1" noProof="1">
                <a:solidFill>
                  <a:srgbClr val="FF0000"/>
                </a:solidFill>
              </a:rPr>
              <a:t>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58B4E-DB8C-4BB0-839D-6C14C9C16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20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8A27E3A-A015-4361-B867-5994474091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20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235">
        <p:random/>
      </p:transition>
    </mc:Choice>
    <mc:Fallback xmlns="">
      <p:transition spd="slow" advTm="3723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89F55-5BE2-4504-A312-1CB74DA67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D22EA-A738-4EEF-81E3-C8F8B928D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1"/>
              <a:t>It is also possible to make fewer distinctions than English</a:t>
            </a:r>
          </a:p>
          <a:p>
            <a:r>
              <a:rPr lang="en-GB" noProof="1"/>
              <a:t>In French, </a:t>
            </a:r>
            <a:r>
              <a:rPr lang="en-GB" i="1" noProof="1">
                <a:solidFill>
                  <a:srgbClr val="804000"/>
                </a:solidFill>
              </a:rPr>
              <a:t>ce</a:t>
            </a:r>
            <a:r>
              <a:rPr lang="en-GB" noProof="1"/>
              <a:t> is a neutral demonstrative, which can be translated as </a:t>
            </a:r>
            <a:r>
              <a:rPr lang="en-GB" i="1" noProof="1">
                <a:solidFill>
                  <a:srgbClr val="0000FF"/>
                </a:solidFill>
              </a:rPr>
              <a:t>this</a:t>
            </a:r>
            <a:r>
              <a:rPr lang="en-GB" noProof="1"/>
              <a:t> or </a:t>
            </a:r>
            <a:r>
              <a:rPr lang="en-GB" i="1" noProof="1">
                <a:solidFill>
                  <a:srgbClr val="FF0000"/>
                </a:solidFill>
              </a:rPr>
              <a:t>that</a:t>
            </a:r>
          </a:p>
          <a:p>
            <a:pPr marL="514350" indent="-514350">
              <a:buFont typeface="+mj-lt"/>
              <a:buAutoNum type="arabicPeriod" startAt="30"/>
            </a:pPr>
            <a:r>
              <a:rPr lang="en-GB" noProof="1"/>
              <a:t>​</a:t>
            </a:r>
            <a:r>
              <a:rPr lang="en-GB" noProof="1">
                <a:solidFill>
                  <a:srgbClr val="804000"/>
                </a:solidFill>
              </a:rPr>
              <a:t>ce</a:t>
            </a:r>
            <a:r>
              <a:rPr lang="en-GB" noProof="1"/>
              <a:t> livre</a:t>
            </a:r>
            <a:br>
              <a:rPr lang="en-GB" noProof="1"/>
            </a:br>
            <a:r>
              <a:rPr lang="en-GB" noProof="1"/>
              <a:t>‘this book’/‘that book’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93831-6269-41CC-BBBF-8F783F4A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21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B6294E3-7E75-4041-A624-8B22C6535A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92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529">
        <p:random/>
      </p:transition>
    </mc:Choice>
    <mc:Fallback xmlns="">
      <p:transition spd="slow" advTm="2052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89F55-5BE2-4504-A312-1CB74DA67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D22EA-A738-4EEF-81E3-C8F8B928D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A location can still be specified in French, by adding an extra word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804000"/>
                </a:solidFill>
              </a:rPr>
              <a:t>ce</a:t>
            </a:r>
            <a:r>
              <a:rPr lang="en-GB" noProof="1"/>
              <a:t> livre-</a:t>
            </a:r>
            <a:r>
              <a:rPr lang="en-GB" noProof="1">
                <a:solidFill>
                  <a:srgbClr val="0000FF"/>
                </a:solidFill>
              </a:rPr>
              <a:t>ci</a:t>
            </a:r>
            <a:br>
              <a:rPr lang="en-GB" noProof="1"/>
            </a:br>
            <a:r>
              <a:rPr lang="en-GB" noProof="1"/>
              <a:t>‘this book (here)’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804000"/>
                </a:solidFill>
              </a:rPr>
              <a:t>ce</a:t>
            </a:r>
            <a:r>
              <a:rPr lang="en-GB" noProof="1"/>
              <a:t> livre-</a:t>
            </a:r>
            <a:r>
              <a:rPr lang="en-GB" noProof="1">
                <a:solidFill>
                  <a:srgbClr val="FF0000"/>
                </a:solidFill>
              </a:rPr>
              <a:t>là</a:t>
            </a:r>
            <a:br>
              <a:rPr lang="en-GB" noProof="1"/>
            </a:br>
            <a:r>
              <a:rPr lang="en-GB" noProof="1"/>
              <a:t>‘that book (there)’</a:t>
            </a:r>
          </a:p>
          <a:p>
            <a:r>
              <a:rPr lang="en-GB" noProof="1"/>
              <a:t>In some places, including Northern Ireland, people do something similar in English</a:t>
            </a:r>
          </a:p>
          <a:p>
            <a:pPr marL="514350" indent="-514350">
              <a:buFont typeface="+mj-lt"/>
              <a:buAutoNum type="arabicPeriod" startAt="33"/>
            </a:pPr>
            <a:r>
              <a:rPr lang="en-GB" noProof="1"/>
              <a:t>​</a:t>
            </a:r>
            <a:r>
              <a:rPr lang="en-GB" noProof="1">
                <a:solidFill>
                  <a:srgbClr val="0000FF"/>
                </a:solidFill>
              </a:rPr>
              <a:t>this here</a:t>
            </a:r>
            <a:r>
              <a:rPr lang="en-GB" noProof="1"/>
              <a:t> book</a:t>
            </a:r>
          </a:p>
          <a:p>
            <a:pPr marL="514350" indent="-514350">
              <a:buFont typeface="+mj-lt"/>
              <a:buAutoNum type="arabicPeriod" startAt="33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that there</a:t>
            </a:r>
            <a:r>
              <a:rPr lang="en-GB" noProof="1"/>
              <a:t> 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93831-6269-41CC-BBBF-8F783F4A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22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C57A216-AFB6-484B-B108-86ACD0FC16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3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398">
        <p:random/>
      </p:transition>
    </mc:Choice>
    <mc:Fallback xmlns="">
      <p:transition spd="slow" advTm="3039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E3BFB-783E-4810-802E-C2F28332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D5AA8-D46C-4140-90BD-79159C8BC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76011"/>
          </a:xfrm>
        </p:spPr>
        <p:txBody>
          <a:bodyPr/>
          <a:lstStyle/>
          <a:p>
            <a:r>
              <a:rPr lang="en-GB" dirty="0"/>
              <a:t>This table shows how different demonstratives divide up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8619D-E58D-4F25-B7B6-C795C66F0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23</a:t>
            </a:fld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1E25DCE-168D-434A-AE2A-1E780B061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51507"/>
              </p:ext>
            </p:extLst>
          </p:nvPr>
        </p:nvGraphicFramePr>
        <p:xfrm>
          <a:off x="2778990" y="3204557"/>
          <a:ext cx="6634020" cy="1737360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1658505">
                  <a:extLst>
                    <a:ext uri="{9D8B030D-6E8A-4147-A177-3AD203B41FA5}">
                      <a16:colId xmlns:a16="http://schemas.microsoft.com/office/drawing/2014/main" val="3677123527"/>
                    </a:ext>
                  </a:extLst>
                </a:gridCol>
                <a:gridCol w="1658505">
                  <a:extLst>
                    <a:ext uri="{9D8B030D-6E8A-4147-A177-3AD203B41FA5}">
                      <a16:colId xmlns:a16="http://schemas.microsoft.com/office/drawing/2014/main" val="294066812"/>
                    </a:ext>
                  </a:extLst>
                </a:gridCol>
                <a:gridCol w="1658505">
                  <a:extLst>
                    <a:ext uri="{9D8B030D-6E8A-4147-A177-3AD203B41FA5}">
                      <a16:colId xmlns:a16="http://schemas.microsoft.com/office/drawing/2014/main" val="3255016631"/>
                    </a:ext>
                  </a:extLst>
                </a:gridCol>
                <a:gridCol w="1658505">
                  <a:extLst>
                    <a:ext uri="{9D8B030D-6E8A-4147-A177-3AD203B41FA5}">
                      <a16:colId xmlns:a16="http://schemas.microsoft.com/office/drawing/2014/main" val="34730318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3200" noProof="1"/>
                        <a:t>Latin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i="1" noProof="1">
                          <a:solidFill>
                            <a:srgbClr val="0000FF"/>
                          </a:solidFill>
                        </a:rPr>
                        <a:t>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i="1" noProof="1">
                          <a:solidFill>
                            <a:srgbClr val="00B050"/>
                          </a:solidFill>
                        </a:rPr>
                        <a:t>iste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i="1" noProof="1">
                          <a:solidFill>
                            <a:srgbClr val="FF0000"/>
                          </a:solidFill>
                        </a:rPr>
                        <a:t>ille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323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noProof="1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i="1" noProof="1">
                          <a:solidFill>
                            <a:srgbClr val="0000FF"/>
                          </a:solidFill>
                        </a:rPr>
                        <a:t>this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3200" i="1" noProof="1">
                          <a:solidFill>
                            <a:srgbClr val="FF0000"/>
                          </a:solidFill>
                        </a:rPr>
                        <a:t>that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noProof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800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noProof="1"/>
                        <a:t>French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3200" i="1" noProof="1">
                          <a:solidFill>
                            <a:srgbClr val="804000"/>
                          </a:solidFill>
                        </a:rPr>
                        <a:t>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noProof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noProof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031360"/>
                  </a:ext>
                </a:extLst>
              </a:tr>
            </a:tbl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B7AA085-CD6F-4B44-9542-B61ABCF2C7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33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641">
        <p:random/>
      </p:transition>
    </mc:Choice>
    <mc:Fallback xmlns="">
      <p:transition spd="slow" advTm="2464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24F0B-CE68-4763-B6A3-11D462F03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1E82E-8F17-42C9-97F7-A933AD5E3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of you may know languages other than the ones we’ve seen here</a:t>
            </a:r>
          </a:p>
          <a:p>
            <a:r>
              <a:rPr lang="en-GB" dirty="0"/>
              <a:t>What sort of demonstratives do these languages have?</a:t>
            </a:r>
          </a:p>
          <a:p>
            <a:r>
              <a:rPr lang="en-GB" dirty="0"/>
              <a:t>How many different categories are there in each language?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B803C-E67A-4FA0-925E-2D112BF6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24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E719C79-64D2-40A2-98B6-D775F90E9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7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89F55-5BE2-4504-A312-1CB74DA67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D22EA-A738-4EEF-81E3-C8F8B928D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1"/>
              <a:t>Determiners normally </a:t>
            </a:r>
            <a:r>
              <a:rPr lang="en-GB" u="sng" noProof="1"/>
              <a:t>agree</a:t>
            </a:r>
            <a:r>
              <a:rPr lang="en-GB" noProof="1"/>
              <a:t> with their nouns</a:t>
            </a:r>
          </a:p>
          <a:p>
            <a:r>
              <a:rPr lang="en-GB" noProof="1"/>
              <a:t>This means that if the noun has a given number (e.g. singular/plural) or gender (e.g. masculine/feminine), then so will the determiner</a:t>
            </a:r>
          </a:p>
          <a:p>
            <a:r>
              <a:rPr lang="en-GB" noProof="1"/>
              <a:t>You may hear this behaviour called </a:t>
            </a:r>
            <a:r>
              <a:rPr lang="en-GB" u="sng" noProof="1"/>
              <a:t>agreement</a:t>
            </a:r>
            <a:r>
              <a:rPr lang="en-GB" noProof="1"/>
              <a:t> or </a:t>
            </a:r>
            <a:r>
              <a:rPr lang="en-GB" u="sng" noProof="1"/>
              <a:t>concord</a:t>
            </a:r>
            <a:endParaRPr lang="en-GB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93831-6269-41CC-BBBF-8F783F4A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25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DFDDE4-B1BA-4B82-B2F8-4394A83A5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0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200">
        <p:random/>
      </p:transition>
    </mc:Choice>
    <mc:Fallback xmlns="">
      <p:transition spd="slow" advTm="212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CF51D-3024-42F5-8ABE-B0383A4B9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0250D-4838-47AF-B9AF-26B3BFF67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can see agreement in English with </a:t>
            </a:r>
            <a:r>
              <a:rPr lang="en-GB" i="1" dirty="0"/>
              <a:t>this</a:t>
            </a:r>
            <a:r>
              <a:rPr lang="en-GB" dirty="0"/>
              <a:t> and </a:t>
            </a:r>
            <a:r>
              <a:rPr lang="en-GB" i="1" dirty="0"/>
              <a:t>that</a:t>
            </a:r>
            <a:endParaRPr lang="en-GB" i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 startAt="35"/>
            </a:pPr>
            <a:r>
              <a:rPr lang="en-GB" dirty="0"/>
              <a:t>​</a:t>
            </a:r>
            <a:r>
              <a:rPr lang="en-GB" dirty="0">
                <a:solidFill>
                  <a:srgbClr val="FF8000"/>
                </a:solidFill>
              </a:rPr>
              <a:t>this cat</a:t>
            </a:r>
            <a:r>
              <a:rPr lang="en-GB" dirty="0"/>
              <a:t> / </a:t>
            </a:r>
            <a:r>
              <a:rPr lang="en-GB" dirty="0">
                <a:solidFill>
                  <a:srgbClr val="FF00FF"/>
                </a:solidFill>
              </a:rPr>
              <a:t>these cats</a:t>
            </a:r>
          </a:p>
          <a:p>
            <a:pPr marL="514350" indent="-514350">
              <a:buFont typeface="+mj-lt"/>
              <a:buAutoNum type="arabicPeriod" startAt="35"/>
            </a:pPr>
            <a:r>
              <a:rPr lang="en-GB" dirty="0"/>
              <a:t>​</a:t>
            </a:r>
            <a:r>
              <a:rPr lang="en-GB" dirty="0">
                <a:solidFill>
                  <a:srgbClr val="FF8000"/>
                </a:solidFill>
              </a:rPr>
              <a:t>that dog</a:t>
            </a:r>
            <a:r>
              <a:rPr lang="en-GB" dirty="0"/>
              <a:t> / </a:t>
            </a:r>
            <a:r>
              <a:rPr lang="en-GB" dirty="0">
                <a:solidFill>
                  <a:srgbClr val="FF00FF"/>
                </a:solidFill>
              </a:rPr>
              <a:t>those dogs</a:t>
            </a:r>
          </a:p>
          <a:p>
            <a:r>
              <a:rPr lang="en-GB" dirty="0"/>
              <a:t>If the noun is </a:t>
            </a:r>
            <a:r>
              <a:rPr lang="en-GB" dirty="0">
                <a:solidFill>
                  <a:srgbClr val="FF8000"/>
                </a:solidFill>
              </a:rPr>
              <a:t>singular</a:t>
            </a:r>
            <a:r>
              <a:rPr lang="en-GB" dirty="0"/>
              <a:t> (</a:t>
            </a:r>
            <a:r>
              <a:rPr lang="en-GB" i="1" dirty="0"/>
              <a:t>cat</a:t>
            </a:r>
            <a:r>
              <a:rPr lang="en-GB" dirty="0"/>
              <a:t>, </a:t>
            </a:r>
            <a:r>
              <a:rPr lang="en-GB" i="1" dirty="0"/>
              <a:t>dog</a:t>
            </a:r>
            <a:r>
              <a:rPr lang="en-GB" dirty="0"/>
              <a:t>), then the determiner will be singular</a:t>
            </a:r>
          </a:p>
          <a:p>
            <a:r>
              <a:rPr lang="en-GB" dirty="0"/>
              <a:t>If the noun is </a:t>
            </a:r>
            <a:r>
              <a:rPr lang="en-GB" dirty="0">
                <a:solidFill>
                  <a:srgbClr val="FF00FF"/>
                </a:solidFill>
              </a:rPr>
              <a:t>plural</a:t>
            </a:r>
            <a:r>
              <a:rPr lang="en-GB" dirty="0"/>
              <a:t> (</a:t>
            </a:r>
            <a:r>
              <a:rPr lang="en-GB" i="1" dirty="0"/>
              <a:t>cats</a:t>
            </a:r>
            <a:r>
              <a:rPr lang="en-GB" dirty="0"/>
              <a:t>, </a:t>
            </a:r>
            <a:r>
              <a:rPr lang="en-GB" i="1" dirty="0"/>
              <a:t>dogs</a:t>
            </a:r>
            <a:r>
              <a:rPr lang="en-GB" dirty="0"/>
              <a:t>), then the determiner will be plural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35952-A4A1-4152-A24E-9A53E3B58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D780DC-4236-4154-8995-DA6A6CF336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99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465">
        <p:random/>
      </p:transition>
    </mc:Choice>
    <mc:Fallback xmlns="">
      <p:transition spd="slow" advTm="3246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7E655-9032-4A2A-BDB7-6F07F7ACE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C09BD-E316-4F09-85DB-B7FE5EC9A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In languages where determiners have grammatical gender, they also agree in gender with the noun</a:t>
            </a:r>
          </a:p>
          <a:p>
            <a:r>
              <a:rPr lang="en-GB" noProof="1"/>
              <a:t>You can see this with </a:t>
            </a:r>
            <a:r>
              <a:rPr lang="en-GB" noProof="1">
                <a:solidFill>
                  <a:srgbClr val="FF8000"/>
                </a:solidFill>
              </a:rPr>
              <a:t>masculine</a:t>
            </a:r>
            <a:r>
              <a:rPr lang="en-GB" noProof="1"/>
              <a:t> and </a:t>
            </a:r>
            <a:r>
              <a:rPr lang="en-GB" noProof="1">
                <a:solidFill>
                  <a:srgbClr val="FF00FF"/>
                </a:solidFill>
              </a:rPr>
              <a:t>feminine</a:t>
            </a:r>
            <a:r>
              <a:rPr lang="en-GB" noProof="1"/>
              <a:t> nouns in French</a:t>
            </a:r>
          </a:p>
          <a:p>
            <a:pPr marL="514350" indent="-514350">
              <a:buFont typeface="+mj-lt"/>
              <a:buAutoNum type="arabicPeriod" startAt="37"/>
            </a:pPr>
            <a:r>
              <a:rPr lang="en-GB" noProof="1"/>
              <a:t>​</a:t>
            </a:r>
            <a:r>
              <a:rPr lang="en-GB" noProof="1">
                <a:solidFill>
                  <a:srgbClr val="FF8000"/>
                </a:solidFill>
              </a:rPr>
              <a:t>un Français</a:t>
            </a:r>
            <a:br>
              <a:rPr lang="en-GB" noProof="1"/>
            </a:br>
            <a:r>
              <a:rPr lang="en-GB" noProof="1"/>
              <a:t>‘A Frenchman’</a:t>
            </a:r>
          </a:p>
          <a:p>
            <a:pPr marL="514350" indent="-514350">
              <a:buFont typeface="+mj-lt"/>
              <a:buAutoNum type="arabicPeriod" startAt="37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un</a:t>
            </a:r>
            <a:r>
              <a:rPr lang="en-GB" u="sng" noProof="1">
                <a:solidFill>
                  <a:srgbClr val="FF00FF"/>
                </a:solidFill>
              </a:rPr>
              <a:t>e</a:t>
            </a:r>
            <a:r>
              <a:rPr lang="en-GB" noProof="1">
                <a:solidFill>
                  <a:srgbClr val="FF00FF"/>
                </a:solidFill>
              </a:rPr>
              <a:t> Français</a:t>
            </a:r>
            <a:r>
              <a:rPr lang="en-GB" u="sng" noProof="1">
                <a:solidFill>
                  <a:srgbClr val="FF00FF"/>
                </a:solidFill>
              </a:rPr>
              <a:t>e</a:t>
            </a:r>
            <a:br>
              <a:rPr lang="en-GB" noProof="1"/>
            </a:br>
            <a:r>
              <a:rPr lang="en-GB" noProof="1"/>
              <a:t>‘A Frenchwoman’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8930D-9626-48E8-AC3E-25A308C0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27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B7A3AE9-6F1B-46C3-8ACA-F2A911929F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34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259">
        <p:random/>
      </p:transition>
    </mc:Choice>
    <mc:Fallback xmlns="">
      <p:transition spd="slow" advTm="2525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AAFE-BEE2-4146-92D3-BEDB2953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09287-9874-40C0-8E1E-C5C161ACE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In some cases, agreement may provide the only visible sign of a noun’s gender</a:t>
            </a:r>
          </a:p>
          <a:p>
            <a:pPr marL="514350" indent="-514350">
              <a:buFont typeface="+mj-lt"/>
              <a:buAutoNum type="arabicPeriod" startAt="39"/>
            </a:pPr>
            <a:r>
              <a:rPr lang="en-GB" noProof="1"/>
              <a:t>​</a:t>
            </a:r>
            <a:r>
              <a:rPr lang="en-GB" noProof="1">
                <a:solidFill>
                  <a:srgbClr val="FF8000"/>
                </a:solidFill>
              </a:rPr>
              <a:t>un critique</a:t>
            </a:r>
            <a:br>
              <a:rPr lang="en-GB" noProof="1"/>
            </a:br>
            <a:r>
              <a:rPr lang="en-GB" noProof="1"/>
              <a:t>‘a critic’</a:t>
            </a:r>
          </a:p>
          <a:p>
            <a:pPr marL="514350" indent="-514350">
              <a:buFont typeface="+mj-lt"/>
              <a:buAutoNum type="arabicPeriod" startAt="39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un</a:t>
            </a:r>
            <a:r>
              <a:rPr lang="en-GB" u="sng" noProof="1">
                <a:solidFill>
                  <a:srgbClr val="FF00FF"/>
                </a:solidFill>
              </a:rPr>
              <a:t>e</a:t>
            </a:r>
            <a:r>
              <a:rPr lang="en-GB" noProof="1">
                <a:solidFill>
                  <a:srgbClr val="FF00FF"/>
                </a:solidFill>
              </a:rPr>
              <a:t> critique</a:t>
            </a:r>
            <a:br>
              <a:rPr lang="en-GB" noProof="1"/>
            </a:br>
            <a:r>
              <a:rPr lang="en-GB" noProof="1"/>
              <a:t>‘a critique’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1D26F-C014-442A-8A51-4569BD3A5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28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9C356C5-98CC-48F8-B80A-D27942373E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073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064">
        <p:random/>
      </p:transition>
    </mc:Choice>
    <mc:Fallback xmlns="">
      <p:transition spd="slow" advTm="360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D4EAD-3BB6-40D7-B05A-D124549F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CAD93-9D69-4419-B99A-03B0891EB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There are also languages where determiners have separate forms for different cases (e.g. </a:t>
            </a:r>
            <a:r>
              <a:rPr lang="en-GB" noProof="1">
                <a:solidFill>
                  <a:srgbClr val="FF8000"/>
                </a:solidFill>
              </a:rPr>
              <a:t>nominative</a:t>
            </a:r>
            <a:r>
              <a:rPr lang="en-GB" noProof="1"/>
              <a:t>/</a:t>
            </a:r>
            <a:r>
              <a:rPr lang="en-GB" noProof="1">
                <a:solidFill>
                  <a:srgbClr val="FF00FF"/>
                </a:solidFill>
              </a:rPr>
              <a:t>dative</a:t>
            </a:r>
            <a:r>
              <a:rPr lang="en-GB" noProof="1"/>
              <a:t>)</a:t>
            </a:r>
          </a:p>
          <a:p>
            <a:r>
              <a:rPr lang="en-GB" noProof="1"/>
              <a:t>In these languages, the determiners agree in case with their nouns, as you can see in German:</a:t>
            </a:r>
          </a:p>
          <a:p>
            <a:pPr marL="514350" indent="-514350">
              <a:buFont typeface="+mj-lt"/>
              <a:buAutoNum type="arabicPeriod" startAt="41"/>
            </a:pPr>
            <a:r>
              <a:rPr lang="en-GB" noProof="1"/>
              <a:t>​</a:t>
            </a:r>
            <a:r>
              <a:rPr lang="en-GB" noProof="1">
                <a:solidFill>
                  <a:srgbClr val="FF8000"/>
                </a:solidFill>
              </a:rPr>
              <a:t>Ein Junge</a:t>
            </a:r>
            <a:r>
              <a:rPr lang="en-GB" noProof="1"/>
              <a:t> half </a:t>
            </a:r>
            <a:r>
              <a:rPr lang="en-GB" noProof="1">
                <a:solidFill>
                  <a:srgbClr val="FF00FF"/>
                </a:solidFill>
              </a:rPr>
              <a:t>ihr</a:t>
            </a:r>
            <a:br>
              <a:rPr lang="en-GB" noProof="1"/>
            </a:br>
            <a:r>
              <a:rPr lang="en-GB" noProof="1"/>
              <a:t>‘A boy helped her’</a:t>
            </a:r>
          </a:p>
          <a:p>
            <a:pPr marL="514350" indent="-514350">
              <a:buFont typeface="+mj-lt"/>
              <a:buAutoNum type="arabicPeriod" startAt="41"/>
            </a:pPr>
            <a:r>
              <a:rPr lang="en-GB" noProof="1"/>
              <a:t>​</a:t>
            </a:r>
            <a:r>
              <a:rPr lang="en-GB" noProof="1">
                <a:solidFill>
                  <a:srgbClr val="FF8000"/>
                </a:solidFill>
              </a:rPr>
              <a:t>Sie</a:t>
            </a:r>
            <a:r>
              <a:rPr lang="en-GB" noProof="1"/>
              <a:t> half </a:t>
            </a:r>
            <a:r>
              <a:rPr lang="en-GB" noProof="1">
                <a:solidFill>
                  <a:srgbClr val="FF00FF"/>
                </a:solidFill>
              </a:rPr>
              <a:t>ein</a:t>
            </a:r>
            <a:r>
              <a:rPr lang="en-GB" u="sng" noProof="1">
                <a:solidFill>
                  <a:srgbClr val="FF00FF"/>
                </a:solidFill>
              </a:rPr>
              <a:t>em</a:t>
            </a:r>
            <a:r>
              <a:rPr lang="en-GB" noProof="1">
                <a:solidFill>
                  <a:srgbClr val="FF00FF"/>
                </a:solidFill>
              </a:rPr>
              <a:t> Jung</a:t>
            </a:r>
            <a:r>
              <a:rPr lang="en-GB" u="sng" noProof="1">
                <a:solidFill>
                  <a:srgbClr val="FF00FF"/>
                </a:solidFill>
              </a:rPr>
              <a:t>en</a:t>
            </a:r>
            <a:br>
              <a:rPr lang="en-GB" noProof="1"/>
            </a:br>
            <a:r>
              <a:rPr lang="en-GB" noProof="1"/>
              <a:t>‘She helped a boy’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035C8-85C5-4B28-B26E-75F4C7243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29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25D3D9A-6376-4E42-ACE6-E29A5ACF60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404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037">
        <p:random/>
      </p:transition>
    </mc:Choice>
    <mc:Fallback xmlns="">
      <p:transition spd="slow" advTm="5203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8C1B4-6450-4C1D-9A7E-D58D51008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8FBA9-520E-4BB0-BCE9-65AABA098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English there are two types of article, the </a:t>
            </a:r>
            <a:r>
              <a:rPr lang="en-GB" u="sng" dirty="0">
                <a:solidFill>
                  <a:srgbClr val="FF0000"/>
                </a:solidFill>
              </a:rPr>
              <a:t>indefinite</a:t>
            </a:r>
            <a:r>
              <a:rPr lang="en-GB" dirty="0"/>
              <a:t> article (</a:t>
            </a:r>
            <a:r>
              <a:rPr lang="en-GB" i="1" dirty="0"/>
              <a:t>a</a:t>
            </a:r>
            <a:r>
              <a:rPr lang="en-GB" dirty="0"/>
              <a:t>/</a:t>
            </a:r>
            <a:r>
              <a:rPr lang="en-GB" i="1" dirty="0"/>
              <a:t>an</a:t>
            </a:r>
            <a:r>
              <a:rPr lang="en-GB" dirty="0"/>
              <a:t>) and the </a:t>
            </a:r>
            <a:r>
              <a:rPr lang="en-GB" u="sng" dirty="0">
                <a:solidFill>
                  <a:srgbClr val="00B050"/>
                </a:solidFill>
              </a:rPr>
              <a:t>definite</a:t>
            </a:r>
            <a:r>
              <a:rPr lang="en-GB" dirty="0"/>
              <a:t> article (</a:t>
            </a:r>
            <a:r>
              <a:rPr lang="en-GB" i="1" dirty="0"/>
              <a:t>the</a:t>
            </a:r>
            <a:r>
              <a:rPr lang="en-GB" dirty="0"/>
              <a:t>)</a:t>
            </a:r>
          </a:p>
          <a:p>
            <a:r>
              <a:rPr lang="en-GB" dirty="0"/>
              <a:t>You may remember, though, that not all languages have both types of article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F5050-F649-413A-9ED2-7B5C90764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649CC96-4B86-47F5-A8BC-1F14F931E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791">
        <p:random/>
      </p:transition>
    </mc:Choice>
    <mc:Fallback xmlns="">
      <p:transition spd="slow" advTm="1679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25954-D0BD-465B-A506-D68B4432D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B370B-99D7-40FD-A84A-1C677F74C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Sometimes the determiner may be the only visible sign of a noun’s case</a:t>
            </a:r>
          </a:p>
          <a:p>
            <a:pPr marL="514350" indent="-514350">
              <a:buFont typeface="+mj-lt"/>
              <a:buAutoNum type="arabicPeriod" startAt="43"/>
            </a:pPr>
            <a:r>
              <a:rPr lang="en-GB" noProof="1"/>
              <a:t>​</a:t>
            </a:r>
            <a:r>
              <a:rPr lang="en-GB" noProof="1">
                <a:solidFill>
                  <a:srgbClr val="FF8000"/>
                </a:solidFill>
              </a:rPr>
              <a:t>Ihre Mutter</a:t>
            </a:r>
            <a:r>
              <a:rPr lang="en-GB" noProof="1"/>
              <a:t> ist ganz gleich</a:t>
            </a:r>
            <a:br>
              <a:rPr lang="en-GB" noProof="1"/>
            </a:br>
            <a:r>
              <a:rPr lang="en-GB" noProof="1"/>
              <a:t>‘Their mother is just the same’</a:t>
            </a:r>
          </a:p>
          <a:p>
            <a:pPr marL="514350" indent="-514350">
              <a:buFont typeface="+mj-lt"/>
              <a:buAutoNum type="arabicPeriod" startAt="43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Ihre</a:t>
            </a:r>
            <a:r>
              <a:rPr lang="en-GB" u="sng" noProof="1">
                <a:solidFill>
                  <a:srgbClr val="FF00FF"/>
                </a:solidFill>
              </a:rPr>
              <a:t>r</a:t>
            </a:r>
            <a:r>
              <a:rPr lang="en-GB" noProof="1">
                <a:solidFill>
                  <a:srgbClr val="FF00FF"/>
                </a:solidFill>
              </a:rPr>
              <a:t> Mutter</a:t>
            </a:r>
            <a:r>
              <a:rPr lang="en-GB" noProof="1"/>
              <a:t> ist ganz gleich</a:t>
            </a:r>
            <a:br>
              <a:rPr lang="en-GB" noProof="1"/>
            </a:br>
            <a:r>
              <a:rPr lang="en-GB" noProof="1"/>
              <a:t>‘To their mother (it) is all the same’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51EB3-9616-42CA-A72E-D2102FA2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30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AC238E7-DCD0-4553-AE58-4F48D255EB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222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293">
        <p:random/>
      </p:transition>
    </mc:Choice>
    <mc:Fallback xmlns="">
      <p:transition spd="slow" advTm="2929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1B3AE-212C-4C8F-B6D6-181131281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7F79E-DB48-456F-8947-E7CA876D6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noProof="1"/>
              <a:t>In many languages, the same marking for number/gender/case will be present on any adjectives as well</a:t>
            </a:r>
          </a:p>
          <a:p>
            <a:r>
              <a:rPr lang="en-GB" noProof="1"/>
              <a:t>This means that the whole </a:t>
            </a:r>
            <a:r>
              <a:rPr lang="en-GB" u="sng" noProof="1"/>
              <a:t>noun phrase</a:t>
            </a:r>
            <a:r>
              <a:rPr lang="en-GB" noProof="1"/>
              <a:t> shows agreement:</a:t>
            </a:r>
          </a:p>
          <a:p>
            <a:pPr marL="514350" indent="-514350">
              <a:buFont typeface="+mj-lt"/>
              <a:buAutoNum type="arabicPeriod" startAt="45"/>
            </a:pPr>
            <a:r>
              <a:rPr lang="en-GB" noProof="1"/>
              <a:t>un</a:t>
            </a:r>
            <a:r>
              <a:rPr lang="en-GB" u="sng" noProof="1"/>
              <a:t>e</a:t>
            </a:r>
            <a:r>
              <a:rPr lang="en-GB" noProof="1"/>
              <a:t> bell</a:t>
            </a:r>
            <a:r>
              <a:rPr lang="en-GB" u="sng" noProof="1"/>
              <a:t>e</a:t>
            </a:r>
            <a:r>
              <a:rPr lang="en-GB" noProof="1"/>
              <a:t> Français</a:t>
            </a:r>
            <a:r>
              <a:rPr lang="en-GB" u="sng" noProof="1"/>
              <a:t>e</a:t>
            </a:r>
            <a:br>
              <a:rPr lang="en-GB" noProof="1"/>
            </a:br>
            <a:r>
              <a:rPr lang="en-GB" noProof="1"/>
              <a:t>‘a beautiful Frenchwoman’</a:t>
            </a:r>
          </a:p>
          <a:p>
            <a:pPr marL="514350" indent="-514350">
              <a:buFont typeface="+mj-lt"/>
              <a:buAutoNum type="arabicPeriod" startAt="45"/>
            </a:pPr>
            <a:r>
              <a:rPr lang="en-GB" noProof="1"/>
              <a:t>d</a:t>
            </a:r>
            <a:r>
              <a:rPr lang="en-GB" u="sng" noProof="1"/>
              <a:t>es</a:t>
            </a:r>
            <a:r>
              <a:rPr lang="en-GB" noProof="1"/>
              <a:t> bell</a:t>
            </a:r>
            <a:r>
              <a:rPr lang="en-GB" u="sng" noProof="1"/>
              <a:t>es</a:t>
            </a:r>
            <a:r>
              <a:rPr lang="en-GB" noProof="1"/>
              <a:t> Français</a:t>
            </a:r>
            <a:r>
              <a:rPr lang="en-GB" u="sng" noProof="1"/>
              <a:t>es</a:t>
            </a:r>
            <a:br>
              <a:rPr lang="en-GB" noProof="1"/>
            </a:br>
            <a:r>
              <a:rPr lang="en-GB" noProof="1"/>
              <a:t>‘beautiful Frenchwomen’</a:t>
            </a:r>
          </a:p>
          <a:p>
            <a:pPr marL="514350" indent="-514350">
              <a:buFont typeface="+mj-lt"/>
              <a:buAutoNum type="arabicPeriod" startAt="45"/>
            </a:pPr>
            <a:r>
              <a:rPr lang="en-GB" noProof="1"/>
              <a:t>D</a:t>
            </a:r>
            <a:r>
              <a:rPr lang="en-GB" u="sng" noProof="1"/>
              <a:t>er</a:t>
            </a:r>
            <a:r>
              <a:rPr lang="en-GB" noProof="1"/>
              <a:t> klein</a:t>
            </a:r>
            <a:r>
              <a:rPr lang="en-GB" u="sng" noProof="1"/>
              <a:t>e</a:t>
            </a:r>
            <a:r>
              <a:rPr lang="en-GB" noProof="1"/>
              <a:t> Jung</a:t>
            </a:r>
            <a:r>
              <a:rPr lang="en-GB" u="sng" noProof="1"/>
              <a:t>e</a:t>
            </a:r>
            <a:r>
              <a:rPr lang="en-GB" noProof="1"/>
              <a:t> half ihr</a:t>
            </a:r>
            <a:br>
              <a:rPr lang="en-GB" noProof="1"/>
            </a:br>
            <a:r>
              <a:rPr lang="en-GB" noProof="1"/>
              <a:t>‘The little boy helped her’</a:t>
            </a:r>
          </a:p>
          <a:p>
            <a:pPr marL="514350" indent="-514350">
              <a:buFont typeface="+mj-lt"/>
              <a:buAutoNum type="arabicPeriod" startAt="45"/>
            </a:pPr>
            <a:r>
              <a:rPr lang="en-GB" noProof="1"/>
              <a:t>Sie half d</a:t>
            </a:r>
            <a:r>
              <a:rPr lang="en-GB" u="sng" noProof="1"/>
              <a:t>em</a:t>
            </a:r>
            <a:r>
              <a:rPr lang="en-GB" noProof="1"/>
              <a:t> klein</a:t>
            </a:r>
            <a:r>
              <a:rPr lang="en-GB" u="sng" noProof="1"/>
              <a:t>en</a:t>
            </a:r>
            <a:r>
              <a:rPr lang="en-GB" noProof="1"/>
              <a:t> Jung</a:t>
            </a:r>
            <a:r>
              <a:rPr lang="en-GB" u="sng" noProof="1"/>
              <a:t>en</a:t>
            </a:r>
            <a:br>
              <a:rPr lang="en-GB" noProof="1"/>
            </a:br>
            <a:r>
              <a:rPr lang="en-GB" noProof="1"/>
              <a:t>‘She helped the little boy’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F0152-5789-44DD-80B6-B1A7CB49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31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E780AE9-0665-4310-82F3-3F611A80C6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89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372">
        <p:random/>
      </p:transition>
    </mc:Choice>
    <mc:Fallback xmlns="">
      <p:transition spd="slow" advTm="4737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C7B7-46E6-4AAB-B800-6D6721804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431AB-3237-456A-B158-D14E7632C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Today we have looked at two types of determiners, articles and demonstratives</a:t>
            </a:r>
          </a:p>
          <a:p>
            <a:r>
              <a:rPr lang="en-GB" dirty="0"/>
              <a:t>Different languages have different types of articles, including definite, indefinite, and partitive articles</a:t>
            </a:r>
          </a:p>
          <a:p>
            <a:r>
              <a:rPr lang="en-GB" dirty="0"/>
              <a:t>Indefinite and definite expressions can be specific or non-specific</a:t>
            </a:r>
          </a:p>
          <a:p>
            <a:r>
              <a:rPr lang="en-GB" dirty="0"/>
              <a:t>Demonstratives point things out and locate them in space</a:t>
            </a:r>
          </a:p>
          <a:p>
            <a:r>
              <a:rPr lang="en-GB" dirty="0"/>
              <a:t>Determiners often show number, gender and case in the same way as nouns</a:t>
            </a:r>
          </a:p>
          <a:p>
            <a:r>
              <a:rPr lang="en-GB" dirty="0"/>
              <a:t>When this happens, the determiners agree with their nouns in these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98D57-F335-403F-9C66-59C88634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32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13DC5C9-1B83-47E3-A8B5-E326B23C1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8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0A791-F17A-466A-BAD4-26788E2C9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A06ED-F14F-4D5E-8FA2-830E9CDE1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noProof="1"/>
              <a:t>​</a:t>
            </a:r>
            <a:r>
              <a:rPr lang="en-GB" sz="3200" noProof="1">
                <a:solidFill>
                  <a:srgbClr val="FF0000"/>
                </a:solidFill>
              </a:rPr>
              <a:t>a book</a:t>
            </a:r>
            <a:r>
              <a:rPr lang="en-GB" sz="3200" noProof="1"/>
              <a:t>		(English)</a:t>
            </a:r>
            <a:br>
              <a:rPr lang="en-GB" sz="3200" noProof="1"/>
            </a:br>
            <a:r>
              <a:rPr lang="en-GB" sz="3200" noProof="1">
                <a:solidFill>
                  <a:srgbClr val="00B050"/>
                </a:solidFill>
              </a:rPr>
              <a:t>the book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noProof="1"/>
              <a:t>​</a:t>
            </a:r>
            <a:r>
              <a:rPr lang="en-GB" sz="3200" noProof="1">
                <a:solidFill>
                  <a:srgbClr val="FF0000"/>
                </a:solidFill>
              </a:rPr>
              <a:t>leabhar</a:t>
            </a:r>
            <a:r>
              <a:rPr lang="en-GB" sz="3200" noProof="1"/>
              <a:t>	(Irish)</a:t>
            </a:r>
            <a:br>
              <a:rPr lang="en-GB" sz="3200" noProof="1"/>
            </a:br>
            <a:r>
              <a:rPr lang="en-GB" sz="3200" noProof="1">
                <a:solidFill>
                  <a:srgbClr val="00B050"/>
                </a:solidFill>
              </a:rPr>
              <a:t>an leabhar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noProof="1"/>
              <a:t>​</a:t>
            </a:r>
            <a:r>
              <a:rPr lang="en-GB" sz="3200" noProof="1">
                <a:solidFill>
                  <a:srgbClr val="FF0000"/>
                </a:solidFill>
              </a:rPr>
              <a:t>bir kitap</a:t>
            </a:r>
            <a:r>
              <a:rPr lang="en-GB" sz="3200" noProof="1"/>
              <a:t>	(Turkish)</a:t>
            </a:r>
            <a:br>
              <a:rPr lang="en-GB" sz="3200" noProof="1"/>
            </a:br>
            <a:r>
              <a:rPr lang="en-GB" sz="3200" noProof="1">
                <a:solidFill>
                  <a:srgbClr val="00B050"/>
                </a:solidFill>
              </a:rPr>
              <a:t>kitap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noProof="1"/>
              <a:t>​</a:t>
            </a:r>
            <a:r>
              <a:rPr lang="en-GB" sz="3200" noProof="1">
                <a:solidFill>
                  <a:srgbClr val="FF0000"/>
                </a:solidFill>
              </a:rPr>
              <a:t>liber</a:t>
            </a:r>
            <a:r>
              <a:rPr lang="en-GB" sz="3200" noProof="1"/>
              <a:t>		(Latin)</a:t>
            </a:r>
            <a:br>
              <a:rPr lang="en-GB" sz="3200" noProof="1"/>
            </a:br>
            <a:r>
              <a:rPr lang="en-GB" sz="3200" noProof="1">
                <a:solidFill>
                  <a:srgbClr val="00B050"/>
                </a:solidFill>
              </a:rPr>
              <a:t>liber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BD9AE-0F2A-42F6-B2F2-BD3869785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4</a:t>
            </a:fld>
            <a:endParaRPr lang="en-GB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C7F9033A-8CFB-F861-0168-C1A56F735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9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811">
        <p:random/>
      </p:transition>
    </mc:Choice>
    <mc:Fallback>
      <p:transition spd="slow" advTm="4081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559B-7FDB-417E-92DA-901E93E7D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E15E3-FD3C-46FD-9D6D-3397FD1ED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What do languages with no articles do?</a:t>
            </a:r>
          </a:p>
          <a:p>
            <a:r>
              <a:rPr lang="en-GB" noProof="1"/>
              <a:t>One way to make the same distinctions is with word order, as in Finnish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noProof="1"/>
              <a:t>Lauloi	</a:t>
            </a:r>
            <a:r>
              <a:rPr lang="en-GB" noProof="1">
                <a:solidFill>
                  <a:srgbClr val="FF0000"/>
                </a:solidFill>
              </a:rPr>
              <a:t>lintu</a:t>
            </a:r>
            <a:br>
              <a:rPr lang="en-GB" noProof="1"/>
            </a:br>
            <a:r>
              <a:rPr lang="en-GB" noProof="1"/>
              <a:t>sang	</a:t>
            </a:r>
            <a:r>
              <a:rPr lang="en-GB" noProof="1">
                <a:solidFill>
                  <a:srgbClr val="FF0000"/>
                </a:solidFill>
              </a:rPr>
              <a:t>bird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A bird</a:t>
            </a:r>
            <a:r>
              <a:rPr lang="en-GB" noProof="1"/>
              <a:t> sang’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Lintu</a:t>
            </a:r>
            <a:r>
              <a:rPr lang="en-GB" noProof="1"/>
              <a:t>	lauloi</a:t>
            </a:r>
            <a:br>
              <a:rPr lang="en-GB" noProof="1"/>
            </a:br>
            <a:r>
              <a:rPr lang="en-GB" noProof="1">
                <a:solidFill>
                  <a:srgbClr val="00B050"/>
                </a:solidFill>
              </a:rPr>
              <a:t>bird</a:t>
            </a:r>
            <a:r>
              <a:rPr lang="en-GB" noProof="1"/>
              <a:t>	sang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00B050"/>
                </a:solidFill>
              </a:rPr>
              <a:t>The bird</a:t>
            </a:r>
            <a:r>
              <a:rPr lang="en-GB" noProof="1"/>
              <a:t> sang’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8E7B1-72F9-4E26-A8D1-AA014006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5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BFB6727-8D4B-444C-B386-04901C6365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6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672">
        <p:random/>
      </p:transition>
    </mc:Choice>
    <mc:Fallback xmlns="">
      <p:transition spd="slow" advTm="3567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77EBE-A097-4387-BE64-8FF3B998D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F73-2061-4AC5-8ED5-78CBCD05C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difference between the </a:t>
            </a:r>
            <a:r>
              <a:rPr lang="en-GB" dirty="0">
                <a:solidFill>
                  <a:srgbClr val="FF0000"/>
                </a:solidFill>
              </a:rPr>
              <a:t>indefinite</a:t>
            </a:r>
            <a:r>
              <a:rPr lang="en-GB" dirty="0"/>
              <a:t> and </a:t>
            </a:r>
            <a:r>
              <a:rPr lang="en-GB" dirty="0">
                <a:solidFill>
                  <a:srgbClr val="00B050"/>
                </a:solidFill>
              </a:rPr>
              <a:t>definite</a:t>
            </a:r>
            <a:r>
              <a:rPr lang="en-GB" dirty="0"/>
              <a:t> articles is not easy to describe</a:t>
            </a:r>
          </a:p>
          <a:p>
            <a:r>
              <a:rPr lang="en-GB" dirty="0"/>
              <a:t>In general, using the </a:t>
            </a:r>
            <a:r>
              <a:rPr lang="en-GB" dirty="0">
                <a:solidFill>
                  <a:srgbClr val="00B050"/>
                </a:solidFill>
              </a:rPr>
              <a:t>definite</a:t>
            </a:r>
            <a:r>
              <a:rPr lang="en-GB" dirty="0"/>
              <a:t> article means that something is more specific or better known than with the </a:t>
            </a:r>
            <a:r>
              <a:rPr lang="en-GB" dirty="0">
                <a:solidFill>
                  <a:srgbClr val="FF0000"/>
                </a:solidFill>
              </a:rPr>
              <a:t>indefinite</a:t>
            </a:r>
            <a:r>
              <a:rPr lang="en-GB" dirty="0"/>
              <a:t> article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GB" dirty="0"/>
              <a:t>Have you seen </a:t>
            </a:r>
            <a:r>
              <a:rPr lang="en-GB" dirty="0">
                <a:solidFill>
                  <a:srgbClr val="FF0000"/>
                </a:solidFill>
              </a:rPr>
              <a:t>a dog</a:t>
            </a:r>
            <a:r>
              <a:rPr lang="en-GB" dirty="0"/>
              <a:t>?</a:t>
            </a:r>
            <a:br>
              <a:rPr lang="en-GB" dirty="0"/>
            </a:br>
            <a:r>
              <a:rPr lang="en-GB" dirty="0"/>
              <a:t>(any dog)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GB" dirty="0"/>
              <a:t>Have you seen </a:t>
            </a:r>
            <a:r>
              <a:rPr lang="en-GB" dirty="0">
                <a:solidFill>
                  <a:srgbClr val="00B050"/>
                </a:solidFill>
              </a:rPr>
              <a:t>the dog</a:t>
            </a:r>
            <a:r>
              <a:rPr lang="en-GB" dirty="0"/>
              <a:t>?</a:t>
            </a:r>
            <a:br>
              <a:rPr lang="en-GB" dirty="0"/>
            </a:br>
            <a:r>
              <a:rPr lang="en-GB" dirty="0"/>
              <a:t>(my dog, the dog that you know I have)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2132-C300-42A2-AEDA-E2DC4C2E9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6</a:t>
            </a:fld>
            <a:endParaRPr lang="en-GB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9E71330-1A07-462C-98C4-AB7F626D5E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76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788">
        <p:random/>
      </p:transition>
    </mc:Choice>
    <mc:Fallback xmlns="">
      <p:transition spd="slow" advTm="307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B2472-78B4-184B-8907-00ECC059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BDE0F-6E64-7F41-9021-F3B1F543D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some contexts, only one article is possible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GB" dirty="0"/>
              <a:t>Sorry I’m late; </a:t>
            </a:r>
            <a:r>
              <a:rPr lang="en-GB" dirty="0">
                <a:solidFill>
                  <a:srgbClr val="FF0000"/>
                </a:solidFill>
              </a:rPr>
              <a:t>a man</a:t>
            </a:r>
            <a:r>
              <a:rPr lang="en-GB" dirty="0"/>
              <a:t> outside kept me talking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GB" strike="sngStrike" dirty="0"/>
              <a:t>Sorry I’m late; </a:t>
            </a:r>
            <a:r>
              <a:rPr lang="en-GB" strike="sngStrike" dirty="0">
                <a:solidFill>
                  <a:srgbClr val="00B050"/>
                </a:solidFill>
              </a:rPr>
              <a:t>the man</a:t>
            </a:r>
            <a:r>
              <a:rPr lang="en-GB" strike="sngStrike" dirty="0"/>
              <a:t> outside kept me talking</a:t>
            </a:r>
          </a:p>
          <a:p>
            <a:r>
              <a:rPr lang="en-GB" dirty="0"/>
              <a:t>When you’re introducing something completely new, you usually need to use the indefinite article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EBD71-82EA-DD4D-B760-CC589FDAA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7</a:t>
            </a:fld>
            <a:endParaRPr lang="en-GB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B0B47CD-127C-4751-B1BF-5FCF6322FA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283">
        <p:random/>
      </p:transition>
    </mc:Choice>
    <mc:Fallback xmlns="">
      <p:transition spd="slow" advTm="2628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46FF-348C-4324-8C15-427D87FDD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6D24D-DFEE-40AA-99BF-B793AAB4F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Look at the sentences below</a:t>
            </a:r>
          </a:p>
          <a:p>
            <a:r>
              <a:rPr lang="en-GB" sz="2400" dirty="0"/>
              <a:t>See if you can describe what makes them odd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sz="2400" dirty="0"/>
              <a:t>John is going to become a chef —</a:t>
            </a:r>
            <a:br>
              <a:rPr lang="en-GB" sz="2400" dirty="0"/>
            </a:br>
            <a:r>
              <a:rPr lang="en-GB" sz="2400" dirty="0"/>
              <a:t>but we don’t know which chef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sz="2400" dirty="0"/>
              <a:t>Mary wants to marry a Swede with ten children —</a:t>
            </a:r>
            <a:br>
              <a:rPr lang="en-GB" sz="2400" dirty="0"/>
            </a:br>
            <a:r>
              <a:rPr lang="en-GB" sz="2400" dirty="0"/>
              <a:t>but she’s almost given up hope of finding one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sz="2400" dirty="0"/>
              <a:t>Every morning I read the newspaper —</a:t>
            </a:r>
            <a:br>
              <a:rPr lang="en-GB" sz="2400" dirty="0"/>
            </a:br>
            <a:r>
              <a:rPr lang="en-GB" sz="2400" dirty="0"/>
              <a:t>and by now I almost have it memorised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sz="2400" dirty="0"/>
              <a:t>Mrs Smith has been fifty years at this school as the headmaster’s wife —</a:t>
            </a:r>
            <a:br>
              <a:rPr lang="en-GB" sz="2400" dirty="0"/>
            </a:br>
            <a:r>
              <a:rPr lang="en-GB" sz="2400" dirty="0"/>
              <a:t>but none of our headmasters has lasted longer than ten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1318B-7E6D-44B4-B0BD-A9DF506FC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8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1E11FD-16F3-4A33-B588-C342CAC13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9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BCC0-B372-4D59-A819-E0B4264A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3AE94-15BD-4565-92D4-9F6C345D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9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739B14-E247-49A7-B942-9D81BE2AC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8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6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6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|15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8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3.2|5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8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9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6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7.4|4.5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5|1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0.4|7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6.2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3789</TotalTime>
  <Words>1773</Words>
  <Application>Microsoft Office PowerPoint</Application>
  <PresentationFormat>Widescreen</PresentationFormat>
  <Paragraphs>196</Paragraphs>
  <Slides>32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Language Awareness for Key Stage 3</vt:lpstr>
      <vt:lpstr>Roadmap</vt:lpstr>
      <vt:lpstr>Articles</vt:lpstr>
      <vt:lpstr>Articles</vt:lpstr>
      <vt:lpstr>Articles</vt:lpstr>
      <vt:lpstr>Articles</vt:lpstr>
      <vt:lpstr>Articles</vt:lpstr>
      <vt:lpstr>Activity</vt:lpstr>
      <vt:lpstr>Solution</vt:lpstr>
      <vt:lpstr>Solution</vt:lpstr>
      <vt:lpstr>Articles</vt:lpstr>
      <vt:lpstr>Articles</vt:lpstr>
      <vt:lpstr>Articles</vt:lpstr>
      <vt:lpstr>Articles</vt:lpstr>
      <vt:lpstr>Articles</vt:lpstr>
      <vt:lpstr>Articles</vt:lpstr>
      <vt:lpstr>Demonstratives</vt:lpstr>
      <vt:lpstr>Demonstratives</vt:lpstr>
      <vt:lpstr>Demonstratives</vt:lpstr>
      <vt:lpstr>Demonstratives</vt:lpstr>
      <vt:lpstr>Demonstratives</vt:lpstr>
      <vt:lpstr>Demonstratives</vt:lpstr>
      <vt:lpstr>Demonstratives</vt:lpstr>
      <vt:lpstr>Activity</vt:lpstr>
      <vt:lpstr>Agreement</vt:lpstr>
      <vt:lpstr>Agreement</vt:lpstr>
      <vt:lpstr>Agreement</vt:lpstr>
      <vt:lpstr>Agreement</vt:lpstr>
      <vt:lpstr>Agreement</vt:lpstr>
      <vt:lpstr>Agreement</vt:lpstr>
      <vt:lpstr>Agreement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Macleod, Morgan</cp:lastModifiedBy>
  <cp:revision>228</cp:revision>
  <dcterms:created xsi:type="dcterms:W3CDTF">2020-12-01T13:59:57Z</dcterms:created>
  <dcterms:modified xsi:type="dcterms:W3CDTF">2025-01-06T13:43:18Z</dcterms:modified>
</cp:coreProperties>
</file>