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72" r:id="rId4"/>
    <p:sldId id="273" r:id="rId5"/>
    <p:sldId id="258" r:id="rId6"/>
    <p:sldId id="259" r:id="rId7"/>
    <p:sldId id="260" r:id="rId8"/>
    <p:sldId id="261" r:id="rId9"/>
    <p:sldId id="274" r:id="rId10"/>
    <p:sldId id="262" r:id="rId11"/>
    <p:sldId id="263" r:id="rId12"/>
    <p:sldId id="264" r:id="rId13"/>
    <p:sldId id="265" r:id="rId14"/>
    <p:sldId id="266" r:id="rId15"/>
    <p:sldId id="275" r:id="rId16"/>
    <p:sldId id="276" r:id="rId17"/>
    <p:sldId id="277" r:id="rId18"/>
    <p:sldId id="278" r:id="rId19"/>
    <p:sldId id="279" r:id="rId20"/>
    <p:sldId id="267" r:id="rId21"/>
    <p:sldId id="268" r:id="rId22"/>
    <p:sldId id="269" r:id="rId23"/>
    <p:sldId id="270" r:id="rId24"/>
    <p:sldId id="271" r:id="rId25"/>
    <p:sldId id="281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804000"/>
    <a:srgbClr val="FF8000"/>
    <a:srgbClr val="008000"/>
    <a:srgbClr val="F6F6FC"/>
    <a:srgbClr val="ACACE4"/>
    <a:srgbClr val="C7C7ED"/>
    <a:srgbClr val="8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10: Prepositions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D7F0-E605-4AC7-9304-F8A36078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70F44-8173-4190-9C89-4F15FF56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Sometimes a preposition may be used with more than one case, with a difference in meaning</a:t>
            </a:r>
          </a:p>
          <a:p>
            <a:r>
              <a:rPr lang="en-GB" noProof="1"/>
              <a:t>You can see this in these examples from Latin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noProof="1"/>
              <a:t>Cucurri </a:t>
            </a:r>
            <a:r>
              <a:rPr lang="en-GB" b="1" u="sng" noProof="1"/>
              <a:t>in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0000FF"/>
                </a:solidFill>
              </a:rPr>
              <a:t>hortum</a:t>
            </a:r>
            <a:br>
              <a:rPr lang="en-GB" noProof="1"/>
            </a:br>
            <a:r>
              <a:rPr lang="en-GB" noProof="1"/>
              <a:t>‘I ran </a:t>
            </a:r>
            <a:r>
              <a:rPr lang="en-GB" b="1" noProof="1"/>
              <a:t>into</a:t>
            </a:r>
            <a:r>
              <a:rPr lang="en-GB" noProof="1"/>
              <a:t> the garden’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noProof="1"/>
              <a:t>Cucurri </a:t>
            </a:r>
            <a:r>
              <a:rPr lang="en-GB" b="1" u="sng" noProof="1"/>
              <a:t>in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804000"/>
                </a:solidFill>
              </a:rPr>
              <a:t>horto</a:t>
            </a:r>
            <a:br>
              <a:rPr lang="en-GB" noProof="1"/>
            </a:br>
            <a:r>
              <a:rPr lang="en-GB" noProof="1"/>
              <a:t>‘I ran </a:t>
            </a:r>
            <a:r>
              <a:rPr lang="en-GB" b="1" noProof="1"/>
              <a:t>within</a:t>
            </a:r>
            <a:r>
              <a:rPr lang="en-GB" noProof="1"/>
              <a:t> the garden’</a:t>
            </a:r>
          </a:p>
          <a:p>
            <a:r>
              <a:rPr lang="en-GB" noProof="1"/>
              <a:t>As you can see, example (9) expresses </a:t>
            </a:r>
            <a:r>
              <a:rPr lang="en-GB" u="sng" noProof="1"/>
              <a:t>direction</a:t>
            </a:r>
            <a:r>
              <a:rPr lang="en-GB" noProof="1"/>
              <a:t>, and example (10) expresses </a:t>
            </a:r>
            <a:r>
              <a:rPr lang="en-GB" u="sng" noProof="1"/>
              <a:t>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57781-57BF-40C6-AF99-6F30BBBD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6E56EE3-6917-49B4-9192-78BD67796453}"/>
              </a:ext>
            </a:extLst>
          </p:cNvPr>
          <p:cNvSpPr/>
          <p:nvPr/>
        </p:nvSpPr>
        <p:spPr>
          <a:xfrm>
            <a:off x="6958149" y="3141028"/>
            <a:ext cx="2037806" cy="881743"/>
          </a:xfrm>
          <a:prstGeom prst="wedgeRoundRectCallout">
            <a:avLst>
              <a:gd name="adj1" fmla="val -177671"/>
              <a:gd name="adj2" fmla="val -1354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F18505A-B32D-41FA-9C8A-F132AF892B7A}"/>
              </a:ext>
            </a:extLst>
          </p:cNvPr>
          <p:cNvSpPr/>
          <p:nvPr/>
        </p:nvSpPr>
        <p:spPr>
          <a:xfrm>
            <a:off x="6958149" y="4157708"/>
            <a:ext cx="2037806" cy="881743"/>
          </a:xfrm>
          <a:prstGeom prst="wedgeRoundRectCallout">
            <a:avLst>
              <a:gd name="adj1" fmla="val -192628"/>
              <a:gd name="adj2" fmla="val -244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804000"/>
                </a:solidFill>
              </a:rPr>
              <a:t>Ablative</a:t>
            </a:r>
            <a:r>
              <a:rPr lang="en-GB" dirty="0"/>
              <a:t> case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109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303A9-5055-48CF-8781-CDF12508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DA44-AE99-4785-835A-CEBFBF4B7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English used to use cases to make the same distinction, in Anglo-Saxon times (a thousand years ago or more)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</a:t>
            </a:r>
            <a:r>
              <a:rPr lang="en-GB" noProof="1"/>
              <a:t> ran </a:t>
            </a:r>
            <a:r>
              <a:rPr lang="en-GB" b="1" noProof="1"/>
              <a:t>in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th</a:t>
            </a:r>
            <a:r>
              <a:rPr lang="en-GB" u="sng" noProof="1">
                <a:solidFill>
                  <a:srgbClr val="0000FF"/>
                </a:solidFill>
              </a:rPr>
              <a:t>one</a:t>
            </a:r>
            <a:r>
              <a:rPr lang="en-GB" noProof="1">
                <a:solidFill>
                  <a:srgbClr val="0000FF"/>
                </a:solidFill>
              </a:rPr>
              <a:t> geard</a:t>
            </a:r>
            <a:br>
              <a:rPr lang="en-GB" noProof="1"/>
            </a:br>
            <a:r>
              <a:rPr lang="en-GB" noProof="1"/>
              <a:t>‘I ran </a:t>
            </a:r>
            <a:r>
              <a:rPr lang="en-GB" b="1" noProof="1"/>
              <a:t>into</a:t>
            </a:r>
            <a:r>
              <a:rPr lang="en-GB" noProof="1"/>
              <a:t> the garden’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</a:t>
            </a:r>
            <a:r>
              <a:rPr lang="en-GB" noProof="1"/>
              <a:t> ran </a:t>
            </a:r>
            <a:r>
              <a:rPr lang="en-GB" b="1" noProof="1"/>
              <a:t>in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th</a:t>
            </a:r>
            <a:r>
              <a:rPr lang="en-GB" u="sng" noProof="1">
                <a:solidFill>
                  <a:srgbClr val="FF00FF"/>
                </a:solidFill>
              </a:rPr>
              <a:t>am</a:t>
            </a:r>
            <a:r>
              <a:rPr lang="en-GB" noProof="1">
                <a:solidFill>
                  <a:srgbClr val="FF00FF"/>
                </a:solidFill>
              </a:rPr>
              <a:t> geard</a:t>
            </a:r>
            <a:r>
              <a:rPr lang="en-GB" u="sng" noProof="1">
                <a:solidFill>
                  <a:srgbClr val="FF00FF"/>
                </a:solidFill>
              </a:rPr>
              <a:t>e</a:t>
            </a:r>
            <a:br>
              <a:rPr lang="en-GB" noProof="1"/>
            </a:br>
            <a:r>
              <a:rPr lang="en-GB" noProof="1"/>
              <a:t>‘I ran </a:t>
            </a:r>
            <a:r>
              <a:rPr lang="en-GB" b="1" noProof="1"/>
              <a:t>within</a:t>
            </a:r>
            <a:r>
              <a:rPr lang="en-GB" noProof="1"/>
              <a:t> the garden’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060F7-32E7-4CB5-BE65-035547EF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BD8D7E2-9959-4572-8B4F-7EE0FD13DA6D}"/>
              </a:ext>
            </a:extLst>
          </p:cNvPr>
          <p:cNvSpPr/>
          <p:nvPr/>
        </p:nvSpPr>
        <p:spPr>
          <a:xfrm>
            <a:off x="7841376" y="2673437"/>
            <a:ext cx="2037806" cy="881743"/>
          </a:xfrm>
          <a:prstGeom prst="wedgeRoundRectCallout">
            <a:avLst>
              <a:gd name="adj1" fmla="val -197557"/>
              <a:gd name="adj2" fmla="val -1708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2BCBCD8-8F44-410A-A73C-792C93BD03A6}"/>
              </a:ext>
            </a:extLst>
          </p:cNvPr>
          <p:cNvSpPr/>
          <p:nvPr/>
        </p:nvSpPr>
        <p:spPr>
          <a:xfrm>
            <a:off x="7841376" y="3690117"/>
            <a:ext cx="2037806" cy="881743"/>
          </a:xfrm>
          <a:prstGeom prst="wedgeRoundRectCallout">
            <a:avLst>
              <a:gd name="adj1" fmla="val -194158"/>
              <a:gd name="adj2" fmla="val -279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072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9A55-C993-4B31-A9E5-7C8FEAC4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4035-934C-441D-8221-29A7A94DA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English does not distinguish between the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and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cases anymore</a:t>
            </a:r>
          </a:p>
          <a:p>
            <a:r>
              <a:rPr lang="en-GB" dirty="0"/>
              <a:t>One way to make the same distinctions is to use specialised prepositions (e.g. </a:t>
            </a:r>
            <a:r>
              <a:rPr lang="en-GB" b="1" i="1" dirty="0"/>
              <a:t>into</a:t>
            </a:r>
            <a:r>
              <a:rPr lang="en-GB" dirty="0"/>
              <a:t>)</a:t>
            </a:r>
          </a:p>
          <a:p>
            <a:r>
              <a:rPr lang="en-GB" dirty="0"/>
              <a:t>However, you can also use a single preposition with both meanings, and people will use other evidence to guess which is right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dirty="0"/>
              <a:t>​I ran </a:t>
            </a:r>
            <a:r>
              <a:rPr lang="en-GB" b="1" u="sng" dirty="0"/>
              <a:t>in</a:t>
            </a:r>
            <a:r>
              <a:rPr lang="en-GB" u="sng" dirty="0"/>
              <a:t> the garden</a:t>
            </a:r>
            <a:br>
              <a:rPr lang="en-GB" dirty="0"/>
            </a:br>
            <a:r>
              <a:rPr lang="en-GB" dirty="0"/>
              <a:t>‘I ran </a:t>
            </a:r>
            <a:r>
              <a:rPr lang="en-GB" b="1" dirty="0"/>
              <a:t>into</a:t>
            </a:r>
            <a:r>
              <a:rPr lang="en-GB" dirty="0"/>
              <a:t>/</a:t>
            </a:r>
            <a:r>
              <a:rPr lang="en-GB" b="1" dirty="0"/>
              <a:t>within</a:t>
            </a:r>
            <a:r>
              <a:rPr lang="en-GB" dirty="0"/>
              <a:t> the garden’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6C4A4-FA45-48EA-9144-57C91716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453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91DA-04DB-4534-9C2A-213DEF32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61191-F5EB-4F2A-B4AC-B8A86F8F4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possibility can be seen in the Romance languages (e.g. French, Spanish, Portuguese)</a:t>
            </a:r>
          </a:p>
          <a:p>
            <a:r>
              <a:rPr lang="en-GB" dirty="0"/>
              <a:t>As you may remember, all these languages descend from Latin</a:t>
            </a:r>
          </a:p>
          <a:p>
            <a:r>
              <a:rPr lang="en-GB" dirty="0"/>
              <a:t>However, as in English, nouns in these languages no longer have separate forms for different cases such as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,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, and </a:t>
            </a:r>
            <a:r>
              <a:rPr lang="en-GB" dirty="0">
                <a:solidFill>
                  <a:srgbClr val="804000"/>
                </a:solidFill>
              </a:rPr>
              <a:t>ablative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9659F-9C15-47E9-94E1-27E20515C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188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F4BC-8CE8-4214-B098-FB7DBC061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756D-DF8F-4459-819B-178AD987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In Romance languages such as French, most prepositions can only express location, and not direction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​Je cours </a:t>
            </a:r>
            <a:r>
              <a:rPr lang="en-GB" b="1" u="sng" noProof="1"/>
              <a:t>dans</a:t>
            </a:r>
            <a:r>
              <a:rPr lang="en-GB" u="sng" noProof="1"/>
              <a:t> le jardin</a:t>
            </a:r>
            <a:br>
              <a:rPr lang="en-GB" noProof="1"/>
            </a:br>
            <a:r>
              <a:rPr lang="en-GB" noProof="1"/>
              <a:t>‘I run </a:t>
            </a:r>
            <a:r>
              <a:rPr lang="en-GB" b="1" noProof="1"/>
              <a:t>within</a:t>
            </a:r>
            <a:r>
              <a:rPr lang="en-GB" noProof="1"/>
              <a:t> the garden’</a:t>
            </a:r>
          </a:p>
          <a:p>
            <a:r>
              <a:rPr lang="en-GB" noProof="1"/>
              <a:t>To express direction, you need to change the verb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​J’</a:t>
            </a:r>
            <a:r>
              <a:rPr lang="en-GB" b="1" noProof="1"/>
              <a:t>entre </a:t>
            </a:r>
            <a:r>
              <a:rPr lang="en-GB" b="1" u="sng" noProof="1"/>
              <a:t>dans</a:t>
            </a:r>
            <a:r>
              <a:rPr lang="en-GB" u="sng" noProof="1"/>
              <a:t> le jardin</a:t>
            </a:r>
            <a:r>
              <a:rPr lang="en-GB" noProof="1"/>
              <a:t> (en courant)</a:t>
            </a:r>
            <a:br>
              <a:rPr lang="en-GB" noProof="1"/>
            </a:br>
            <a:r>
              <a:rPr lang="en-GB" noProof="1"/>
              <a:t>‘I enter the garden (running)’</a:t>
            </a:r>
          </a:p>
          <a:p>
            <a:r>
              <a:rPr lang="en-GB" noProof="1"/>
              <a:t>Different directions need different verbs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GB" noProof="1"/>
              <a:t>Je </a:t>
            </a:r>
            <a:r>
              <a:rPr lang="en-GB" b="1" noProof="1"/>
              <a:t>sors </a:t>
            </a:r>
            <a:r>
              <a:rPr lang="en-GB" b="1" u="sng" noProof="1"/>
              <a:t>du</a:t>
            </a:r>
            <a:r>
              <a:rPr lang="en-GB" u="sng" noProof="1"/>
              <a:t> jardin</a:t>
            </a:r>
            <a:r>
              <a:rPr lang="en-GB" noProof="1"/>
              <a:t> (en courant)</a:t>
            </a:r>
            <a:br>
              <a:rPr lang="en-GB" noProof="1"/>
            </a:br>
            <a:r>
              <a:rPr lang="en-GB" noProof="1"/>
              <a:t>‘I exit the garden (running)’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46137-DFD0-4300-AEEF-8D84EE86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358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1CE1-E1A2-4F6F-B94F-D0267D70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5BFDD-A2C6-4AEC-AEE6-E94E11C05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The languages that we have seen so far all have </a:t>
            </a:r>
            <a:r>
              <a:rPr lang="en-GB" b="1" noProof="1"/>
              <a:t>prepositions</a:t>
            </a:r>
            <a:r>
              <a:rPr lang="en-GB" noProof="1"/>
              <a:t>, which come before the noun</a:t>
            </a:r>
          </a:p>
          <a:p>
            <a:r>
              <a:rPr lang="en-GB" noProof="1"/>
              <a:t>As you may remember, some languages have </a:t>
            </a:r>
            <a:r>
              <a:rPr lang="en-GB" b="1" noProof="1"/>
              <a:t>postpositions</a:t>
            </a:r>
            <a:r>
              <a:rPr lang="en-GB" noProof="1"/>
              <a:t>, which come after the noun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u="sng" noProof="1"/>
              <a:t>Nihon </a:t>
            </a:r>
            <a:r>
              <a:rPr lang="en-GB" b="1" u="sng" noProof="1"/>
              <a:t>ni</a:t>
            </a:r>
            <a:r>
              <a:rPr lang="en-GB" noProof="1"/>
              <a:t>		(Japanese)</a:t>
            </a:r>
            <a:br>
              <a:rPr lang="en-GB" noProof="1"/>
            </a:br>
            <a:r>
              <a:rPr lang="en-GB" noProof="1"/>
              <a:t>‘</a:t>
            </a:r>
            <a:r>
              <a:rPr lang="en-GB" b="1" noProof="1"/>
              <a:t>in</a:t>
            </a:r>
            <a:r>
              <a:rPr lang="en-GB" noProof="1"/>
              <a:t> Japan’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u="sng" noProof="1"/>
              <a:t>Türkiye’ye </a:t>
            </a:r>
            <a:r>
              <a:rPr lang="en-GB" b="1" u="sng" noProof="1"/>
              <a:t>doğru</a:t>
            </a:r>
            <a:r>
              <a:rPr lang="en-GB" noProof="1"/>
              <a:t>	(Turkish)</a:t>
            </a:r>
            <a:br>
              <a:rPr lang="en-GB" noProof="1"/>
            </a:br>
            <a:r>
              <a:rPr lang="en-GB" noProof="1"/>
              <a:t>‘</a:t>
            </a:r>
            <a:r>
              <a:rPr lang="en-GB" b="1" noProof="1"/>
              <a:t>towards</a:t>
            </a:r>
            <a:r>
              <a:rPr lang="en-GB" noProof="1"/>
              <a:t> Turkey’</a:t>
            </a:r>
          </a:p>
          <a:p>
            <a:r>
              <a:rPr lang="en-GB" noProof="1"/>
              <a:t>If you want to refer to prepositions and postpositions together, you can call them </a:t>
            </a:r>
            <a:r>
              <a:rPr lang="en-GB" u="sng" noProof="1"/>
              <a:t>adpositions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DDCF6-BFA5-4C93-A8B4-E859839C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054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567B-A259-44B5-9375-83BB9638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DE20-2B49-4054-A5E3-5A4E4F30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Some languages are flexible enough that they can place prepositions either before or after the noun</a:t>
            </a:r>
          </a:p>
          <a:p>
            <a:r>
              <a:rPr lang="en-GB" noProof="1"/>
              <a:t>This was the case in Ancient Greek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u="sng" noProof="1"/>
              <a:t>​</a:t>
            </a:r>
            <a:r>
              <a:rPr lang="en-GB" b="1" u="sng" noProof="1"/>
              <a:t>perì</a:t>
            </a:r>
            <a:r>
              <a:rPr lang="en-GB" u="sng" noProof="1"/>
              <a:t> tḕn gên</a:t>
            </a:r>
            <a:br>
              <a:rPr lang="en-GB" noProof="1"/>
            </a:br>
            <a:r>
              <a:rPr lang="en-GB" noProof="1"/>
              <a:t>‘</a:t>
            </a:r>
            <a:r>
              <a:rPr lang="en-GB" b="1" noProof="1"/>
              <a:t>around</a:t>
            </a:r>
            <a:r>
              <a:rPr lang="en-GB" noProof="1"/>
              <a:t> the world’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u="sng" noProof="1"/>
              <a:t>​tḕn gên </a:t>
            </a:r>
            <a:r>
              <a:rPr lang="en-GB" b="1" u="sng" noProof="1"/>
              <a:t>péri</a:t>
            </a:r>
            <a:br>
              <a:rPr lang="en-GB" noProof="1"/>
            </a:br>
            <a:r>
              <a:rPr lang="en-GB" noProof="1"/>
              <a:t>‘the world </a:t>
            </a:r>
            <a:r>
              <a:rPr lang="en-GB" b="1" noProof="1"/>
              <a:t>around</a:t>
            </a:r>
            <a:r>
              <a:rPr lang="en-GB" noProof="1"/>
              <a:t>’</a:t>
            </a:r>
          </a:p>
          <a:p>
            <a:r>
              <a:rPr lang="en-GB" noProof="1"/>
              <a:t>The first order was the normal one, but the second could be used for special emphasis</a:t>
            </a:r>
          </a:p>
          <a:p>
            <a:r>
              <a:rPr lang="en-GB" noProof="1"/>
              <a:t>This sort of variation is called </a:t>
            </a:r>
            <a:r>
              <a:rPr lang="en-GB" u="sng" noProof="1"/>
              <a:t>anastrophe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F73D8-873F-4CE7-B587-682A7E81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8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0A77-95BA-4318-8EEB-8A9B155F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BA7A-3C1C-4A0E-BE9E-4091445F6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 it is possible to put </a:t>
            </a:r>
            <a:r>
              <a:rPr lang="en-GB" b="1" dirty="0"/>
              <a:t>prepositions</a:t>
            </a:r>
            <a:r>
              <a:rPr lang="en-GB" dirty="0"/>
              <a:t> after a pronoun in questions and relative clauses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dirty="0"/>
              <a:t>​</a:t>
            </a:r>
            <a:r>
              <a:rPr lang="en-GB" u="sng" dirty="0">
                <a:solidFill>
                  <a:srgbClr val="0000FF"/>
                </a:solidFill>
              </a:rPr>
              <a:t>What</a:t>
            </a:r>
            <a:r>
              <a:rPr lang="en-GB" dirty="0"/>
              <a:t> was John looking </a:t>
            </a:r>
            <a:r>
              <a:rPr lang="en-GB" b="1" u="sng" dirty="0"/>
              <a:t>for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dirty="0"/>
              <a:t>Mary found John’s dog, </a:t>
            </a:r>
            <a:r>
              <a:rPr lang="en-GB" u="sng" dirty="0">
                <a:solidFill>
                  <a:srgbClr val="0000FF"/>
                </a:solidFill>
              </a:rPr>
              <a:t>which</a:t>
            </a:r>
            <a:r>
              <a:rPr lang="en-GB" dirty="0"/>
              <a:t> he was looking </a:t>
            </a:r>
            <a:r>
              <a:rPr lang="en-GB" b="1" u="sng" dirty="0"/>
              <a:t>for</a:t>
            </a:r>
          </a:p>
          <a:p>
            <a:r>
              <a:rPr lang="en-GB" dirty="0"/>
              <a:t>This </a:t>
            </a:r>
            <a:r>
              <a:rPr lang="en-GB" u="sng" dirty="0"/>
              <a:t>preposition stranding</a:t>
            </a:r>
            <a:r>
              <a:rPr lang="en-GB" dirty="0"/>
              <a:t> is not possible in most other languages</a:t>
            </a:r>
          </a:p>
          <a:p>
            <a:r>
              <a:rPr lang="en-GB" dirty="0"/>
              <a:t>As you may know, it is not normally done in more formal English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GB" dirty="0"/>
              <a:t>​</a:t>
            </a:r>
            <a:r>
              <a:rPr lang="en-GB" b="1" u="sng" dirty="0"/>
              <a:t>For</a:t>
            </a:r>
            <a:r>
              <a:rPr lang="en-GB" u="sng" dirty="0"/>
              <a:t> </a:t>
            </a:r>
            <a:r>
              <a:rPr lang="en-GB" u="sng" dirty="0">
                <a:solidFill>
                  <a:srgbClr val="0000FF"/>
                </a:solidFill>
              </a:rPr>
              <a:t>what</a:t>
            </a:r>
            <a:r>
              <a:rPr lang="en-GB" dirty="0"/>
              <a:t> was John looking?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GB" dirty="0"/>
              <a:t>Mary found John’s dog, </a:t>
            </a:r>
            <a:r>
              <a:rPr lang="en-GB" b="1" u="sng" dirty="0"/>
              <a:t>for</a:t>
            </a:r>
            <a:r>
              <a:rPr lang="en-GB" u="sng" dirty="0"/>
              <a:t> </a:t>
            </a:r>
            <a:r>
              <a:rPr lang="en-GB" u="sng" dirty="0">
                <a:solidFill>
                  <a:srgbClr val="0000FF"/>
                </a:solidFill>
              </a:rPr>
              <a:t>which</a:t>
            </a:r>
            <a:r>
              <a:rPr lang="en-GB" dirty="0"/>
              <a:t> he was looking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DDDEE-3050-4B90-842F-EFFC0CA2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727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56BB-0430-4BD7-95B3-03A536EF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Word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0F938-5981-442B-8FBB-BA0F12FA1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Anastrophe and preposition stranding have the same origin</a:t>
            </a:r>
          </a:p>
          <a:p>
            <a:r>
              <a:rPr lang="en-GB" dirty="0"/>
              <a:t>Remember that English and Greek are both </a:t>
            </a:r>
            <a:r>
              <a:rPr lang="en-GB" u="sng" dirty="0"/>
              <a:t>Indo-European</a:t>
            </a:r>
            <a:r>
              <a:rPr lang="en-GB" dirty="0"/>
              <a:t> languages, and go back to what was once a single language</a:t>
            </a:r>
          </a:p>
          <a:p>
            <a:r>
              <a:rPr lang="en-GB" dirty="0"/>
              <a:t>There was once a time when the line between prepositions and adverbs was less distinct</a:t>
            </a:r>
          </a:p>
          <a:p>
            <a:r>
              <a:rPr lang="en-GB" dirty="0"/>
              <a:t>These words could be placed freely, like adverbs, but relate to a noun, like prepositions</a:t>
            </a:r>
          </a:p>
          <a:p>
            <a:r>
              <a:rPr lang="en-GB" dirty="0"/>
              <a:t>Different languages have reduced this flexibility in different ways (e.g. preposition stranding = English, anastrophe = Greek)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160EE-E4AA-4F56-9D71-7B9CA6C9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29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105A-8E78-454F-ABEF-4E70B0B4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A1AD3-2755-4CA0-9AC7-249141CD4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other languages in addition to the ones that we’ve seen</a:t>
            </a:r>
          </a:p>
          <a:p>
            <a:r>
              <a:rPr lang="en-GB" dirty="0"/>
              <a:t>Take some time and try to describe how </a:t>
            </a:r>
            <a:r>
              <a:rPr lang="en-GB" noProof="1"/>
              <a:t>adpositions</a:t>
            </a:r>
            <a:r>
              <a:rPr lang="en-GB" dirty="0"/>
              <a:t> work in these languages</a:t>
            </a:r>
          </a:p>
          <a:p>
            <a:pPr lvl="1"/>
            <a:r>
              <a:rPr lang="en-GB" dirty="0"/>
              <a:t>Are they prepositions or postpositions?</a:t>
            </a:r>
          </a:p>
          <a:p>
            <a:pPr lvl="1"/>
            <a:r>
              <a:rPr lang="en-GB" dirty="0"/>
              <a:t>Do they assign one or more cases?</a:t>
            </a:r>
          </a:p>
          <a:p>
            <a:pPr lvl="1"/>
            <a:r>
              <a:rPr lang="en-GB" dirty="0"/>
              <a:t>Is it possible to say things like </a:t>
            </a:r>
            <a:r>
              <a:rPr lang="en-GB" i="1" dirty="0"/>
              <a:t>I ran into the garden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Can they be moved from their usual position (e.g. anastrophe/preposition stranding)?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25B40-CD8C-4B80-BFDD-4B3A9240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1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2EE9-F3E0-4A5B-ABC2-589604CC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6078-6C11-474D-A9B2-6EE1C4539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take a closer look at </a:t>
            </a:r>
            <a:r>
              <a:rPr lang="en-GB" u="sng" dirty="0"/>
              <a:t>prepositions</a:t>
            </a:r>
          </a:p>
          <a:p>
            <a:r>
              <a:rPr lang="en-GB" dirty="0"/>
              <a:t>We will see how prepositions interact with </a:t>
            </a:r>
            <a:r>
              <a:rPr lang="en-GB" u="sng" dirty="0"/>
              <a:t>case</a:t>
            </a:r>
          </a:p>
          <a:p>
            <a:r>
              <a:rPr lang="en-GB" dirty="0"/>
              <a:t>We will also look at the different </a:t>
            </a:r>
            <a:r>
              <a:rPr lang="en-GB" u="sng" dirty="0"/>
              <a:t>word orders</a:t>
            </a:r>
            <a:r>
              <a:rPr lang="en-GB" dirty="0"/>
              <a:t> that appear with prepositions</a:t>
            </a:r>
            <a:endParaRPr lang="en-GB" u="sng" dirty="0"/>
          </a:p>
          <a:p>
            <a:r>
              <a:rPr lang="en-GB" dirty="0"/>
              <a:t>We will see how some languages combine prepositions with </a:t>
            </a:r>
            <a:r>
              <a:rPr lang="en-GB" u="sng" dirty="0"/>
              <a:t>articles</a:t>
            </a:r>
          </a:p>
          <a:p>
            <a:r>
              <a:rPr lang="en-GB" dirty="0"/>
              <a:t>Finally, we will examine how languages differ in their use of prepositions with </a:t>
            </a:r>
            <a:r>
              <a:rPr lang="en-GB" u="sng" dirty="0"/>
              <a:t>pronouns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677E7-6BC5-4435-86AD-D05D81BF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9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3A8E6-454F-49EE-8903-B843E408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98C29-BC59-4D93-A9C5-987642A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some languages, there are </a:t>
            </a:r>
            <a:r>
              <a:rPr lang="en-GB" b="1" noProof="1"/>
              <a:t>prepositions</a:t>
            </a:r>
            <a:r>
              <a:rPr lang="en-GB" noProof="1"/>
              <a:t> that contract with </a:t>
            </a:r>
            <a:r>
              <a:rPr lang="en-GB" u="sng" noProof="1"/>
              <a:t>articles</a:t>
            </a:r>
            <a:r>
              <a:rPr lang="en-GB" noProof="1"/>
              <a:t> to form a single word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He</a:t>
            </a:r>
            <a:r>
              <a:rPr lang="en-GB" noProof="1"/>
              <a:t> spoke </a:t>
            </a:r>
            <a:r>
              <a:rPr lang="en-GB" b="1" noProof="1"/>
              <a:t>of</a:t>
            </a:r>
            <a:r>
              <a:rPr lang="en-GB" noProof="1"/>
              <a:t> </a:t>
            </a:r>
            <a:r>
              <a:rPr lang="en-GB" u="sng" noProof="1"/>
              <a:t>the</a:t>
            </a:r>
            <a:r>
              <a:rPr lang="en-GB" noProof="1"/>
              <a:t> weather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Il</a:t>
            </a:r>
            <a:r>
              <a:rPr lang="en-GB" noProof="1"/>
              <a:t> parlait </a:t>
            </a:r>
            <a:r>
              <a:rPr lang="en-GB" b="1" u="sng" noProof="1"/>
              <a:t>du</a:t>
            </a:r>
            <a:r>
              <a:rPr lang="en-GB" noProof="1"/>
              <a:t> temps		(French)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Er</a:t>
            </a:r>
            <a:r>
              <a:rPr lang="en-GB" noProof="1"/>
              <a:t> sprach </a:t>
            </a:r>
            <a:r>
              <a:rPr lang="en-GB" b="1" u="sng" noProof="1"/>
              <a:t>vom</a:t>
            </a:r>
            <a:r>
              <a:rPr lang="en-GB" noProof="1"/>
              <a:t> Wetter	(German)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Labhair </a:t>
            </a:r>
            <a:r>
              <a:rPr lang="en-GB" noProof="1">
                <a:solidFill>
                  <a:srgbClr val="FF0000"/>
                </a:solidFill>
              </a:rPr>
              <a:t>sé</a:t>
            </a:r>
            <a:r>
              <a:rPr lang="en-GB" noProof="1"/>
              <a:t> </a:t>
            </a:r>
            <a:r>
              <a:rPr lang="en-GB" b="1" u="sng" noProof="1"/>
              <a:t>faoin</a:t>
            </a:r>
            <a:r>
              <a:rPr lang="en-GB" noProof="1"/>
              <a:t> aimsir	(Irish)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DA144-F009-4F4D-A189-5485C61A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9E68C77E-F01D-4B46-AD3E-76082955D267}"/>
              </a:ext>
            </a:extLst>
          </p:cNvPr>
          <p:cNvSpPr/>
          <p:nvPr/>
        </p:nvSpPr>
        <p:spPr>
          <a:xfrm>
            <a:off x="8116388" y="3283130"/>
            <a:ext cx="2133600" cy="444139"/>
          </a:xfrm>
          <a:prstGeom prst="wedgeRoundRectCallout">
            <a:avLst>
              <a:gd name="adj1" fmla="val -277947"/>
              <a:gd name="adj2" fmla="val -38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de</a:t>
            </a:r>
            <a:r>
              <a:rPr lang="en-GB" dirty="0"/>
              <a:t> + </a:t>
            </a:r>
            <a:r>
              <a:rPr lang="en-GB" u="sng" dirty="0"/>
              <a:t>le</a:t>
            </a:r>
            <a:r>
              <a:rPr lang="en-GB" dirty="0"/>
              <a:t> = </a:t>
            </a:r>
            <a:r>
              <a:rPr lang="en-GB" b="1" u="sng" dirty="0"/>
              <a:t>du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9279DDF0-57EC-4D79-8774-554F476752AD}"/>
              </a:ext>
            </a:extLst>
          </p:cNvPr>
          <p:cNvSpPr/>
          <p:nvPr/>
        </p:nvSpPr>
        <p:spPr>
          <a:xfrm>
            <a:off x="8116387" y="3779224"/>
            <a:ext cx="2133601" cy="444139"/>
          </a:xfrm>
          <a:prstGeom prst="wedgeRoundRectCallout">
            <a:avLst>
              <a:gd name="adj1" fmla="val -249710"/>
              <a:gd name="adj2" fmla="val 255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noProof="1"/>
              <a:t>von</a:t>
            </a:r>
            <a:r>
              <a:rPr lang="en-GB" noProof="1"/>
              <a:t> + </a:t>
            </a:r>
            <a:r>
              <a:rPr lang="en-GB" u="sng" noProof="1"/>
              <a:t>dem</a:t>
            </a:r>
            <a:r>
              <a:rPr lang="en-GB" noProof="1"/>
              <a:t> = </a:t>
            </a:r>
            <a:r>
              <a:rPr lang="en-GB" b="1" u="sng" noProof="1"/>
              <a:t>vom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3E813687-65BA-4AB5-AE79-3153C1885609}"/>
              </a:ext>
            </a:extLst>
          </p:cNvPr>
          <p:cNvSpPr/>
          <p:nvPr/>
        </p:nvSpPr>
        <p:spPr>
          <a:xfrm>
            <a:off x="8116387" y="4275318"/>
            <a:ext cx="2133601" cy="444139"/>
          </a:xfrm>
          <a:prstGeom prst="wedgeRoundRectCallout">
            <a:avLst>
              <a:gd name="adj1" fmla="val -237535"/>
              <a:gd name="adj2" fmla="val 2317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noProof="1"/>
              <a:t>faoi</a:t>
            </a:r>
            <a:r>
              <a:rPr lang="en-GB" noProof="1"/>
              <a:t> + </a:t>
            </a:r>
            <a:r>
              <a:rPr lang="en-GB" u="sng" noProof="1"/>
              <a:t>an</a:t>
            </a:r>
            <a:r>
              <a:rPr lang="en-GB" noProof="1"/>
              <a:t> = </a:t>
            </a:r>
            <a:r>
              <a:rPr lang="en-GB" b="1" u="sng" noProof="1"/>
              <a:t>faoin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10EAC4-F43D-4DB9-B855-11F11E01E0AA}"/>
              </a:ext>
            </a:extLst>
          </p:cNvPr>
          <p:cNvGrpSpPr/>
          <p:nvPr/>
        </p:nvGrpSpPr>
        <p:grpSpPr>
          <a:xfrm>
            <a:off x="6817489" y="3078776"/>
            <a:ext cx="2071868" cy="2952458"/>
            <a:chOff x="6817489" y="3078776"/>
            <a:chExt cx="2071868" cy="295245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0FE18A0-9802-4A7D-B18E-6A254F998E72}"/>
                </a:ext>
              </a:extLst>
            </p:cNvPr>
            <p:cNvSpPr/>
            <p:nvPr/>
          </p:nvSpPr>
          <p:spPr>
            <a:xfrm>
              <a:off x="8252748" y="3078776"/>
              <a:ext cx="636609" cy="1828890"/>
            </a:xfrm>
            <a:prstGeom prst="ellipse">
              <a:avLst/>
            </a:prstGeom>
            <a:noFill/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Callout: Bent Line 10">
              <a:extLst>
                <a:ext uri="{FF2B5EF4-FFF2-40B4-BE49-F238E27FC236}">
                  <a16:creationId xmlns:a16="http://schemas.microsoft.com/office/drawing/2014/main" id="{6318CEB7-587C-4739-828A-1E3DC7A998A6}"/>
                </a:ext>
              </a:extLst>
            </p:cNvPr>
            <p:cNvSpPr/>
            <p:nvPr/>
          </p:nvSpPr>
          <p:spPr>
            <a:xfrm>
              <a:off x="6817489" y="5323088"/>
              <a:ext cx="1921397" cy="708146"/>
            </a:xfrm>
            <a:prstGeom prst="borderCallout2">
              <a:avLst>
                <a:gd name="adj1" fmla="val -864"/>
                <a:gd name="adj2" fmla="val 27209"/>
                <a:gd name="adj3" fmla="val -35189"/>
                <a:gd name="adj4" fmla="val 27308"/>
                <a:gd name="adj5" fmla="val -77103"/>
                <a:gd name="adj6" fmla="val 8285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Prepositions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BFB97A-C200-4B90-BC19-F9488F6CFAA6}"/>
              </a:ext>
            </a:extLst>
          </p:cNvPr>
          <p:cNvGrpSpPr/>
          <p:nvPr/>
        </p:nvGrpSpPr>
        <p:grpSpPr>
          <a:xfrm>
            <a:off x="8889357" y="3078776"/>
            <a:ext cx="1927184" cy="2952458"/>
            <a:chOff x="8889357" y="3078776"/>
            <a:chExt cx="1927184" cy="295245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8E5906-07C8-4827-A294-F115F28878CF}"/>
                </a:ext>
              </a:extLst>
            </p:cNvPr>
            <p:cNvSpPr/>
            <p:nvPr/>
          </p:nvSpPr>
          <p:spPr>
            <a:xfrm>
              <a:off x="8889357" y="3078776"/>
              <a:ext cx="532435" cy="1828890"/>
            </a:xfrm>
            <a:prstGeom prst="ellipse">
              <a:avLst/>
            </a:prstGeom>
            <a:noFill/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Callout: Bent Line 11">
              <a:extLst>
                <a:ext uri="{FF2B5EF4-FFF2-40B4-BE49-F238E27FC236}">
                  <a16:creationId xmlns:a16="http://schemas.microsoft.com/office/drawing/2014/main" id="{47E6B98A-282C-411A-AB66-ECFDAB48FF0B}"/>
                </a:ext>
              </a:extLst>
            </p:cNvPr>
            <p:cNvSpPr/>
            <p:nvPr/>
          </p:nvSpPr>
          <p:spPr>
            <a:xfrm>
              <a:off x="8895144" y="5323088"/>
              <a:ext cx="1921397" cy="708146"/>
            </a:xfrm>
            <a:prstGeom prst="borderCallout2">
              <a:avLst>
                <a:gd name="adj1" fmla="val -864"/>
                <a:gd name="adj2" fmla="val 27209"/>
                <a:gd name="adj3" fmla="val -35189"/>
                <a:gd name="adj4" fmla="val 27308"/>
                <a:gd name="adj5" fmla="val -64027"/>
                <a:gd name="adj6" fmla="val 1718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Articles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4710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D7C4-278A-4982-9BA5-CEA7D5EA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5B228-A9D3-461C-93EA-53DBEC719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Some languages even combine </a:t>
            </a:r>
            <a:r>
              <a:rPr lang="en-GB" b="1" noProof="1"/>
              <a:t>prepositions</a:t>
            </a:r>
            <a:r>
              <a:rPr lang="en-GB" noProof="1"/>
              <a:t> with </a:t>
            </a:r>
            <a:r>
              <a:rPr lang="en-GB" u="dbl" noProof="1"/>
              <a:t>pronouns</a:t>
            </a:r>
          </a:p>
          <a:p>
            <a:r>
              <a:rPr lang="en-GB" noProof="1"/>
              <a:t>This is a common feature of Celtic languages such as Irish and Welsh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0"/>
            </a:pPr>
            <a:r>
              <a:rPr lang="en-GB" noProof="1"/>
              <a:t>Labhair </a:t>
            </a:r>
            <a:r>
              <a:rPr lang="en-GB" noProof="1">
                <a:solidFill>
                  <a:srgbClr val="FF0000"/>
                </a:solidFill>
              </a:rPr>
              <a:t>sé</a:t>
            </a:r>
            <a:r>
              <a:rPr lang="en-GB" noProof="1"/>
              <a:t> </a:t>
            </a:r>
            <a:r>
              <a:rPr lang="en-GB" b="1" u="dbl" noProof="1"/>
              <a:t>fúithi</a:t>
            </a:r>
            <a:r>
              <a:rPr lang="en-GB" noProof="1"/>
              <a:t>	(Irish)</a:t>
            </a:r>
            <a:br>
              <a:rPr lang="en-GB" noProof="1"/>
            </a:br>
            <a:r>
              <a:rPr lang="en-GB" noProof="1"/>
              <a:t>‘He spoke about it’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0"/>
            </a:pPr>
            <a:r>
              <a:rPr lang="en-GB" noProof="1"/>
              <a:t>Soniodd </a:t>
            </a:r>
            <a:r>
              <a:rPr lang="en-GB" b="1" u="dbl" noProof="1"/>
              <a:t>amdani</a:t>
            </a:r>
            <a:r>
              <a:rPr lang="en-GB" noProof="1"/>
              <a:t>	(Welsh)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10603-0F58-4A32-BDEB-409A348C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3BB28B7-094C-4BE2-9E89-37FEDA714B9C}"/>
              </a:ext>
            </a:extLst>
          </p:cNvPr>
          <p:cNvSpPr/>
          <p:nvPr/>
        </p:nvSpPr>
        <p:spPr>
          <a:xfrm>
            <a:off x="8166460" y="3206930"/>
            <a:ext cx="2527666" cy="444139"/>
          </a:xfrm>
          <a:prstGeom prst="wedgeRoundRectCallout">
            <a:avLst>
              <a:gd name="adj1" fmla="val -211006"/>
              <a:gd name="adj2" fmla="val -35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noProof="1"/>
              <a:t>faoi</a:t>
            </a:r>
            <a:r>
              <a:rPr lang="en-GB" noProof="1"/>
              <a:t> + </a:t>
            </a:r>
            <a:r>
              <a:rPr lang="en-GB" u="dbl" noProof="1"/>
              <a:t>í</a:t>
            </a:r>
            <a:r>
              <a:rPr lang="en-GB" noProof="1"/>
              <a:t> = </a:t>
            </a:r>
            <a:r>
              <a:rPr lang="en-GB" b="1" u="dbl" noProof="1"/>
              <a:t>fúithi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7392F3F-7EF2-48A4-9F0D-44DCC7AC8D3A}"/>
              </a:ext>
            </a:extLst>
          </p:cNvPr>
          <p:cNvSpPr/>
          <p:nvPr/>
        </p:nvSpPr>
        <p:spPr>
          <a:xfrm>
            <a:off x="8166459" y="4001294"/>
            <a:ext cx="2527667" cy="444139"/>
          </a:xfrm>
          <a:prstGeom prst="wedgeRoundRectCallout">
            <a:avLst>
              <a:gd name="adj1" fmla="val -209628"/>
              <a:gd name="adj2" fmla="val 356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noProof="1"/>
              <a:t>amdan</a:t>
            </a:r>
            <a:r>
              <a:rPr lang="en-GB" noProof="1"/>
              <a:t> + </a:t>
            </a:r>
            <a:r>
              <a:rPr lang="en-GB" u="sng" noProof="1"/>
              <a:t>hi</a:t>
            </a:r>
            <a:r>
              <a:rPr lang="en-GB" noProof="1"/>
              <a:t> = </a:t>
            </a:r>
            <a:r>
              <a:rPr lang="en-GB" b="1" u="dbl" noProof="1"/>
              <a:t>amdani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024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340E-B711-48EB-9ABA-86EB9EE0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B69C3-DC4C-421B-BE97-413775C0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Other languages, such as French and German, do something that may seem similar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Cette jaquette</a:t>
            </a:r>
            <a:r>
              <a:rPr lang="en-GB" noProof="1"/>
              <a:t> appartient </a:t>
            </a:r>
            <a:r>
              <a:rPr lang="en-GB" b="1" u="sng" noProof="1"/>
              <a:t>à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ce livre</a:t>
            </a:r>
            <a:br>
              <a:rPr lang="en-GB" noProof="1"/>
            </a:br>
            <a:r>
              <a:rPr lang="en-GB" noProof="1"/>
              <a:t>‘This jacket belongs to this book’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Dieser Umschlag</a:t>
            </a:r>
            <a:r>
              <a:rPr lang="en-GB" noProof="1"/>
              <a:t> gehört </a:t>
            </a:r>
            <a:r>
              <a:rPr lang="en-GB" b="1" u="sng" noProof="1"/>
              <a:t>zu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diesem Buch</a:t>
            </a:r>
            <a:br>
              <a:rPr lang="en-GB" noProof="1"/>
            </a:br>
            <a:endParaRPr lang="en-GB" noProof="1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Elle</a:t>
            </a:r>
            <a:r>
              <a:rPr lang="en-GB" noProof="1"/>
              <a:t> </a:t>
            </a:r>
            <a:r>
              <a:rPr lang="en-GB" i="1" noProof="1"/>
              <a:t>y</a:t>
            </a:r>
            <a:r>
              <a:rPr lang="en-GB" noProof="1"/>
              <a:t> appartient</a:t>
            </a:r>
            <a:br>
              <a:rPr lang="en-GB" noProof="1"/>
            </a:br>
            <a:r>
              <a:rPr lang="en-GB" noProof="1"/>
              <a:t>‘It belongs to it’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Er</a:t>
            </a:r>
            <a:r>
              <a:rPr lang="en-GB" noProof="1"/>
              <a:t> gehört </a:t>
            </a:r>
            <a:r>
              <a:rPr lang="en-GB" i="1" noProof="1"/>
              <a:t>dazu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7D85D-EEF2-4818-AC0E-C330219A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89C97CCE-C7D5-44B5-B050-0BE67A024F73}"/>
              </a:ext>
            </a:extLst>
          </p:cNvPr>
          <p:cNvSpPr/>
          <p:nvPr/>
        </p:nvSpPr>
        <p:spPr>
          <a:xfrm>
            <a:off x="5397299" y="2621823"/>
            <a:ext cx="1562100" cy="495300"/>
          </a:xfrm>
          <a:prstGeom prst="borderCallout1">
            <a:avLst>
              <a:gd name="adj1" fmla="val 67825"/>
              <a:gd name="adj2" fmla="val 1300"/>
              <a:gd name="adj3" fmla="val 377398"/>
              <a:gd name="adj4" fmla="val -198946"/>
            </a:avLst>
          </a:prstGeom>
          <a:noFill/>
          <a:ln w="25400">
            <a:tailEnd type="arrow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E05716D3-BB52-4718-87E4-373256646B8B}"/>
              </a:ext>
            </a:extLst>
          </p:cNvPr>
          <p:cNvSpPr/>
          <p:nvPr/>
        </p:nvSpPr>
        <p:spPr>
          <a:xfrm>
            <a:off x="5324476" y="3481226"/>
            <a:ext cx="2731504" cy="495300"/>
          </a:xfrm>
          <a:prstGeom prst="borderCallout1">
            <a:avLst>
              <a:gd name="adj1" fmla="val 69748"/>
              <a:gd name="adj2" fmla="val 254"/>
              <a:gd name="adj3" fmla="val 371896"/>
              <a:gd name="adj4" fmla="val -59503"/>
            </a:avLst>
          </a:prstGeom>
          <a:noFill/>
          <a:ln w="25400">
            <a:tailEnd type="arrow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Star: 10 Points 6">
            <a:extLst>
              <a:ext uri="{FF2B5EF4-FFF2-40B4-BE49-F238E27FC236}">
                <a16:creationId xmlns:a16="http://schemas.microsoft.com/office/drawing/2014/main" id="{E943EE6C-5C33-40ED-AD2E-2A6462C03B6D}"/>
              </a:ext>
            </a:extLst>
          </p:cNvPr>
          <p:cNvSpPr/>
          <p:nvPr/>
        </p:nvSpPr>
        <p:spPr>
          <a:xfrm>
            <a:off x="4075611" y="3988527"/>
            <a:ext cx="7278189" cy="2081348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noProof="1"/>
              <a:t>However, these special words, </a:t>
            </a:r>
            <a:r>
              <a:rPr lang="en-GB" sz="2800" i="1" noProof="1"/>
              <a:t>y</a:t>
            </a:r>
            <a:r>
              <a:rPr lang="en-GB" sz="2800" noProof="1"/>
              <a:t>, </a:t>
            </a:r>
            <a:r>
              <a:rPr lang="en-GB" sz="2800" i="1" noProof="1"/>
              <a:t>dazu</a:t>
            </a:r>
            <a:r>
              <a:rPr lang="en-GB" sz="2800" noProof="1"/>
              <a:t>, etc, are actually </a:t>
            </a:r>
            <a:r>
              <a:rPr lang="en-GB" sz="2800" i="1" noProof="1"/>
              <a:t>adverbs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4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94F4-2A18-4195-BCE5-6963AFC8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037D-28B0-4F53-B62E-FD744A506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French, </a:t>
            </a:r>
            <a:r>
              <a:rPr lang="en-GB" i="1" noProof="1"/>
              <a:t>y</a:t>
            </a:r>
            <a:r>
              <a:rPr lang="en-GB" noProof="1"/>
              <a:t> means ‘there’</a:t>
            </a:r>
          </a:p>
          <a:p>
            <a:r>
              <a:rPr lang="en-GB" noProof="1"/>
              <a:t>In German, </a:t>
            </a:r>
            <a:r>
              <a:rPr lang="en-GB" i="1" noProof="1"/>
              <a:t>dazu</a:t>
            </a:r>
            <a:r>
              <a:rPr lang="en-GB" noProof="1"/>
              <a:t> is formed from </a:t>
            </a:r>
            <a:r>
              <a:rPr lang="en-GB" i="1" noProof="1"/>
              <a:t>da</a:t>
            </a:r>
            <a:r>
              <a:rPr lang="en-GB" noProof="1"/>
              <a:t> ‘there’ and </a:t>
            </a:r>
            <a:r>
              <a:rPr lang="en-GB" i="1" noProof="1"/>
              <a:t>zu</a:t>
            </a:r>
            <a:r>
              <a:rPr lang="en-GB" noProof="1"/>
              <a:t> ‘to’</a:t>
            </a:r>
            <a:br>
              <a:rPr lang="en-GB" noProof="1"/>
            </a:br>
            <a:r>
              <a:rPr lang="en-GB" noProof="1"/>
              <a:t>(like </a:t>
            </a:r>
            <a:r>
              <a:rPr lang="en-GB" i="1" noProof="1"/>
              <a:t>thereto</a:t>
            </a:r>
            <a:r>
              <a:rPr lang="en-GB" noProof="1"/>
              <a:t> in English)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B0431-5EE2-4CCC-8762-B7218A2F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E7BD-8BD0-4571-A9F2-B6EFE676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CE68F-F7C4-480A-B882-3232FCB3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Why do these languages use adverbs instead of a preposition + pronoun?</a:t>
            </a:r>
          </a:p>
          <a:p>
            <a:r>
              <a:rPr lang="en-GB" noProof="1"/>
              <a:t>To help clarify </a:t>
            </a:r>
            <a:r>
              <a:rPr lang="en-GB" u="sng" noProof="1"/>
              <a:t>gender</a:t>
            </a:r>
          </a:p>
          <a:p>
            <a:r>
              <a:rPr lang="en-GB" noProof="1"/>
              <a:t>In French, </a:t>
            </a:r>
            <a:r>
              <a:rPr lang="en-GB" i="1" noProof="1">
                <a:solidFill>
                  <a:srgbClr val="FF00FF"/>
                </a:solidFill>
              </a:rPr>
              <a:t>lui</a:t>
            </a:r>
            <a:r>
              <a:rPr lang="en-GB" noProof="1"/>
              <a:t> can mean either ‘him’ or ‘it’</a:t>
            </a:r>
          </a:p>
          <a:p>
            <a:r>
              <a:rPr lang="en-GB" noProof="1"/>
              <a:t>The same is true for </a:t>
            </a:r>
            <a:r>
              <a:rPr lang="en-GB" i="1" noProof="1">
                <a:solidFill>
                  <a:srgbClr val="FF00FF"/>
                </a:solidFill>
              </a:rPr>
              <a:t>ihm</a:t>
            </a:r>
            <a:r>
              <a:rPr lang="en-GB" noProof="1"/>
              <a:t> in German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7F8BD-1BD8-46F3-8B6C-6803C71A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785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E7BD-8BD0-4571-A9F2-B6EFE676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CE68F-F7C4-480A-B882-3232FCB3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To avoid confusion, speakers of these languages tend to use preposition + pronoun for people and adverbs for things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Er</a:t>
            </a:r>
            <a:r>
              <a:rPr lang="en-GB" noProof="1"/>
              <a:t> gehört </a:t>
            </a:r>
            <a:r>
              <a:rPr lang="en-GB" b="1" u="sng" noProof="1"/>
              <a:t>zu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ihm</a:t>
            </a:r>
            <a:br>
              <a:rPr lang="en-GB" noProof="1"/>
            </a:br>
            <a:r>
              <a:rPr lang="en-GB" noProof="1"/>
              <a:t>‘It belongs to him’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Er</a:t>
            </a:r>
            <a:r>
              <a:rPr lang="en-GB" noProof="1"/>
              <a:t> gehört </a:t>
            </a:r>
            <a:r>
              <a:rPr lang="en-GB" i="1" noProof="1"/>
              <a:t>dazu</a:t>
            </a:r>
            <a:br>
              <a:rPr lang="en-GB" noProof="1"/>
            </a:br>
            <a:r>
              <a:rPr lang="en-GB" noProof="1"/>
              <a:t>‘It belongs to it’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7F8BD-1BD8-46F3-8B6C-6803C71A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402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B8D7-2D01-4A2D-A11B-1B74788C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D8EF-32B1-4ABF-91A7-F65E7D7A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noProof="1"/>
              <a:t>We have talked about prepositions and their similarity to adverbs</a:t>
            </a:r>
          </a:p>
          <a:p>
            <a:r>
              <a:rPr lang="en-GB" noProof="1"/>
              <a:t>We have seen that prepositions can assign one or more cases</a:t>
            </a:r>
          </a:p>
          <a:p>
            <a:r>
              <a:rPr lang="en-GB" noProof="1"/>
              <a:t>We have also seen that prepositions (adpositions) can appear before or after nouns</a:t>
            </a:r>
          </a:p>
          <a:p>
            <a:r>
              <a:rPr lang="en-GB" noProof="1"/>
              <a:t>In some languages prepositions can be put in more than one place</a:t>
            </a:r>
          </a:p>
          <a:p>
            <a:r>
              <a:rPr lang="en-GB" noProof="1"/>
              <a:t>There are languages where prepositions fuse together with articles or even pronouns</a:t>
            </a:r>
          </a:p>
          <a:p>
            <a:r>
              <a:rPr lang="en-GB" noProof="1"/>
              <a:t>Some languages substitute adverbs for preposition + pronoun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D0EB6-55FA-4CC8-AF66-27A76024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35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2C3B-80DD-4887-9FE0-C27C3E3E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52E6-52CB-4DB9-BB3F-DDD10F41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you may remember, </a:t>
            </a:r>
            <a:r>
              <a:rPr lang="en-GB" b="1" dirty="0"/>
              <a:t>prepositions</a:t>
            </a:r>
            <a:r>
              <a:rPr lang="en-GB" dirty="0"/>
              <a:t> are words (e.g. </a:t>
            </a:r>
            <a:r>
              <a:rPr lang="en-GB" i="1" dirty="0"/>
              <a:t>from</a:t>
            </a:r>
            <a:r>
              <a:rPr lang="en-GB" dirty="0"/>
              <a:t>, </a:t>
            </a:r>
            <a:r>
              <a:rPr lang="en-GB" i="1" dirty="0"/>
              <a:t>into</a:t>
            </a:r>
            <a:r>
              <a:rPr lang="en-GB" dirty="0"/>
              <a:t>) that express a relationship between a noun and another noun, or between a noun and a verb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saw a picture </a:t>
            </a:r>
            <a:r>
              <a:rPr lang="en-GB" b="1" u="sng" dirty="0"/>
              <a:t>of</a:t>
            </a:r>
            <a:r>
              <a:rPr lang="en-GB" u="sng" dirty="0"/>
              <a:t> John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climbed </a:t>
            </a:r>
            <a:r>
              <a:rPr lang="en-GB" b="1" u="sng" dirty="0"/>
              <a:t>down</a:t>
            </a:r>
            <a:r>
              <a:rPr lang="en-GB" u="sng" dirty="0"/>
              <a:t> the ladder</a:t>
            </a:r>
          </a:p>
          <a:p>
            <a:r>
              <a:rPr lang="en-GB" dirty="0"/>
              <a:t>Some words can be used either as </a:t>
            </a:r>
            <a:r>
              <a:rPr lang="en-GB" b="1" dirty="0"/>
              <a:t>prepositions</a:t>
            </a:r>
            <a:r>
              <a:rPr lang="en-GB" dirty="0"/>
              <a:t> or </a:t>
            </a:r>
            <a:r>
              <a:rPr lang="en-GB" i="1" dirty="0"/>
              <a:t>adverbs</a:t>
            </a:r>
          </a:p>
          <a:p>
            <a:r>
              <a:rPr lang="en-GB" dirty="0"/>
              <a:t>When they are adverbs, they are not used with a noun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I climbed </a:t>
            </a:r>
            <a:r>
              <a:rPr lang="en-GB" i="1" dirty="0"/>
              <a:t>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4F144-4D22-47D8-B6C1-D68E73A6F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72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6A404-88D4-4B03-AB8B-9DA36FB3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82AAD-B93D-4D4C-AE48-F2A4C666B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make a list of all the English prepositions  that you can find, other than the ones we’ve seen (</a:t>
            </a:r>
            <a:r>
              <a:rPr lang="en-GB" i="1" dirty="0"/>
              <a:t>from</a:t>
            </a:r>
            <a:r>
              <a:rPr lang="en-GB" dirty="0"/>
              <a:t> and </a:t>
            </a:r>
            <a:r>
              <a:rPr lang="en-GB" i="1" dirty="0"/>
              <a:t>down</a:t>
            </a:r>
            <a:r>
              <a:rPr lang="en-GB" dirty="0"/>
              <a:t>)</a:t>
            </a:r>
          </a:p>
          <a:p>
            <a:r>
              <a:rPr lang="en-GB" dirty="0"/>
              <a:t>Remember, prepositions can express relationships in space or in time, as well as other kinds of relationships</a:t>
            </a:r>
          </a:p>
          <a:p>
            <a:r>
              <a:rPr lang="en-GB" dirty="0"/>
              <a:t>If there are any words that you’re not sure about, then afterwards you can check them with a dictionary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FE0A3-17DB-42BC-B3A0-CBDCEB76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ABD88-A914-430F-A1E1-7294EBC7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9D4AA-86DC-472C-AD26-A3EF9D495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may remember from before that some words have special forms for different cases (e.g.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=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, </a:t>
            </a:r>
            <a:r>
              <a:rPr lang="en-GB" i="1" dirty="0">
                <a:solidFill>
                  <a:srgbClr val="0000FF"/>
                </a:solidFill>
              </a:rPr>
              <a:t>me</a:t>
            </a:r>
            <a:r>
              <a:rPr lang="en-GB" dirty="0"/>
              <a:t> =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)</a:t>
            </a:r>
          </a:p>
          <a:p>
            <a:r>
              <a:rPr lang="en-GB" dirty="0"/>
              <a:t>As we saw, case can show whether a word is the subject or object of a verb</a:t>
            </a:r>
          </a:p>
          <a:p>
            <a:r>
              <a:rPr lang="en-GB" dirty="0"/>
              <a:t>The case of a word can also be determined by prepositions</a:t>
            </a:r>
            <a:endParaRPr lang="en-GB" dirty="0">
              <a:solidFill>
                <a:srgbClr val="804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2ECF0-86BC-4D3A-8003-CAB47024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483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D6FF-6877-4F98-9199-EB1EFB65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7-72E2-4D88-81FB-1A071B7B6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see the relationship between case and </a:t>
            </a:r>
            <a:r>
              <a:rPr lang="en-GB" b="1" dirty="0"/>
              <a:t>prepositions</a:t>
            </a:r>
            <a:r>
              <a:rPr lang="en-GB" dirty="0"/>
              <a:t> in English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talked </a:t>
            </a:r>
            <a:r>
              <a:rPr lang="en-GB" b="1" u="sng" dirty="0"/>
              <a:t>to</a:t>
            </a:r>
            <a:r>
              <a:rPr lang="en-GB" u="sng" dirty="0"/>
              <a:t> </a:t>
            </a:r>
            <a:r>
              <a:rPr lang="en-GB" u="sng" dirty="0">
                <a:solidFill>
                  <a:srgbClr val="0000FF"/>
                </a:solidFill>
              </a:rPr>
              <a:t>them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strike="sngStrike" dirty="0"/>
              <a:t>​</a:t>
            </a:r>
            <a:r>
              <a:rPr lang="en-GB" strike="sngStrike" dirty="0">
                <a:solidFill>
                  <a:srgbClr val="FF0000"/>
                </a:solidFill>
              </a:rPr>
              <a:t>I</a:t>
            </a:r>
            <a:r>
              <a:rPr lang="en-GB" strike="sngStrike" dirty="0"/>
              <a:t> talked </a:t>
            </a:r>
            <a:r>
              <a:rPr lang="en-GB" b="1" u="sng" strike="sngStrike" dirty="0"/>
              <a:t>to</a:t>
            </a:r>
            <a:r>
              <a:rPr lang="en-GB" u="sng" strike="sngStrike" dirty="0"/>
              <a:t> </a:t>
            </a:r>
            <a:r>
              <a:rPr lang="en-GB" u="sng" strike="sngStrike" dirty="0">
                <a:solidFill>
                  <a:srgbClr val="FF0000"/>
                </a:solidFill>
              </a:rPr>
              <a:t>they</a:t>
            </a:r>
          </a:p>
          <a:p>
            <a:r>
              <a:rPr lang="en-GB" dirty="0"/>
              <a:t>​</a:t>
            </a:r>
            <a:r>
              <a:rPr lang="en-GB" b="1" dirty="0"/>
              <a:t>Prepositions</a:t>
            </a:r>
            <a:r>
              <a:rPr lang="en-GB" dirty="0"/>
              <a:t> in English always need to be followed by an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form</a:t>
            </a:r>
          </a:p>
          <a:p>
            <a:r>
              <a:rPr lang="en-GB" dirty="0"/>
              <a:t>They can never be followed by a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B1D4-D2A5-45AB-8013-572774F3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8500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9812-8C1D-4AFB-8B4D-D8E8D410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5409F-6B36-4903-BD32-5A2704FB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Languages that have a greater number of cases may use different cases with different prepositions</a:t>
            </a:r>
          </a:p>
          <a:p>
            <a:r>
              <a:rPr lang="en-GB" dirty="0"/>
              <a:t>The choice of case for a given preposition is often connected to more general properties of the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D9FB1-9F00-474D-8852-02DD9478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056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5018-3055-4042-B3F3-5E6873D5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D5FBA-AC8D-46D8-9115-7770925DA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For example, in German the preposition </a:t>
            </a:r>
            <a:r>
              <a:rPr lang="en-GB" b="1" i="1" noProof="1"/>
              <a:t>zu</a:t>
            </a:r>
            <a:r>
              <a:rPr lang="en-GB" noProof="1"/>
              <a:t> ‘to’ takes the </a:t>
            </a:r>
            <a:r>
              <a:rPr lang="en-GB" noProof="1">
                <a:solidFill>
                  <a:srgbClr val="FF00FF"/>
                </a:solidFill>
              </a:rPr>
              <a:t>dative</a:t>
            </a:r>
            <a:r>
              <a:rPr lang="en-GB" noProof="1"/>
              <a:t> case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Es</a:t>
            </a:r>
            <a:r>
              <a:rPr lang="en-GB" noProof="1"/>
              <a:t> ist </a:t>
            </a:r>
            <a:r>
              <a:rPr lang="en-GB" b="1" u="sng" noProof="1"/>
              <a:t>zu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Staube</a:t>
            </a:r>
            <a:r>
              <a:rPr lang="en-GB" noProof="1"/>
              <a:t> geworden</a:t>
            </a:r>
            <a:br>
              <a:rPr lang="en-GB" noProof="1"/>
            </a:br>
            <a:r>
              <a:rPr lang="en-GB" noProof="1"/>
              <a:t>‘It has turned </a:t>
            </a:r>
            <a:r>
              <a:rPr lang="en-GB" b="1" noProof="1"/>
              <a:t>to</a:t>
            </a:r>
            <a:r>
              <a:rPr lang="en-GB" noProof="1"/>
              <a:t> dust’</a:t>
            </a:r>
          </a:p>
          <a:p>
            <a:r>
              <a:rPr lang="en-GB" noProof="1"/>
              <a:t>There is also a similar ‘to’ meaning often present in the use of the </a:t>
            </a:r>
            <a:r>
              <a:rPr lang="en-GB" noProof="1">
                <a:solidFill>
                  <a:srgbClr val="FF00FF"/>
                </a:solidFill>
              </a:rPr>
              <a:t>dative</a:t>
            </a:r>
            <a:r>
              <a:rPr lang="en-GB" noProof="1"/>
              <a:t> case with verbs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noProof="1"/>
              <a:t>Gib </a:t>
            </a:r>
            <a:r>
              <a:rPr lang="en-GB" noProof="1">
                <a:solidFill>
                  <a:srgbClr val="0000FF"/>
                </a:solidFill>
              </a:rPr>
              <a:t>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mir</a:t>
            </a:r>
            <a:r>
              <a:rPr lang="en-GB" noProof="1"/>
              <a:t>!</a:t>
            </a:r>
            <a:br>
              <a:rPr lang="en-GB" noProof="1"/>
            </a:br>
            <a:r>
              <a:rPr lang="en-GB" noProof="1"/>
              <a:t>‘Give it (to) me!’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C3144-466D-40CF-9B63-72B9AE76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404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4956-DED6-4506-BD0B-DEF77335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and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153C8-3709-4F2C-97B6-F1040D78F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Likewise, the German preposition </a:t>
            </a:r>
            <a:r>
              <a:rPr lang="en-GB" b="1" i="1" noProof="1"/>
              <a:t>anstatt</a:t>
            </a:r>
            <a:r>
              <a:rPr lang="en-GB" noProof="1"/>
              <a:t> ‘instead of’ takes the </a:t>
            </a:r>
            <a:r>
              <a:rPr lang="en-GB" noProof="1">
                <a:solidFill>
                  <a:srgbClr val="00B050"/>
                </a:solidFill>
              </a:rPr>
              <a:t>genitive</a:t>
            </a:r>
            <a:r>
              <a:rPr lang="en-GB" noProof="1"/>
              <a:t> case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Sie</a:t>
            </a:r>
            <a:r>
              <a:rPr lang="en-GB" noProof="1"/>
              <a:t> tranken </a:t>
            </a:r>
            <a:r>
              <a:rPr lang="en-GB" noProof="1">
                <a:solidFill>
                  <a:srgbClr val="0000FF"/>
                </a:solidFill>
              </a:rPr>
              <a:t>Wasser</a:t>
            </a:r>
            <a:r>
              <a:rPr lang="en-GB" noProof="1"/>
              <a:t> </a:t>
            </a:r>
            <a:r>
              <a:rPr lang="en-GB" b="1" u="sng" noProof="1"/>
              <a:t>anstatt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Weines</a:t>
            </a:r>
            <a:br>
              <a:rPr lang="en-GB" noProof="1"/>
            </a:br>
            <a:r>
              <a:rPr lang="en-GB" noProof="1"/>
              <a:t>‘They drank water instead of wine’</a:t>
            </a:r>
          </a:p>
          <a:p>
            <a:r>
              <a:rPr lang="en-GB" noProof="1"/>
              <a:t>This is related to the </a:t>
            </a:r>
            <a:r>
              <a:rPr lang="en-GB" u="sng" noProof="1"/>
              <a:t>possessive</a:t>
            </a:r>
            <a:r>
              <a:rPr lang="en-GB" noProof="1"/>
              <a:t> use of the </a:t>
            </a:r>
            <a:r>
              <a:rPr lang="en-GB" noProof="1">
                <a:solidFill>
                  <a:srgbClr val="00B050"/>
                </a:solidFill>
              </a:rPr>
              <a:t>genitive</a:t>
            </a:r>
            <a:r>
              <a:rPr lang="en-GB" noProof="1"/>
              <a:t> case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noProof="1"/>
              <a:t>​</a:t>
            </a:r>
            <a:r>
              <a:rPr lang="en-GB" b="1" u="sng" noProof="1"/>
              <a:t>an</a:t>
            </a:r>
            <a:r>
              <a:rPr lang="en-GB" u="sng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meiner</a:t>
            </a:r>
            <a:r>
              <a:rPr lang="en-GB" u="sng" noProof="1"/>
              <a:t> Statt</a:t>
            </a:r>
            <a:br>
              <a:rPr lang="en-GB" noProof="1"/>
            </a:br>
            <a:r>
              <a:rPr lang="en-GB" noProof="1"/>
              <a:t>‘in my stead’/‘in my place’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04D1C-A810-4BE0-BD7D-C778C435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54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4.4|6.2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8.3|3.1|7.4|5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5|24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3.5|5.1|10.9|8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4.7|5.7|5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8.4|8.8|7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7|11.8|11.2|12.1|5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9|6.5|13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0.2|18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2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3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.7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3.5|8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2.4|6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1|2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3|1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5867</TotalTime>
  <Words>1614</Words>
  <Application>Microsoft Office PowerPoint</Application>
  <PresentationFormat>Widescreen</PresentationFormat>
  <Paragraphs>176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Language Awareness for Key Stage 3</vt:lpstr>
      <vt:lpstr>Roadmap</vt:lpstr>
      <vt:lpstr>Prepositions</vt:lpstr>
      <vt:lpstr>Activity</vt:lpstr>
      <vt:lpstr>Prepositions and Case</vt:lpstr>
      <vt:lpstr>Prepositions and Case</vt:lpstr>
      <vt:lpstr>Prepositions and Case</vt:lpstr>
      <vt:lpstr>Prepositions and Case</vt:lpstr>
      <vt:lpstr>Prepositions and Case</vt:lpstr>
      <vt:lpstr>Prepositions and Case</vt:lpstr>
      <vt:lpstr>Prepositions and Case</vt:lpstr>
      <vt:lpstr>Prepositions and Case</vt:lpstr>
      <vt:lpstr>Prepositions and Case</vt:lpstr>
      <vt:lpstr>Prepositions and Case</vt:lpstr>
      <vt:lpstr>Prepositions and Word Order</vt:lpstr>
      <vt:lpstr>Prepositions and Word Order</vt:lpstr>
      <vt:lpstr>Prepositions and Word Order</vt:lpstr>
      <vt:lpstr>Prepositions and Word Order</vt:lpstr>
      <vt:lpstr>Activity</vt:lpstr>
      <vt:lpstr>Prepositions and Articles</vt:lpstr>
      <vt:lpstr>Prepositions and Pronouns</vt:lpstr>
      <vt:lpstr>Prepositions and Pronouns</vt:lpstr>
      <vt:lpstr>Prepositions and Pronouns</vt:lpstr>
      <vt:lpstr>Prepositions and Pronouns</vt:lpstr>
      <vt:lpstr>Prepositions and Pronouns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297</cp:revision>
  <dcterms:created xsi:type="dcterms:W3CDTF">2020-12-01T13:59:57Z</dcterms:created>
  <dcterms:modified xsi:type="dcterms:W3CDTF">2025-01-11T12:23:30Z</dcterms:modified>
</cp:coreProperties>
</file>