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8"/>
  </p:notesMasterIdLst>
  <p:sldIdLst>
    <p:sldId id="256" r:id="rId2"/>
    <p:sldId id="282" r:id="rId3"/>
    <p:sldId id="272" r:id="rId4"/>
    <p:sldId id="273" r:id="rId5"/>
    <p:sldId id="258" r:id="rId6"/>
    <p:sldId id="259" r:id="rId7"/>
    <p:sldId id="260" r:id="rId8"/>
    <p:sldId id="261" r:id="rId9"/>
    <p:sldId id="274" r:id="rId10"/>
    <p:sldId id="262" r:id="rId11"/>
    <p:sldId id="263" r:id="rId12"/>
    <p:sldId id="264" r:id="rId13"/>
    <p:sldId id="265" r:id="rId14"/>
    <p:sldId id="266" r:id="rId15"/>
    <p:sldId id="275" r:id="rId16"/>
    <p:sldId id="276" r:id="rId17"/>
    <p:sldId id="277" r:id="rId18"/>
    <p:sldId id="278" r:id="rId19"/>
    <p:sldId id="279" r:id="rId20"/>
    <p:sldId id="267" r:id="rId21"/>
    <p:sldId id="268" r:id="rId22"/>
    <p:sldId id="269" r:id="rId23"/>
    <p:sldId id="270" r:id="rId24"/>
    <p:sldId id="271" r:id="rId25"/>
    <p:sldId id="281" r:id="rId26"/>
    <p:sldId id="280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FF"/>
    <a:srgbClr val="0000FF"/>
    <a:srgbClr val="804000"/>
    <a:srgbClr val="FF8000"/>
    <a:srgbClr val="008000"/>
    <a:srgbClr val="F6F6FC"/>
    <a:srgbClr val="ACACE4"/>
    <a:srgbClr val="C7C7ED"/>
    <a:srgbClr val="808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38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4FCB43-827D-4BD2-AA51-479A8F8D8570}" type="datetimeFigureOut">
              <a:rPr lang="en-GB" smtClean="0"/>
              <a:t>11/01/2025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0951FC-6C42-4130-8CDB-E047567B8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0789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647D83-180E-4BA7-A226-C46FD0974E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B2EF56-E1C7-4B65-8598-EA861037C0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C8F43C-81C4-49E3-9D52-8BD6D5389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5B421-D267-422C-9175-9E005C0B66AA}" type="datetime1">
              <a:rPr lang="en-GB" smtClean="0"/>
              <a:t>11/01/2025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EC8589-0886-44BB-8AFC-CB76EF7A8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A8B1D5-AFC3-40B3-8DB6-4CA1FC3DC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5047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CB98D-B690-456E-AE2A-061835D39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C01CB3-9843-4DD5-B91C-6358A045B5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B6239D-4117-4896-AD75-67A28380D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9E70A-42FE-4FDA-9945-244C549BD3F3}" type="datetime1">
              <a:rPr lang="en-GB" smtClean="0"/>
              <a:t>11/01/2025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95300C-7107-4EAE-A4D1-244EA4DD0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472982-1BB4-4136-AC78-1F930FDC9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6473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3616A7F-8786-4F53-A28F-7F48A65B91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EB4D66-5A7F-4905-B8CE-D3DC0E0C20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66317D-968A-4E7F-A778-0EA4328A3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BD9B1-B434-485C-9115-4F997943D22A}" type="datetime1">
              <a:rPr lang="en-GB" smtClean="0"/>
              <a:t>11/01/2025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E1C0FD-2EE1-4D8D-A404-53B05139B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33455-891A-416C-9DF4-857301DA8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7186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65C0B1-EB1A-4975-8C36-FD01E931C4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1CE1A3-58AA-43E5-B66C-1898DC4034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43836E-2189-42EB-B02E-72E51524D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24B9C-E9C6-4B31-A9F0-120A1DE2E0BB}" type="datetime1">
              <a:rPr lang="en-GB" smtClean="0"/>
              <a:t>11/01/2025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56D0B5-A683-4B92-B393-4FB9967AA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0B508A-69A1-4913-A7C7-AA4A62AFE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621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B9360D-D686-496C-AFBD-D75421B1CD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0D10D9-D880-413C-9D3F-F699826BB7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E4445C-2FB0-482E-9E93-8ED27D9CB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0B77F-9A7D-44AF-BEF2-FAE8761F6CC4}" type="datetime1">
              <a:rPr lang="en-GB" smtClean="0"/>
              <a:t>11/01/2025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BC6E69-434E-4B13-837A-AD81D0BBA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613131-18A9-4045-9570-1860532D9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0925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9E4F5-AEEE-4EE7-B044-75297AFB8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D2F3DF-4FF6-4A60-BD31-954901A504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E90410-6933-4443-AD57-BABF4D5FED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467AA6-1279-4199-A368-572B48467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73D47-455E-40E3-86DC-1CF6E73A3DE3}" type="datetime1">
              <a:rPr lang="en-GB" smtClean="0"/>
              <a:t>11/01/2025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C51E57-7D6F-4600-9C16-324114695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7FF197-C6E5-4091-BF31-B5E47F248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598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450783-943D-43A1-8E66-49F312A04C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AD6EBD-210E-4C9B-9895-5E254309D5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E2AB77-B906-4CBC-BE1F-192BF963F8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06E434-B7BB-4EFE-BFCF-3F9A38A9B2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5C4CF2-7DDF-4ABA-A367-4708E4FEEF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E5AF7D-9A7C-4ABE-AC7B-EC3DA10164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1B022-68F0-4EAB-B403-606EC08B4934}" type="datetime1">
              <a:rPr lang="en-GB" smtClean="0"/>
              <a:t>11/01/2025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8DE21E-66D0-48EB-B361-4978B395A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DB4BB0D-4CD3-4ABA-AD4D-90BF9DFF2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7235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1659D8-C5D9-4893-A283-12CFF38A3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837756F-97D1-4161-B598-DF70BCB8C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7B927-39BE-4494-AD33-83D0264CDA68}" type="datetime1">
              <a:rPr lang="en-GB" smtClean="0"/>
              <a:t>11/01/2025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EE312A-47AF-4E8D-84CA-12E9E2BBB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20FCC2-9A24-428B-B867-26ED9B9A2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900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8F7DB8D-332A-4FB8-8C30-07ACD3D91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ADFE4-6380-48D5-B1AA-C8F3AD1C3EA5}" type="datetime1">
              <a:rPr lang="en-GB" smtClean="0"/>
              <a:t>11/01/2025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BC2145-C5A2-41F5-8640-6F8C409AB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3B69E2-DCF9-4098-9305-72AF1C090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8495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95A9AB-4039-4D5F-9943-BA4F6F8093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656565-1DEA-4FEE-A926-0441EA0569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104D6E-B908-4668-8680-56FB0ABB97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19AC7F-2F3A-4DD3-A02F-94E3EA20D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FD98A-1F1F-4014-9E9F-7A4217EF1618}" type="datetime1">
              <a:rPr lang="en-GB" smtClean="0"/>
              <a:t>11/01/2025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673327-101D-4E3D-9835-05EE1BD83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AA6385-99B1-4CDA-BE14-B6F15BD9A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0632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78296-5110-48C1-AE2B-10B10E3EE2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662A577-88BF-455F-8DE8-3374E7DA33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7DD13E-B094-4823-B0C8-245A457FB1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185A87-12AC-45E3-B646-932A6D65F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0D526-FC6D-4D16-AC32-C9EEF1EC4524}" type="datetime1">
              <a:rPr lang="en-GB" smtClean="0"/>
              <a:t>11/01/2025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889CD6-2EA0-4FC8-A802-DA391FAFD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A6A8FE-07C4-41A2-A3CD-F15587548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055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6F6FC"/>
            </a:gs>
            <a:gs pos="74000">
              <a:srgbClr val="ACACE4"/>
            </a:gs>
            <a:gs pos="83000">
              <a:srgbClr val="ACACE4"/>
            </a:gs>
            <a:gs pos="100000">
              <a:srgbClr val="C7C7ED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6B22C4E-AE50-42E9-9228-E22ACB09D6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EE353-7DE0-4C10-8E4F-E73832FFDD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9DBA40-92EF-4202-8CF4-3D7FF118D8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322F8-9A5C-4B0F-97D1-B7036561315D}" type="datetime1">
              <a:rPr lang="en-GB" smtClean="0"/>
              <a:t>11/01/2025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642811-5ECC-49DE-98B7-57DCDD7292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E8692B-A532-420E-BCAF-3D393EE53D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9960E1B9-AAC5-487E-8B5E-D8D93827E7B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6932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13D229-E930-40D8-B95D-EDD2DC0FC2C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Language Awareness for Key Stage 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CF689B-8D89-4369-9A43-1C5D2874E7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4000" dirty="0"/>
              <a:t>10: Prepositions</a:t>
            </a:r>
          </a:p>
        </p:txBody>
      </p:sp>
      <p:pic>
        <p:nvPicPr>
          <p:cNvPr id="5" name="Picture 4" descr="Ulster University">
            <a:extLst>
              <a:ext uri="{FF2B5EF4-FFF2-40B4-BE49-F238E27FC236}">
                <a16:creationId xmlns:a16="http://schemas.microsoft.com/office/drawing/2014/main" id="{84B66651-4E74-48D1-92BB-B3F1E139575F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0530" y="5043798"/>
            <a:ext cx="1974941" cy="1383678"/>
          </a:xfrm>
          <a:prstGeom prst="rect">
            <a:avLst/>
          </a:prstGeom>
        </p:spPr>
      </p:pic>
      <p:pic>
        <p:nvPicPr>
          <p:cNvPr id="7" name="Picture 6" descr="A picture containing logo&#10;&#10;Description automatically generated">
            <a:extLst>
              <a:ext uri="{FF2B5EF4-FFF2-40B4-BE49-F238E27FC236}">
                <a16:creationId xmlns:a16="http://schemas.microsoft.com/office/drawing/2014/main" id="{7E24F074-F508-4D31-8113-F577490F87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1742" y="5259387"/>
            <a:ext cx="3744516" cy="952500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079854-84FF-4368-9CD8-4BDBAA587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0041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79D7F0-E605-4AC7-9304-F8A36078D4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Prepositions and Case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470F44-8173-4190-9C89-4F15FF569D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noProof="1"/>
              <a:t>Sometimes a preposition may be used with more than one case, with a difference in meaning</a:t>
            </a:r>
          </a:p>
          <a:p>
            <a:r>
              <a:rPr lang="en-GB" noProof="1"/>
              <a:t>You can see this in these examples from Latin</a:t>
            </a:r>
          </a:p>
          <a:p>
            <a:pPr marL="514350" indent="-514350">
              <a:buFont typeface="+mj-lt"/>
              <a:buAutoNum type="arabicPeriod" startAt="10"/>
            </a:pPr>
            <a:r>
              <a:rPr lang="en-GB" noProof="1"/>
              <a:t>Cucurri </a:t>
            </a:r>
            <a:r>
              <a:rPr lang="en-GB" b="1" u="sng" noProof="1"/>
              <a:t>in</a:t>
            </a:r>
            <a:r>
              <a:rPr lang="en-GB" u="sng" noProof="1"/>
              <a:t> </a:t>
            </a:r>
            <a:r>
              <a:rPr lang="en-GB" u="sng" noProof="1">
                <a:solidFill>
                  <a:srgbClr val="0000FF"/>
                </a:solidFill>
              </a:rPr>
              <a:t>hortum</a:t>
            </a:r>
            <a:br>
              <a:rPr lang="en-GB" noProof="1"/>
            </a:br>
            <a:r>
              <a:rPr lang="en-GB" noProof="1"/>
              <a:t>‘I ran </a:t>
            </a:r>
            <a:r>
              <a:rPr lang="en-GB" b="1" noProof="1"/>
              <a:t>into</a:t>
            </a:r>
            <a:r>
              <a:rPr lang="en-GB" noProof="1"/>
              <a:t> the garden’</a:t>
            </a:r>
          </a:p>
          <a:p>
            <a:pPr marL="514350" indent="-514350">
              <a:buFont typeface="+mj-lt"/>
              <a:buAutoNum type="arabicPeriod" startAt="10"/>
            </a:pPr>
            <a:r>
              <a:rPr lang="en-GB" noProof="1"/>
              <a:t>Cucurri </a:t>
            </a:r>
            <a:r>
              <a:rPr lang="en-GB" b="1" u="sng" noProof="1"/>
              <a:t>in</a:t>
            </a:r>
            <a:r>
              <a:rPr lang="en-GB" u="sng" noProof="1"/>
              <a:t> </a:t>
            </a:r>
            <a:r>
              <a:rPr lang="en-GB" u="sng" noProof="1">
                <a:solidFill>
                  <a:srgbClr val="804000"/>
                </a:solidFill>
              </a:rPr>
              <a:t>horto</a:t>
            </a:r>
            <a:br>
              <a:rPr lang="en-GB" noProof="1"/>
            </a:br>
            <a:r>
              <a:rPr lang="en-GB" noProof="1"/>
              <a:t>‘I ran </a:t>
            </a:r>
            <a:r>
              <a:rPr lang="en-GB" b="1" noProof="1"/>
              <a:t>within</a:t>
            </a:r>
            <a:r>
              <a:rPr lang="en-GB" noProof="1"/>
              <a:t> the garden’</a:t>
            </a:r>
          </a:p>
          <a:p>
            <a:r>
              <a:rPr lang="en-GB" noProof="1"/>
              <a:t>As you can see, example (9) expresses </a:t>
            </a:r>
            <a:r>
              <a:rPr lang="en-GB" u="sng" noProof="1"/>
              <a:t>direction</a:t>
            </a:r>
            <a:r>
              <a:rPr lang="en-GB" noProof="1"/>
              <a:t>, and example (10) expresses </a:t>
            </a:r>
            <a:r>
              <a:rPr lang="en-GB" u="sng" noProof="1"/>
              <a:t>location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D57781-57BF-40C6-AF99-6F30BBBD4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10</a:t>
            </a:fld>
            <a:endParaRPr lang="en-GB"/>
          </a:p>
        </p:txBody>
      </p:sp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D6E56EE3-6917-49B4-9192-78BD67796453}"/>
              </a:ext>
            </a:extLst>
          </p:cNvPr>
          <p:cNvSpPr/>
          <p:nvPr/>
        </p:nvSpPr>
        <p:spPr>
          <a:xfrm>
            <a:off x="6958149" y="3141028"/>
            <a:ext cx="2037806" cy="881743"/>
          </a:xfrm>
          <a:prstGeom prst="wedgeRoundRectCallout">
            <a:avLst>
              <a:gd name="adj1" fmla="val -177671"/>
              <a:gd name="adj2" fmla="val -13549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0000FF"/>
                </a:solidFill>
              </a:rPr>
              <a:t>Accusative</a:t>
            </a:r>
            <a:r>
              <a:rPr lang="en-GB" dirty="0"/>
              <a:t> case</a:t>
            </a:r>
          </a:p>
        </p:txBody>
      </p:sp>
      <p:sp>
        <p:nvSpPr>
          <p:cNvPr id="7" name="Speech Bubble: Rectangle with Corners Rounded 6">
            <a:extLst>
              <a:ext uri="{FF2B5EF4-FFF2-40B4-BE49-F238E27FC236}">
                <a16:creationId xmlns:a16="http://schemas.microsoft.com/office/drawing/2014/main" id="{AF18505A-B32D-41FA-9C8A-F132AF892B7A}"/>
              </a:ext>
            </a:extLst>
          </p:cNvPr>
          <p:cNvSpPr/>
          <p:nvPr/>
        </p:nvSpPr>
        <p:spPr>
          <a:xfrm>
            <a:off x="6958149" y="4157708"/>
            <a:ext cx="2037806" cy="881743"/>
          </a:xfrm>
          <a:prstGeom prst="wedgeRoundRectCallout">
            <a:avLst>
              <a:gd name="adj1" fmla="val -192628"/>
              <a:gd name="adj2" fmla="val -24413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804000"/>
                </a:solidFill>
              </a:rPr>
              <a:t>Ablative</a:t>
            </a:r>
            <a:r>
              <a:rPr lang="en-GB" dirty="0"/>
              <a:t> case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710902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C303A9-5055-48CF-8781-CDF12508A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Prepositions and Case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4DA44-AE99-4785-835A-CEBFBF4B7A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noProof="1"/>
              <a:t>English used to use cases to make the same distinction, in Anglo-Saxon times (a thousand years ago or more)</a:t>
            </a:r>
          </a:p>
          <a:p>
            <a:pPr marL="514350" indent="-514350">
              <a:buFont typeface="+mj-lt"/>
              <a:buAutoNum type="arabicPeriod" startAt="12"/>
            </a:pPr>
            <a:r>
              <a:rPr lang="en-GB" noProof="1"/>
              <a:t>​</a:t>
            </a:r>
            <a:r>
              <a:rPr lang="en-GB" noProof="1">
                <a:solidFill>
                  <a:srgbClr val="FF0000"/>
                </a:solidFill>
              </a:rPr>
              <a:t>Ic</a:t>
            </a:r>
            <a:r>
              <a:rPr lang="en-GB" noProof="1"/>
              <a:t> ran </a:t>
            </a:r>
            <a:r>
              <a:rPr lang="en-GB" b="1" noProof="1"/>
              <a:t>in</a:t>
            </a:r>
            <a:r>
              <a:rPr lang="en-GB" noProof="1"/>
              <a:t> </a:t>
            </a:r>
            <a:r>
              <a:rPr lang="en-GB" noProof="1">
                <a:solidFill>
                  <a:srgbClr val="0000FF"/>
                </a:solidFill>
              </a:rPr>
              <a:t>th</a:t>
            </a:r>
            <a:r>
              <a:rPr lang="en-GB" u="sng" noProof="1">
                <a:solidFill>
                  <a:srgbClr val="0000FF"/>
                </a:solidFill>
              </a:rPr>
              <a:t>one</a:t>
            </a:r>
            <a:r>
              <a:rPr lang="en-GB" noProof="1">
                <a:solidFill>
                  <a:srgbClr val="0000FF"/>
                </a:solidFill>
              </a:rPr>
              <a:t> geard</a:t>
            </a:r>
            <a:br>
              <a:rPr lang="en-GB" noProof="1"/>
            </a:br>
            <a:r>
              <a:rPr lang="en-GB" noProof="1"/>
              <a:t>‘I ran </a:t>
            </a:r>
            <a:r>
              <a:rPr lang="en-GB" b="1" noProof="1"/>
              <a:t>into</a:t>
            </a:r>
            <a:r>
              <a:rPr lang="en-GB" noProof="1"/>
              <a:t> the garden’</a:t>
            </a:r>
          </a:p>
          <a:p>
            <a:pPr marL="514350" indent="-514350">
              <a:buFont typeface="+mj-lt"/>
              <a:buAutoNum type="arabicPeriod" startAt="12"/>
            </a:pPr>
            <a:r>
              <a:rPr lang="en-GB" noProof="1"/>
              <a:t>​</a:t>
            </a:r>
            <a:r>
              <a:rPr lang="en-GB" noProof="1">
                <a:solidFill>
                  <a:srgbClr val="FF0000"/>
                </a:solidFill>
              </a:rPr>
              <a:t>Ic</a:t>
            </a:r>
            <a:r>
              <a:rPr lang="en-GB" noProof="1"/>
              <a:t> ran </a:t>
            </a:r>
            <a:r>
              <a:rPr lang="en-GB" b="1" noProof="1"/>
              <a:t>in</a:t>
            </a:r>
            <a:r>
              <a:rPr lang="en-GB" noProof="1"/>
              <a:t> </a:t>
            </a:r>
            <a:r>
              <a:rPr lang="en-GB" noProof="1">
                <a:solidFill>
                  <a:srgbClr val="FF00FF"/>
                </a:solidFill>
              </a:rPr>
              <a:t>th</a:t>
            </a:r>
            <a:r>
              <a:rPr lang="en-GB" u="sng" noProof="1">
                <a:solidFill>
                  <a:srgbClr val="FF00FF"/>
                </a:solidFill>
              </a:rPr>
              <a:t>am</a:t>
            </a:r>
            <a:r>
              <a:rPr lang="en-GB" noProof="1">
                <a:solidFill>
                  <a:srgbClr val="FF00FF"/>
                </a:solidFill>
              </a:rPr>
              <a:t> geard</a:t>
            </a:r>
            <a:r>
              <a:rPr lang="en-GB" u="sng" noProof="1">
                <a:solidFill>
                  <a:srgbClr val="FF00FF"/>
                </a:solidFill>
              </a:rPr>
              <a:t>e</a:t>
            </a:r>
            <a:br>
              <a:rPr lang="en-GB" noProof="1"/>
            </a:br>
            <a:r>
              <a:rPr lang="en-GB" noProof="1"/>
              <a:t>‘I ran </a:t>
            </a:r>
            <a:r>
              <a:rPr lang="en-GB" b="1" noProof="1"/>
              <a:t>within</a:t>
            </a:r>
            <a:r>
              <a:rPr lang="en-GB" noProof="1"/>
              <a:t> the garden’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2060F7-32E7-4CB5-BE65-035547EF1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11</a:t>
            </a:fld>
            <a:endParaRPr lang="en-GB"/>
          </a:p>
        </p:txBody>
      </p:sp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ABD8D7E2-9959-4572-8B4F-7EE0FD13DA6D}"/>
              </a:ext>
            </a:extLst>
          </p:cNvPr>
          <p:cNvSpPr/>
          <p:nvPr/>
        </p:nvSpPr>
        <p:spPr>
          <a:xfrm>
            <a:off x="7841376" y="2673437"/>
            <a:ext cx="2037806" cy="881743"/>
          </a:xfrm>
          <a:prstGeom prst="wedgeRoundRectCallout">
            <a:avLst>
              <a:gd name="adj1" fmla="val -197557"/>
              <a:gd name="adj2" fmla="val -17084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0000FF"/>
                </a:solidFill>
              </a:rPr>
              <a:t>Accusative</a:t>
            </a:r>
            <a:r>
              <a:rPr lang="en-GB" dirty="0"/>
              <a:t> case</a:t>
            </a:r>
          </a:p>
        </p:txBody>
      </p:sp>
      <p:sp>
        <p:nvSpPr>
          <p:cNvPr id="6" name="Speech Bubble: Rectangle with Corners Rounded 5">
            <a:extLst>
              <a:ext uri="{FF2B5EF4-FFF2-40B4-BE49-F238E27FC236}">
                <a16:creationId xmlns:a16="http://schemas.microsoft.com/office/drawing/2014/main" id="{82BCBCD8-8F44-410A-A73C-792C93BD03A6}"/>
              </a:ext>
            </a:extLst>
          </p:cNvPr>
          <p:cNvSpPr/>
          <p:nvPr/>
        </p:nvSpPr>
        <p:spPr>
          <a:xfrm>
            <a:off x="7841376" y="3690117"/>
            <a:ext cx="2037806" cy="881743"/>
          </a:xfrm>
          <a:prstGeom prst="wedgeRoundRectCallout">
            <a:avLst>
              <a:gd name="adj1" fmla="val -194158"/>
              <a:gd name="adj2" fmla="val -27948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FF00FF"/>
                </a:solidFill>
              </a:rPr>
              <a:t>Dative</a:t>
            </a:r>
            <a:r>
              <a:rPr lang="en-GB" dirty="0"/>
              <a:t> case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707219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049A55-C993-4B31-A9E5-7C8FEAC4A8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Prepositions and Case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0E4035-934C-441D-8221-29A7A94DA3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English does not distinguish between the </a:t>
            </a:r>
            <a:r>
              <a:rPr lang="en-GB" dirty="0">
                <a:solidFill>
                  <a:srgbClr val="0000FF"/>
                </a:solidFill>
              </a:rPr>
              <a:t>accusative</a:t>
            </a:r>
            <a:r>
              <a:rPr lang="en-GB" dirty="0"/>
              <a:t> and </a:t>
            </a:r>
            <a:r>
              <a:rPr lang="en-GB" dirty="0">
                <a:solidFill>
                  <a:srgbClr val="FF00FF"/>
                </a:solidFill>
              </a:rPr>
              <a:t>dative</a:t>
            </a:r>
            <a:r>
              <a:rPr lang="en-GB" dirty="0"/>
              <a:t> cases anymore</a:t>
            </a:r>
          </a:p>
          <a:p>
            <a:r>
              <a:rPr lang="en-GB" dirty="0"/>
              <a:t>One way to make the same distinctions is to use specialised prepositions (e.g. </a:t>
            </a:r>
            <a:r>
              <a:rPr lang="en-GB" b="1" i="1" dirty="0"/>
              <a:t>into</a:t>
            </a:r>
            <a:r>
              <a:rPr lang="en-GB" dirty="0"/>
              <a:t>)</a:t>
            </a:r>
          </a:p>
          <a:p>
            <a:r>
              <a:rPr lang="en-GB" dirty="0"/>
              <a:t>However, you can also use a single preposition with both meanings, and people will use other evidence to guess which is right</a:t>
            </a:r>
          </a:p>
          <a:p>
            <a:pPr marL="514350" indent="-514350">
              <a:buFont typeface="+mj-lt"/>
              <a:buAutoNum type="arabicPeriod" startAt="14"/>
            </a:pPr>
            <a:r>
              <a:rPr lang="en-GB" dirty="0"/>
              <a:t>​I ran </a:t>
            </a:r>
            <a:r>
              <a:rPr lang="en-GB" b="1" u="sng" dirty="0"/>
              <a:t>in</a:t>
            </a:r>
            <a:r>
              <a:rPr lang="en-GB" u="sng" dirty="0"/>
              <a:t> the garden</a:t>
            </a:r>
            <a:br>
              <a:rPr lang="en-GB" dirty="0"/>
            </a:br>
            <a:r>
              <a:rPr lang="en-GB" dirty="0"/>
              <a:t>‘I ran </a:t>
            </a:r>
            <a:r>
              <a:rPr lang="en-GB" b="1" dirty="0"/>
              <a:t>into</a:t>
            </a:r>
            <a:r>
              <a:rPr lang="en-GB" dirty="0"/>
              <a:t>/</a:t>
            </a:r>
            <a:r>
              <a:rPr lang="en-GB" b="1" dirty="0"/>
              <a:t>within</a:t>
            </a:r>
            <a:r>
              <a:rPr lang="en-GB" dirty="0"/>
              <a:t> the garden’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16C4A4-FA45-48EA-9144-57C91716B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12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545337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3F91DA-04DB-4534-9C2A-213DEF32D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Prepositions and Case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B61191-F5EB-4F2A-B4AC-B8A86F8F49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Another possibility can be seen in the Romance languages (e.g. French, Spanish, Portuguese)</a:t>
            </a:r>
          </a:p>
          <a:p>
            <a:r>
              <a:rPr lang="en-GB" dirty="0"/>
              <a:t>As you may remember, all these languages descend from Latin</a:t>
            </a:r>
          </a:p>
          <a:p>
            <a:r>
              <a:rPr lang="en-GB" dirty="0"/>
              <a:t>However, as in English, nouns in these languages no longer have separate forms for different cases such as </a:t>
            </a:r>
            <a:r>
              <a:rPr lang="en-GB" dirty="0">
                <a:solidFill>
                  <a:srgbClr val="0000FF"/>
                </a:solidFill>
              </a:rPr>
              <a:t>accusative</a:t>
            </a:r>
            <a:r>
              <a:rPr lang="en-GB" dirty="0"/>
              <a:t>, </a:t>
            </a:r>
            <a:r>
              <a:rPr lang="en-GB" dirty="0">
                <a:solidFill>
                  <a:srgbClr val="FF00FF"/>
                </a:solidFill>
              </a:rPr>
              <a:t>dative</a:t>
            </a:r>
            <a:r>
              <a:rPr lang="en-GB" dirty="0"/>
              <a:t>, and </a:t>
            </a:r>
            <a:r>
              <a:rPr lang="en-GB" dirty="0">
                <a:solidFill>
                  <a:srgbClr val="804000"/>
                </a:solidFill>
              </a:rPr>
              <a:t>ablative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B9659F-9C15-47E9-94E1-27E20515C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13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901886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5F4BC-8CE8-4214-B098-FB7DBC061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Prepositions and Case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D8756D-DF8F-4459-819B-178AD987F4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noProof="1"/>
              <a:t>In Romance languages such as French, most prepositions can only express location, and not direction</a:t>
            </a:r>
          </a:p>
          <a:p>
            <a:pPr marL="514350" indent="-514350">
              <a:buFont typeface="+mj-lt"/>
              <a:buAutoNum type="arabicPeriod" startAt="15"/>
            </a:pPr>
            <a:r>
              <a:rPr lang="en-GB" noProof="1"/>
              <a:t>​Je cours </a:t>
            </a:r>
            <a:r>
              <a:rPr lang="en-GB" b="1" u="sng" noProof="1"/>
              <a:t>dans</a:t>
            </a:r>
            <a:r>
              <a:rPr lang="en-GB" u="sng" noProof="1"/>
              <a:t> le jardin</a:t>
            </a:r>
            <a:br>
              <a:rPr lang="en-GB" noProof="1"/>
            </a:br>
            <a:r>
              <a:rPr lang="en-GB" noProof="1"/>
              <a:t>‘I run </a:t>
            </a:r>
            <a:r>
              <a:rPr lang="en-GB" b="1" noProof="1"/>
              <a:t>within</a:t>
            </a:r>
            <a:r>
              <a:rPr lang="en-GB" noProof="1"/>
              <a:t> the garden’</a:t>
            </a:r>
          </a:p>
          <a:p>
            <a:r>
              <a:rPr lang="en-GB" noProof="1"/>
              <a:t>To express direction, you need to change the verb</a:t>
            </a:r>
          </a:p>
          <a:p>
            <a:pPr marL="514350" indent="-514350">
              <a:buFont typeface="+mj-lt"/>
              <a:buAutoNum type="arabicPeriod" startAt="16"/>
            </a:pPr>
            <a:r>
              <a:rPr lang="en-GB" noProof="1"/>
              <a:t>​J’</a:t>
            </a:r>
            <a:r>
              <a:rPr lang="en-GB" b="1" noProof="1"/>
              <a:t>entre </a:t>
            </a:r>
            <a:r>
              <a:rPr lang="en-GB" b="1" u="sng" noProof="1"/>
              <a:t>dans</a:t>
            </a:r>
            <a:r>
              <a:rPr lang="en-GB" u="sng" noProof="1"/>
              <a:t> le jardin</a:t>
            </a:r>
            <a:r>
              <a:rPr lang="en-GB" noProof="1"/>
              <a:t> (en courant)</a:t>
            </a:r>
            <a:br>
              <a:rPr lang="en-GB" noProof="1"/>
            </a:br>
            <a:r>
              <a:rPr lang="en-GB" noProof="1"/>
              <a:t>‘I enter the garden (running)’</a:t>
            </a:r>
          </a:p>
          <a:p>
            <a:r>
              <a:rPr lang="en-GB" noProof="1"/>
              <a:t>Different directions need different verbs</a:t>
            </a:r>
          </a:p>
          <a:p>
            <a:pPr marL="514350" indent="-514350">
              <a:buFont typeface="+mj-lt"/>
              <a:buAutoNum type="arabicPeriod" startAt="17"/>
            </a:pPr>
            <a:r>
              <a:rPr lang="en-GB" noProof="1"/>
              <a:t>Je </a:t>
            </a:r>
            <a:r>
              <a:rPr lang="en-GB" b="1" noProof="1"/>
              <a:t>sors </a:t>
            </a:r>
            <a:r>
              <a:rPr lang="en-GB" b="1" u="sng" noProof="1"/>
              <a:t>du</a:t>
            </a:r>
            <a:r>
              <a:rPr lang="en-GB" u="sng" noProof="1"/>
              <a:t> jardin</a:t>
            </a:r>
            <a:r>
              <a:rPr lang="en-GB" noProof="1"/>
              <a:t> (en courant)</a:t>
            </a:r>
            <a:br>
              <a:rPr lang="en-GB" noProof="1"/>
            </a:br>
            <a:r>
              <a:rPr lang="en-GB" noProof="1"/>
              <a:t>‘I exit the garden (running)’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746137-DFD0-4300-AEEF-8D84EE86A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14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035804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801CE1-E1A2-4F6F-B94F-D0267D70EE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Prepositions and Word Order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95BFDD-A2C6-4AEC-AEE6-E94E11C052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noProof="1"/>
              <a:t>The languages that we have seen so far all have </a:t>
            </a:r>
            <a:r>
              <a:rPr lang="en-GB" b="1" noProof="1"/>
              <a:t>prepositions</a:t>
            </a:r>
            <a:r>
              <a:rPr lang="en-GB" noProof="1"/>
              <a:t>, which come before the noun</a:t>
            </a:r>
          </a:p>
          <a:p>
            <a:r>
              <a:rPr lang="en-GB" noProof="1"/>
              <a:t>As you may remember, some languages have </a:t>
            </a:r>
            <a:r>
              <a:rPr lang="en-GB" b="1" noProof="1"/>
              <a:t>postpositions</a:t>
            </a:r>
            <a:r>
              <a:rPr lang="en-GB" noProof="1"/>
              <a:t>, which come after the noun</a:t>
            </a:r>
          </a:p>
          <a:p>
            <a:pPr marL="514350" indent="-514350">
              <a:buFont typeface="+mj-lt"/>
              <a:buAutoNum type="arabicPeriod" startAt="18"/>
            </a:pPr>
            <a:r>
              <a:rPr lang="en-GB" u="sng" noProof="1"/>
              <a:t>Nihon </a:t>
            </a:r>
            <a:r>
              <a:rPr lang="en-GB" b="1" u="sng" noProof="1"/>
              <a:t>ni</a:t>
            </a:r>
            <a:r>
              <a:rPr lang="en-GB" noProof="1"/>
              <a:t>		(Japanese)</a:t>
            </a:r>
            <a:br>
              <a:rPr lang="en-GB" noProof="1"/>
            </a:br>
            <a:r>
              <a:rPr lang="en-GB" noProof="1"/>
              <a:t>‘</a:t>
            </a:r>
            <a:r>
              <a:rPr lang="en-GB" b="1" noProof="1"/>
              <a:t>in</a:t>
            </a:r>
            <a:r>
              <a:rPr lang="en-GB" noProof="1"/>
              <a:t> Japan’</a:t>
            </a:r>
          </a:p>
          <a:p>
            <a:pPr marL="514350" indent="-514350">
              <a:buFont typeface="+mj-lt"/>
              <a:buAutoNum type="arabicPeriod" startAt="18"/>
            </a:pPr>
            <a:r>
              <a:rPr lang="en-GB" u="sng" noProof="1"/>
              <a:t>Türkiye’ye </a:t>
            </a:r>
            <a:r>
              <a:rPr lang="en-GB" b="1" u="sng" noProof="1"/>
              <a:t>doğru</a:t>
            </a:r>
            <a:r>
              <a:rPr lang="en-GB" noProof="1"/>
              <a:t>	(Turkish)</a:t>
            </a:r>
            <a:br>
              <a:rPr lang="en-GB" noProof="1"/>
            </a:br>
            <a:r>
              <a:rPr lang="en-GB" noProof="1"/>
              <a:t>‘</a:t>
            </a:r>
            <a:r>
              <a:rPr lang="en-GB" b="1" noProof="1"/>
              <a:t>towards</a:t>
            </a:r>
            <a:r>
              <a:rPr lang="en-GB" noProof="1"/>
              <a:t> Turkey’</a:t>
            </a:r>
          </a:p>
          <a:p>
            <a:r>
              <a:rPr lang="en-GB" noProof="1"/>
              <a:t>If you want to refer to prepositions and postpositions together, you can call them </a:t>
            </a:r>
            <a:r>
              <a:rPr lang="en-GB" u="sng" noProof="1"/>
              <a:t>adpositions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9DDCF6-BFA5-4C93-A8B4-E859839C7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15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005406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C3567B-A259-44B5-9375-83BB9638C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Prepositions and Word Order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C7DE20-2B49-4054-A5E3-5A4E4F307A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noProof="1"/>
              <a:t>Some languages are flexible enough that they can place prepositions either before or after the noun</a:t>
            </a:r>
          </a:p>
          <a:p>
            <a:r>
              <a:rPr lang="en-GB" noProof="1"/>
              <a:t>This was the case in Ancient Greek</a:t>
            </a:r>
          </a:p>
          <a:p>
            <a:pPr marL="514350" indent="-514350">
              <a:buFont typeface="+mj-lt"/>
              <a:buAutoNum type="arabicPeriod" startAt="20"/>
            </a:pPr>
            <a:r>
              <a:rPr lang="en-GB" u="sng" noProof="1"/>
              <a:t>​</a:t>
            </a:r>
            <a:r>
              <a:rPr lang="en-GB" b="1" u="sng" noProof="1"/>
              <a:t>perì</a:t>
            </a:r>
            <a:r>
              <a:rPr lang="en-GB" u="sng" noProof="1"/>
              <a:t> tḕn gên</a:t>
            </a:r>
            <a:br>
              <a:rPr lang="en-GB" noProof="1"/>
            </a:br>
            <a:r>
              <a:rPr lang="en-GB" noProof="1"/>
              <a:t>‘</a:t>
            </a:r>
            <a:r>
              <a:rPr lang="en-GB" b="1" noProof="1"/>
              <a:t>around</a:t>
            </a:r>
            <a:r>
              <a:rPr lang="en-GB" noProof="1"/>
              <a:t> the world’</a:t>
            </a:r>
          </a:p>
          <a:p>
            <a:pPr marL="514350" indent="-514350">
              <a:buFont typeface="+mj-lt"/>
              <a:buAutoNum type="arabicPeriod" startAt="20"/>
            </a:pPr>
            <a:r>
              <a:rPr lang="en-GB" u="sng" noProof="1"/>
              <a:t>​tḕn gên </a:t>
            </a:r>
            <a:r>
              <a:rPr lang="en-GB" b="1" u="sng" noProof="1"/>
              <a:t>péri</a:t>
            </a:r>
            <a:br>
              <a:rPr lang="en-GB" noProof="1"/>
            </a:br>
            <a:r>
              <a:rPr lang="en-GB" noProof="1"/>
              <a:t>‘the world </a:t>
            </a:r>
            <a:r>
              <a:rPr lang="en-GB" b="1" noProof="1"/>
              <a:t>around</a:t>
            </a:r>
            <a:r>
              <a:rPr lang="en-GB" noProof="1"/>
              <a:t>’</a:t>
            </a:r>
          </a:p>
          <a:p>
            <a:r>
              <a:rPr lang="en-GB" noProof="1"/>
              <a:t>The first order was the normal one, but the second could be used for special emphasis</a:t>
            </a:r>
          </a:p>
          <a:p>
            <a:r>
              <a:rPr lang="en-GB" noProof="1"/>
              <a:t>This sort of variation is called </a:t>
            </a:r>
            <a:r>
              <a:rPr lang="en-GB" u="sng" noProof="1"/>
              <a:t>anastrophe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1F73D8-873F-4CE7-B587-682A7E8119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16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37881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630A77-95BA-4318-8EEB-8A9B155F8D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Prepositions and Word Order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59BA7A-3C1C-4A0E-BE9E-4091445F63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 English it is possible to put </a:t>
            </a:r>
            <a:r>
              <a:rPr lang="en-GB" b="1" dirty="0"/>
              <a:t>prepositions</a:t>
            </a:r>
            <a:r>
              <a:rPr lang="en-GB" dirty="0"/>
              <a:t> after a pronoun in questions and relative clauses</a:t>
            </a:r>
          </a:p>
          <a:p>
            <a:pPr marL="514350" indent="-514350">
              <a:buFont typeface="+mj-lt"/>
              <a:buAutoNum type="arabicPeriod" startAt="22"/>
            </a:pPr>
            <a:r>
              <a:rPr lang="en-GB" dirty="0"/>
              <a:t>​</a:t>
            </a:r>
            <a:r>
              <a:rPr lang="en-GB" u="sng" dirty="0">
                <a:solidFill>
                  <a:srgbClr val="0000FF"/>
                </a:solidFill>
              </a:rPr>
              <a:t>What</a:t>
            </a:r>
            <a:r>
              <a:rPr lang="en-GB" dirty="0"/>
              <a:t> was John looking </a:t>
            </a:r>
            <a:r>
              <a:rPr lang="en-GB" b="1" u="sng" dirty="0"/>
              <a:t>for</a:t>
            </a:r>
            <a:r>
              <a:rPr lang="en-GB" dirty="0"/>
              <a:t>?</a:t>
            </a:r>
          </a:p>
          <a:p>
            <a:pPr marL="514350" indent="-514350">
              <a:buFont typeface="+mj-lt"/>
              <a:buAutoNum type="arabicPeriod" startAt="22"/>
            </a:pPr>
            <a:r>
              <a:rPr lang="en-GB" dirty="0"/>
              <a:t>Mary found John’s dog, </a:t>
            </a:r>
            <a:r>
              <a:rPr lang="en-GB" u="sng" dirty="0">
                <a:solidFill>
                  <a:srgbClr val="0000FF"/>
                </a:solidFill>
              </a:rPr>
              <a:t>which</a:t>
            </a:r>
            <a:r>
              <a:rPr lang="en-GB" dirty="0"/>
              <a:t> he was looking </a:t>
            </a:r>
            <a:r>
              <a:rPr lang="en-GB" b="1" u="sng" dirty="0"/>
              <a:t>for</a:t>
            </a:r>
          </a:p>
          <a:p>
            <a:r>
              <a:rPr lang="en-GB" dirty="0"/>
              <a:t>This </a:t>
            </a:r>
            <a:r>
              <a:rPr lang="en-GB" u="sng" dirty="0"/>
              <a:t>preposition stranding</a:t>
            </a:r>
            <a:r>
              <a:rPr lang="en-GB" dirty="0"/>
              <a:t> is not possible in most other languages</a:t>
            </a:r>
          </a:p>
          <a:p>
            <a:r>
              <a:rPr lang="en-GB" dirty="0"/>
              <a:t>As you may know, it is not normally done in more formal English</a:t>
            </a:r>
          </a:p>
          <a:p>
            <a:pPr marL="514350" indent="-514350">
              <a:buFont typeface="+mj-lt"/>
              <a:buAutoNum type="arabicPeriod" startAt="24"/>
            </a:pPr>
            <a:r>
              <a:rPr lang="en-GB" dirty="0"/>
              <a:t>​</a:t>
            </a:r>
            <a:r>
              <a:rPr lang="en-GB" b="1" u="sng" dirty="0"/>
              <a:t>For</a:t>
            </a:r>
            <a:r>
              <a:rPr lang="en-GB" u="sng" dirty="0"/>
              <a:t> </a:t>
            </a:r>
            <a:r>
              <a:rPr lang="en-GB" u="sng" dirty="0">
                <a:solidFill>
                  <a:srgbClr val="0000FF"/>
                </a:solidFill>
              </a:rPr>
              <a:t>what</a:t>
            </a:r>
            <a:r>
              <a:rPr lang="en-GB" dirty="0"/>
              <a:t> was John looking?</a:t>
            </a:r>
          </a:p>
          <a:p>
            <a:pPr marL="514350" indent="-514350">
              <a:buFont typeface="+mj-lt"/>
              <a:buAutoNum type="arabicPeriod" startAt="24"/>
            </a:pPr>
            <a:r>
              <a:rPr lang="en-GB" dirty="0"/>
              <a:t>Mary found John’s dog, </a:t>
            </a:r>
            <a:r>
              <a:rPr lang="en-GB" b="1" u="sng" dirty="0"/>
              <a:t>for</a:t>
            </a:r>
            <a:r>
              <a:rPr lang="en-GB" u="sng" dirty="0"/>
              <a:t> </a:t>
            </a:r>
            <a:r>
              <a:rPr lang="en-GB" u="sng" dirty="0">
                <a:solidFill>
                  <a:srgbClr val="0000FF"/>
                </a:solidFill>
              </a:rPr>
              <a:t>which</a:t>
            </a:r>
            <a:r>
              <a:rPr lang="en-GB" dirty="0"/>
              <a:t> he was looking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FDDDEE-3050-4B90-842F-EFFC0CA20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17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372797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000"/>
                            </p:stCondLst>
                            <p:childTnLst>
                              <p:par>
                                <p:cTn id="64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3656BB-0430-4BD7-95B3-03A536EFF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Prepositions and Word Order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A0F938-5981-442B-8FBB-BA0F12FA12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Anastrophe and preposition stranding have the same origin</a:t>
            </a:r>
          </a:p>
          <a:p>
            <a:r>
              <a:rPr lang="en-GB" dirty="0"/>
              <a:t>Remember that English and Greek are both </a:t>
            </a:r>
            <a:r>
              <a:rPr lang="en-GB" u="sng" dirty="0"/>
              <a:t>Indo-European</a:t>
            </a:r>
            <a:r>
              <a:rPr lang="en-GB" dirty="0"/>
              <a:t> languages, and go back to what was once a single language</a:t>
            </a:r>
          </a:p>
          <a:p>
            <a:r>
              <a:rPr lang="en-GB" dirty="0"/>
              <a:t>There was once a time when the line between prepositions and adverbs was less distinct</a:t>
            </a:r>
          </a:p>
          <a:p>
            <a:r>
              <a:rPr lang="en-GB" dirty="0"/>
              <a:t>These words could be placed freely, like adverbs, but relate to a noun, like prepositions</a:t>
            </a:r>
          </a:p>
          <a:p>
            <a:r>
              <a:rPr lang="en-GB" dirty="0"/>
              <a:t>Different languages have reduced this flexibility in different ways (e.g. preposition stranding = English, anastrophe = Greek)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0160EE-E4AA-4F56-9D71-7B9CA6C9B0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18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062999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C105A-8E78-454F-ABEF-4E70B0B4E9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2A1AD3-2755-4CA0-9AC7-249141CD4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Some of you may know other languages in addition to the ones that we’ve seen</a:t>
            </a:r>
          </a:p>
          <a:p>
            <a:r>
              <a:rPr lang="en-GB" dirty="0"/>
              <a:t>Take some time and try to describe how </a:t>
            </a:r>
            <a:r>
              <a:rPr lang="en-GB" noProof="1"/>
              <a:t>adpositions</a:t>
            </a:r>
            <a:r>
              <a:rPr lang="en-GB" dirty="0"/>
              <a:t> work in these languages</a:t>
            </a:r>
          </a:p>
          <a:p>
            <a:pPr lvl="1"/>
            <a:r>
              <a:rPr lang="en-GB" dirty="0"/>
              <a:t>Are they prepositions or postpositions?</a:t>
            </a:r>
          </a:p>
          <a:p>
            <a:pPr lvl="1"/>
            <a:r>
              <a:rPr lang="en-GB" dirty="0"/>
              <a:t>Do they assign one or more cases?</a:t>
            </a:r>
          </a:p>
          <a:p>
            <a:pPr lvl="1"/>
            <a:r>
              <a:rPr lang="en-GB" dirty="0"/>
              <a:t>Is it possible to say things like </a:t>
            </a:r>
            <a:r>
              <a:rPr lang="en-GB" i="1" dirty="0"/>
              <a:t>I ran into the garden</a:t>
            </a:r>
            <a:r>
              <a:rPr lang="en-GB" dirty="0"/>
              <a:t>?</a:t>
            </a:r>
          </a:p>
          <a:p>
            <a:pPr lvl="1"/>
            <a:r>
              <a:rPr lang="en-GB" dirty="0"/>
              <a:t>Can they be moved from their usual position (e.g. anastrophe/preposition stranding)?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225B40-CD8C-4B80-BFDD-4B3A9240C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90174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5D2EE9-F3E0-4A5B-ABC2-589604CC7A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Roadmap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856078-6C11-474D-A9B2-6EE1C45392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Today we will take a closer look at </a:t>
            </a:r>
            <a:r>
              <a:rPr lang="en-GB" u="sng" dirty="0"/>
              <a:t>prepositions</a:t>
            </a:r>
          </a:p>
          <a:p>
            <a:r>
              <a:rPr lang="en-GB" dirty="0"/>
              <a:t>We will see how prepositions interact with </a:t>
            </a:r>
            <a:r>
              <a:rPr lang="en-GB" u="sng" dirty="0"/>
              <a:t>case</a:t>
            </a:r>
          </a:p>
          <a:p>
            <a:r>
              <a:rPr lang="en-GB" dirty="0"/>
              <a:t>We will also look at the different </a:t>
            </a:r>
            <a:r>
              <a:rPr lang="en-GB" u="sng" dirty="0"/>
              <a:t>word orders</a:t>
            </a:r>
            <a:r>
              <a:rPr lang="en-GB" dirty="0"/>
              <a:t> that appear with prepositions</a:t>
            </a:r>
            <a:endParaRPr lang="en-GB" u="sng" dirty="0"/>
          </a:p>
          <a:p>
            <a:r>
              <a:rPr lang="en-GB" dirty="0"/>
              <a:t>We will see how some languages combine prepositions with </a:t>
            </a:r>
            <a:r>
              <a:rPr lang="en-GB" u="sng" dirty="0"/>
              <a:t>articles</a:t>
            </a:r>
          </a:p>
          <a:p>
            <a:r>
              <a:rPr lang="en-GB" dirty="0"/>
              <a:t>Finally, we will examine how languages differ in their use of prepositions with </a:t>
            </a:r>
            <a:r>
              <a:rPr lang="en-GB" u="sng" dirty="0"/>
              <a:t>pronouns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F677E7-6BC5-4435-86AD-D05D81BFFC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95962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43A8E6-454F-49EE-8903-B843E408D4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Prepositions and Articles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798C29-BC59-4D93-A9C5-987642A74F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noProof="1"/>
              <a:t>In some languages, there are </a:t>
            </a:r>
            <a:r>
              <a:rPr lang="en-GB" b="1" noProof="1"/>
              <a:t>prepositions</a:t>
            </a:r>
            <a:r>
              <a:rPr lang="en-GB" noProof="1"/>
              <a:t> that contract with </a:t>
            </a:r>
            <a:r>
              <a:rPr lang="en-GB" u="sng" noProof="1"/>
              <a:t>articles</a:t>
            </a:r>
            <a:r>
              <a:rPr lang="en-GB" noProof="1"/>
              <a:t> to form a single word</a:t>
            </a:r>
          </a:p>
          <a:p>
            <a:pPr marL="514350" indent="-514350">
              <a:buFont typeface="+mj-lt"/>
              <a:buAutoNum type="arabicPeriod" startAt="26"/>
            </a:pPr>
            <a:r>
              <a:rPr lang="en-GB" noProof="1"/>
              <a:t>​</a:t>
            </a:r>
            <a:r>
              <a:rPr lang="en-GB" noProof="1">
                <a:solidFill>
                  <a:srgbClr val="FF0000"/>
                </a:solidFill>
              </a:rPr>
              <a:t>He</a:t>
            </a:r>
            <a:r>
              <a:rPr lang="en-GB" noProof="1"/>
              <a:t> spoke </a:t>
            </a:r>
            <a:r>
              <a:rPr lang="en-GB" b="1" noProof="1"/>
              <a:t>of</a:t>
            </a:r>
            <a:r>
              <a:rPr lang="en-GB" noProof="1"/>
              <a:t> </a:t>
            </a:r>
            <a:r>
              <a:rPr lang="en-GB" u="sng" noProof="1"/>
              <a:t>the</a:t>
            </a:r>
            <a:r>
              <a:rPr lang="en-GB" noProof="1"/>
              <a:t> weather</a:t>
            </a:r>
          </a:p>
          <a:p>
            <a:pPr marL="514350" indent="-514350">
              <a:buFont typeface="+mj-lt"/>
              <a:buAutoNum type="arabicPeriod" startAt="26"/>
            </a:pPr>
            <a:r>
              <a:rPr lang="en-GB" noProof="1"/>
              <a:t>​</a:t>
            </a:r>
            <a:r>
              <a:rPr lang="en-GB" noProof="1">
                <a:solidFill>
                  <a:srgbClr val="FF0000"/>
                </a:solidFill>
              </a:rPr>
              <a:t>Il</a:t>
            </a:r>
            <a:r>
              <a:rPr lang="en-GB" noProof="1"/>
              <a:t> parlait </a:t>
            </a:r>
            <a:r>
              <a:rPr lang="en-GB" b="1" u="sng" noProof="1"/>
              <a:t>du</a:t>
            </a:r>
            <a:r>
              <a:rPr lang="en-GB" noProof="1"/>
              <a:t> temps		(French)</a:t>
            </a:r>
          </a:p>
          <a:p>
            <a:pPr marL="514350" indent="-514350">
              <a:buFont typeface="+mj-lt"/>
              <a:buAutoNum type="arabicPeriod" startAt="26"/>
            </a:pPr>
            <a:r>
              <a:rPr lang="en-GB" noProof="1"/>
              <a:t>​</a:t>
            </a:r>
            <a:r>
              <a:rPr lang="en-GB" noProof="1">
                <a:solidFill>
                  <a:srgbClr val="FF0000"/>
                </a:solidFill>
              </a:rPr>
              <a:t>Er</a:t>
            </a:r>
            <a:r>
              <a:rPr lang="en-GB" noProof="1"/>
              <a:t> sprach </a:t>
            </a:r>
            <a:r>
              <a:rPr lang="en-GB" b="1" u="sng" noProof="1"/>
              <a:t>vom</a:t>
            </a:r>
            <a:r>
              <a:rPr lang="en-GB" noProof="1"/>
              <a:t> Wetter	(German)</a:t>
            </a:r>
          </a:p>
          <a:p>
            <a:pPr marL="514350" indent="-514350">
              <a:buFont typeface="+mj-lt"/>
              <a:buAutoNum type="arabicPeriod" startAt="26"/>
            </a:pPr>
            <a:r>
              <a:rPr lang="en-GB" noProof="1"/>
              <a:t>Labhair </a:t>
            </a:r>
            <a:r>
              <a:rPr lang="en-GB" noProof="1">
                <a:solidFill>
                  <a:srgbClr val="FF0000"/>
                </a:solidFill>
              </a:rPr>
              <a:t>sé</a:t>
            </a:r>
            <a:r>
              <a:rPr lang="en-GB" noProof="1"/>
              <a:t> </a:t>
            </a:r>
            <a:r>
              <a:rPr lang="en-GB" b="1" u="sng" noProof="1"/>
              <a:t>faoin</a:t>
            </a:r>
            <a:r>
              <a:rPr lang="en-GB" noProof="1"/>
              <a:t> aimsir	(Irish)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9DA144-F009-4F4D-A189-5485C61A6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20</a:t>
            </a:fld>
            <a:endParaRPr lang="en-GB"/>
          </a:p>
        </p:txBody>
      </p:sp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9E68C77E-F01D-4B46-AD3E-76082955D267}"/>
              </a:ext>
            </a:extLst>
          </p:cNvPr>
          <p:cNvSpPr/>
          <p:nvPr/>
        </p:nvSpPr>
        <p:spPr>
          <a:xfrm>
            <a:off x="8116388" y="3283130"/>
            <a:ext cx="2133600" cy="444139"/>
          </a:xfrm>
          <a:prstGeom prst="wedgeRoundRectCallout">
            <a:avLst>
              <a:gd name="adj1" fmla="val -277947"/>
              <a:gd name="adj2" fmla="val -3896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b="1" dirty="0"/>
              <a:t>de</a:t>
            </a:r>
            <a:r>
              <a:rPr lang="en-GB" dirty="0"/>
              <a:t> + </a:t>
            </a:r>
            <a:r>
              <a:rPr lang="en-GB" u="sng" dirty="0"/>
              <a:t>le</a:t>
            </a:r>
            <a:r>
              <a:rPr lang="en-GB" dirty="0"/>
              <a:t> = </a:t>
            </a:r>
            <a:r>
              <a:rPr lang="en-GB" b="1" u="sng" dirty="0"/>
              <a:t>du</a:t>
            </a:r>
          </a:p>
        </p:txBody>
      </p:sp>
      <p:sp>
        <p:nvSpPr>
          <p:cNvPr id="6" name="Speech Bubble: Rectangle with Corners Rounded 5">
            <a:extLst>
              <a:ext uri="{FF2B5EF4-FFF2-40B4-BE49-F238E27FC236}">
                <a16:creationId xmlns:a16="http://schemas.microsoft.com/office/drawing/2014/main" id="{9279DDF0-57EC-4D79-8774-554F476752AD}"/>
              </a:ext>
            </a:extLst>
          </p:cNvPr>
          <p:cNvSpPr/>
          <p:nvPr/>
        </p:nvSpPr>
        <p:spPr>
          <a:xfrm>
            <a:off x="8116387" y="3779224"/>
            <a:ext cx="2133601" cy="444139"/>
          </a:xfrm>
          <a:prstGeom prst="wedgeRoundRectCallout">
            <a:avLst>
              <a:gd name="adj1" fmla="val -249710"/>
              <a:gd name="adj2" fmla="val 25516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b="1" noProof="1"/>
              <a:t>von</a:t>
            </a:r>
            <a:r>
              <a:rPr lang="en-GB" noProof="1"/>
              <a:t> + </a:t>
            </a:r>
            <a:r>
              <a:rPr lang="en-GB" u="sng" noProof="1"/>
              <a:t>dem</a:t>
            </a:r>
            <a:r>
              <a:rPr lang="en-GB" noProof="1"/>
              <a:t> = </a:t>
            </a:r>
            <a:r>
              <a:rPr lang="en-GB" b="1" u="sng" noProof="1"/>
              <a:t>vom</a:t>
            </a:r>
          </a:p>
        </p:txBody>
      </p:sp>
      <p:sp>
        <p:nvSpPr>
          <p:cNvPr id="7" name="Speech Bubble: Rectangle with Corners Rounded 6">
            <a:extLst>
              <a:ext uri="{FF2B5EF4-FFF2-40B4-BE49-F238E27FC236}">
                <a16:creationId xmlns:a16="http://schemas.microsoft.com/office/drawing/2014/main" id="{3E813687-65BA-4AB5-AE79-3153C1885609}"/>
              </a:ext>
            </a:extLst>
          </p:cNvPr>
          <p:cNvSpPr/>
          <p:nvPr/>
        </p:nvSpPr>
        <p:spPr>
          <a:xfrm>
            <a:off x="8116387" y="4275318"/>
            <a:ext cx="2133601" cy="444139"/>
          </a:xfrm>
          <a:prstGeom prst="wedgeRoundRectCallout">
            <a:avLst>
              <a:gd name="adj1" fmla="val -237535"/>
              <a:gd name="adj2" fmla="val 23176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b="1" noProof="1"/>
              <a:t>faoi</a:t>
            </a:r>
            <a:r>
              <a:rPr lang="en-GB" noProof="1"/>
              <a:t> + </a:t>
            </a:r>
            <a:r>
              <a:rPr lang="en-GB" u="sng" noProof="1"/>
              <a:t>an</a:t>
            </a:r>
            <a:r>
              <a:rPr lang="en-GB" noProof="1"/>
              <a:t> = </a:t>
            </a:r>
            <a:r>
              <a:rPr lang="en-GB" b="1" u="sng" noProof="1"/>
              <a:t>faoin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6C10EAC4-F43D-4DB9-B855-11F11E01E0AA}"/>
              </a:ext>
            </a:extLst>
          </p:cNvPr>
          <p:cNvGrpSpPr/>
          <p:nvPr/>
        </p:nvGrpSpPr>
        <p:grpSpPr>
          <a:xfrm>
            <a:off x="6817489" y="3078776"/>
            <a:ext cx="2071868" cy="2952458"/>
            <a:chOff x="6817489" y="3078776"/>
            <a:chExt cx="2071868" cy="2952458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A0FE18A0-9802-4A7D-B18E-6A254F998E72}"/>
                </a:ext>
              </a:extLst>
            </p:cNvPr>
            <p:cNvSpPr/>
            <p:nvPr/>
          </p:nvSpPr>
          <p:spPr>
            <a:xfrm>
              <a:off x="8252748" y="3078776"/>
              <a:ext cx="636609" cy="1828890"/>
            </a:xfrm>
            <a:prstGeom prst="ellipse">
              <a:avLst/>
            </a:prstGeom>
            <a:noFill/>
            <a:ln w="254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1" name="Callout: Bent Line 10">
              <a:extLst>
                <a:ext uri="{FF2B5EF4-FFF2-40B4-BE49-F238E27FC236}">
                  <a16:creationId xmlns:a16="http://schemas.microsoft.com/office/drawing/2014/main" id="{6318CEB7-587C-4739-828A-1E3DC7A998A6}"/>
                </a:ext>
              </a:extLst>
            </p:cNvPr>
            <p:cNvSpPr/>
            <p:nvPr/>
          </p:nvSpPr>
          <p:spPr>
            <a:xfrm>
              <a:off x="6817489" y="5323088"/>
              <a:ext cx="1921397" cy="708146"/>
            </a:xfrm>
            <a:prstGeom prst="borderCallout2">
              <a:avLst>
                <a:gd name="adj1" fmla="val -864"/>
                <a:gd name="adj2" fmla="val 27209"/>
                <a:gd name="adj3" fmla="val -35189"/>
                <a:gd name="adj4" fmla="val 27308"/>
                <a:gd name="adj5" fmla="val -77103"/>
                <a:gd name="adj6" fmla="val 82851"/>
              </a:avLst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Prepositions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4DBFB97A-C200-4B90-BC19-F9488F6CFAA6}"/>
              </a:ext>
            </a:extLst>
          </p:cNvPr>
          <p:cNvGrpSpPr/>
          <p:nvPr/>
        </p:nvGrpSpPr>
        <p:grpSpPr>
          <a:xfrm>
            <a:off x="8889357" y="3078776"/>
            <a:ext cx="1927184" cy="2952458"/>
            <a:chOff x="8889357" y="3078776"/>
            <a:chExt cx="1927184" cy="2952458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FA8E5906-07C8-4827-A294-F115F28878CF}"/>
                </a:ext>
              </a:extLst>
            </p:cNvPr>
            <p:cNvSpPr/>
            <p:nvPr/>
          </p:nvSpPr>
          <p:spPr>
            <a:xfrm>
              <a:off x="8889357" y="3078776"/>
              <a:ext cx="532435" cy="1828890"/>
            </a:xfrm>
            <a:prstGeom prst="ellipse">
              <a:avLst/>
            </a:prstGeom>
            <a:noFill/>
            <a:ln w="254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2" name="Callout: Bent Line 11">
              <a:extLst>
                <a:ext uri="{FF2B5EF4-FFF2-40B4-BE49-F238E27FC236}">
                  <a16:creationId xmlns:a16="http://schemas.microsoft.com/office/drawing/2014/main" id="{47E6B98A-282C-411A-AB66-ECFDAB48FF0B}"/>
                </a:ext>
              </a:extLst>
            </p:cNvPr>
            <p:cNvSpPr/>
            <p:nvPr/>
          </p:nvSpPr>
          <p:spPr>
            <a:xfrm>
              <a:off x="8895144" y="5323088"/>
              <a:ext cx="1921397" cy="708146"/>
            </a:xfrm>
            <a:prstGeom prst="borderCallout2">
              <a:avLst>
                <a:gd name="adj1" fmla="val -864"/>
                <a:gd name="adj2" fmla="val 27209"/>
                <a:gd name="adj3" fmla="val -35189"/>
                <a:gd name="adj4" fmla="val 27308"/>
                <a:gd name="adj5" fmla="val -64027"/>
                <a:gd name="adj6" fmla="val 17188"/>
              </a:avLst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Articles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14471065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  <p:bldP spid="6" grpId="0" animBg="1"/>
      <p:bldP spid="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CAD7C4-278A-4982-9BA5-CEA7D5EA36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Prepositions and Pronouns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25B228-A9D3-461C-93EA-53DBEC719B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noProof="1"/>
              <a:t>Some languages even combine </a:t>
            </a:r>
            <a:r>
              <a:rPr lang="en-GB" b="1" noProof="1"/>
              <a:t>prepositions</a:t>
            </a:r>
            <a:r>
              <a:rPr lang="en-GB" noProof="1"/>
              <a:t> with </a:t>
            </a:r>
            <a:r>
              <a:rPr lang="en-GB" u="dbl" noProof="1"/>
              <a:t>pronouns</a:t>
            </a:r>
          </a:p>
          <a:p>
            <a:r>
              <a:rPr lang="en-GB" noProof="1"/>
              <a:t>This is a common feature of Celtic languages such as Irish and Welsh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 startAt="30"/>
            </a:pPr>
            <a:r>
              <a:rPr lang="en-GB" noProof="1"/>
              <a:t>Labhair </a:t>
            </a:r>
            <a:r>
              <a:rPr lang="en-GB" noProof="1">
                <a:solidFill>
                  <a:srgbClr val="FF0000"/>
                </a:solidFill>
              </a:rPr>
              <a:t>sé</a:t>
            </a:r>
            <a:r>
              <a:rPr lang="en-GB" noProof="1"/>
              <a:t> </a:t>
            </a:r>
            <a:r>
              <a:rPr lang="en-GB" b="1" u="dbl" noProof="1"/>
              <a:t>fúithi</a:t>
            </a:r>
            <a:r>
              <a:rPr lang="en-GB" noProof="1"/>
              <a:t>	(Irish)</a:t>
            </a:r>
            <a:br>
              <a:rPr lang="en-GB" noProof="1"/>
            </a:br>
            <a:r>
              <a:rPr lang="en-GB" noProof="1"/>
              <a:t>‘He spoke about it’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 startAt="30"/>
            </a:pPr>
            <a:r>
              <a:rPr lang="en-GB" noProof="1"/>
              <a:t>Soniodd </a:t>
            </a:r>
            <a:r>
              <a:rPr lang="en-GB" b="1" u="dbl" noProof="1"/>
              <a:t>amdani</a:t>
            </a:r>
            <a:r>
              <a:rPr lang="en-GB" noProof="1"/>
              <a:t>	(Welsh)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710603-0F58-4A32-BDEB-409A348C1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21</a:t>
            </a:fld>
            <a:endParaRPr lang="en-GB"/>
          </a:p>
        </p:txBody>
      </p:sp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33BB28B7-094C-4BE2-9E89-37FEDA714B9C}"/>
              </a:ext>
            </a:extLst>
          </p:cNvPr>
          <p:cNvSpPr/>
          <p:nvPr/>
        </p:nvSpPr>
        <p:spPr>
          <a:xfrm>
            <a:off x="8166460" y="3206930"/>
            <a:ext cx="2527666" cy="444139"/>
          </a:xfrm>
          <a:prstGeom prst="wedgeRoundRectCallout">
            <a:avLst>
              <a:gd name="adj1" fmla="val -211006"/>
              <a:gd name="adj2" fmla="val -353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b="1" noProof="1"/>
              <a:t>faoi</a:t>
            </a:r>
            <a:r>
              <a:rPr lang="en-GB" noProof="1"/>
              <a:t> + </a:t>
            </a:r>
            <a:r>
              <a:rPr lang="en-GB" u="dbl" noProof="1"/>
              <a:t>í</a:t>
            </a:r>
            <a:r>
              <a:rPr lang="en-GB" noProof="1"/>
              <a:t> = </a:t>
            </a:r>
            <a:r>
              <a:rPr lang="en-GB" b="1" u="dbl" noProof="1"/>
              <a:t>fúithi</a:t>
            </a:r>
          </a:p>
        </p:txBody>
      </p:sp>
      <p:sp>
        <p:nvSpPr>
          <p:cNvPr id="6" name="Speech Bubble: Rectangle with Corners Rounded 5">
            <a:extLst>
              <a:ext uri="{FF2B5EF4-FFF2-40B4-BE49-F238E27FC236}">
                <a16:creationId xmlns:a16="http://schemas.microsoft.com/office/drawing/2014/main" id="{77392F3F-7EF2-48A4-9F0D-44DCC7AC8D3A}"/>
              </a:ext>
            </a:extLst>
          </p:cNvPr>
          <p:cNvSpPr/>
          <p:nvPr/>
        </p:nvSpPr>
        <p:spPr>
          <a:xfrm>
            <a:off x="8166459" y="4001294"/>
            <a:ext cx="2527667" cy="444139"/>
          </a:xfrm>
          <a:prstGeom prst="wedgeRoundRectCallout">
            <a:avLst>
              <a:gd name="adj1" fmla="val -209628"/>
              <a:gd name="adj2" fmla="val 3569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b="1" noProof="1"/>
              <a:t>amdan</a:t>
            </a:r>
            <a:r>
              <a:rPr lang="en-GB" noProof="1"/>
              <a:t> + </a:t>
            </a:r>
            <a:r>
              <a:rPr lang="en-GB" u="sng" noProof="1"/>
              <a:t>hi</a:t>
            </a:r>
            <a:r>
              <a:rPr lang="en-GB" noProof="1"/>
              <a:t> = </a:t>
            </a:r>
            <a:r>
              <a:rPr lang="en-GB" b="1" u="dbl" noProof="1"/>
              <a:t>amdani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502483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  <p:bldP spid="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FC340E-B711-48EB-9ABA-86EB9EE03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Prepositions and Pronouns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AB69C3-DC4C-421B-BE97-413775C0ED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noProof="1"/>
              <a:t>Other languages, such as French and German, do something that may seem similar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 startAt="32"/>
            </a:pPr>
            <a:r>
              <a:rPr lang="en-GB" noProof="1"/>
              <a:t>​</a:t>
            </a:r>
            <a:r>
              <a:rPr lang="en-GB" noProof="1">
                <a:solidFill>
                  <a:srgbClr val="FF0000"/>
                </a:solidFill>
              </a:rPr>
              <a:t>Cette jaquette</a:t>
            </a:r>
            <a:r>
              <a:rPr lang="en-GB" noProof="1"/>
              <a:t> appartient </a:t>
            </a:r>
            <a:r>
              <a:rPr lang="en-GB" b="1" u="sng" noProof="1"/>
              <a:t>à</a:t>
            </a:r>
            <a:r>
              <a:rPr lang="en-GB" u="sng" noProof="1"/>
              <a:t> </a:t>
            </a:r>
            <a:r>
              <a:rPr lang="en-GB" u="sng" noProof="1">
                <a:solidFill>
                  <a:srgbClr val="FF00FF"/>
                </a:solidFill>
              </a:rPr>
              <a:t>ce livre</a:t>
            </a:r>
            <a:br>
              <a:rPr lang="en-GB" noProof="1"/>
            </a:br>
            <a:r>
              <a:rPr lang="en-GB" noProof="1"/>
              <a:t>‘This jacket belongs to this book’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 startAt="32"/>
            </a:pPr>
            <a:r>
              <a:rPr lang="en-GB" noProof="1"/>
              <a:t>​</a:t>
            </a:r>
            <a:r>
              <a:rPr lang="en-GB" noProof="1">
                <a:solidFill>
                  <a:srgbClr val="FF0000"/>
                </a:solidFill>
              </a:rPr>
              <a:t>Dieser Umschlag</a:t>
            </a:r>
            <a:r>
              <a:rPr lang="en-GB" noProof="1"/>
              <a:t> gehört </a:t>
            </a:r>
            <a:r>
              <a:rPr lang="en-GB" b="1" u="sng" noProof="1"/>
              <a:t>zu</a:t>
            </a:r>
            <a:r>
              <a:rPr lang="en-GB" u="sng" noProof="1"/>
              <a:t> </a:t>
            </a:r>
            <a:r>
              <a:rPr lang="en-GB" u="sng" noProof="1">
                <a:solidFill>
                  <a:srgbClr val="FF00FF"/>
                </a:solidFill>
              </a:rPr>
              <a:t>diesem Buch</a:t>
            </a:r>
            <a:br>
              <a:rPr lang="en-GB" noProof="1"/>
            </a:br>
            <a:endParaRPr lang="en-GB" noProof="1"/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 startAt="32"/>
            </a:pPr>
            <a:r>
              <a:rPr lang="en-GB" noProof="1"/>
              <a:t>​</a:t>
            </a:r>
            <a:r>
              <a:rPr lang="en-GB" noProof="1">
                <a:solidFill>
                  <a:srgbClr val="FF0000"/>
                </a:solidFill>
              </a:rPr>
              <a:t>Elle</a:t>
            </a:r>
            <a:r>
              <a:rPr lang="en-GB" noProof="1"/>
              <a:t> </a:t>
            </a:r>
            <a:r>
              <a:rPr lang="en-GB" i="1" noProof="1"/>
              <a:t>y</a:t>
            </a:r>
            <a:r>
              <a:rPr lang="en-GB" noProof="1"/>
              <a:t> appartient</a:t>
            </a:r>
            <a:br>
              <a:rPr lang="en-GB" noProof="1"/>
            </a:br>
            <a:r>
              <a:rPr lang="en-GB" noProof="1"/>
              <a:t>‘It belongs to it’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 startAt="32"/>
            </a:pPr>
            <a:r>
              <a:rPr lang="en-GB" noProof="1"/>
              <a:t>​</a:t>
            </a:r>
            <a:r>
              <a:rPr lang="en-GB" noProof="1">
                <a:solidFill>
                  <a:srgbClr val="FF0000"/>
                </a:solidFill>
              </a:rPr>
              <a:t>Er</a:t>
            </a:r>
            <a:r>
              <a:rPr lang="en-GB" noProof="1"/>
              <a:t> gehört </a:t>
            </a:r>
            <a:r>
              <a:rPr lang="en-GB" i="1" noProof="1"/>
              <a:t>dazu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F7D85D-EEF2-4818-AC0E-C330219AF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22</a:t>
            </a:fld>
            <a:endParaRPr lang="en-GB"/>
          </a:p>
        </p:txBody>
      </p:sp>
      <p:sp>
        <p:nvSpPr>
          <p:cNvPr id="6" name="Callout: Line 5">
            <a:extLst>
              <a:ext uri="{FF2B5EF4-FFF2-40B4-BE49-F238E27FC236}">
                <a16:creationId xmlns:a16="http://schemas.microsoft.com/office/drawing/2014/main" id="{89C97CCE-C7D5-44B5-B050-0BE67A024F73}"/>
              </a:ext>
            </a:extLst>
          </p:cNvPr>
          <p:cNvSpPr/>
          <p:nvPr/>
        </p:nvSpPr>
        <p:spPr>
          <a:xfrm>
            <a:off x="5397299" y="2621823"/>
            <a:ext cx="1562100" cy="495300"/>
          </a:xfrm>
          <a:prstGeom prst="borderCallout1">
            <a:avLst>
              <a:gd name="adj1" fmla="val 67825"/>
              <a:gd name="adj2" fmla="val 1300"/>
              <a:gd name="adj3" fmla="val 377398"/>
              <a:gd name="adj4" fmla="val -198946"/>
            </a:avLst>
          </a:prstGeom>
          <a:noFill/>
          <a:ln w="25400">
            <a:tailEnd type="arrow" w="lg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Callout: Line 7">
            <a:extLst>
              <a:ext uri="{FF2B5EF4-FFF2-40B4-BE49-F238E27FC236}">
                <a16:creationId xmlns:a16="http://schemas.microsoft.com/office/drawing/2014/main" id="{E05716D3-BB52-4718-87E4-373256646B8B}"/>
              </a:ext>
            </a:extLst>
          </p:cNvPr>
          <p:cNvSpPr/>
          <p:nvPr/>
        </p:nvSpPr>
        <p:spPr>
          <a:xfrm>
            <a:off x="5324476" y="3481226"/>
            <a:ext cx="2731504" cy="495300"/>
          </a:xfrm>
          <a:prstGeom prst="borderCallout1">
            <a:avLst>
              <a:gd name="adj1" fmla="val 69748"/>
              <a:gd name="adj2" fmla="val 254"/>
              <a:gd name="adj3" fmla="val 371896"/>
              <a:gd name="adj4" fmla="val -59503"/>
            </a:avLst>
          </a:prstGeom>
          <a:noFill/>
          <a:ln w="25400">
            <a:tailEnd type="arrow" w="lg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Star: 10 Points 6">
            <a:extLst>
              <a:ext uri="{FF2B5EF4-FFF2-40B4-BE49-F238E27FC236}">
                <a16:creationId xmlns:a16="http://schemas.microsoft.com/office/drawing/2014/main" id="{E943EE6C-5C33-40ED-AD2E-2A6462C03B6D}"/>
              </a:ext>
            </a:extLst>
          </p:cNvPr>
          <p:cNvSpPr/>
          <p:nvPr/>
        </p:nvSpPr>
        <p:spPr>
          <a:xfrm>
            <a:off x="4075611" y="3988527"/>
            <a:ext cx="7278189" cy="2081348"/>
          </a:xfrm>
          <a:prstGeom prst="star10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800" noProof="1"/>
              <a:t>However, these special words, </a:t>
            </a:r>
            <a:r>
              <a:rPr lang="en-GB" sz="2800" i="1" noProof="1"/>
              <a:t>y</a:t>
            </a:r>
            <a:r>
              <a:rPr lang="en-GB" sz="2800" noProof="1"/>
              <a:t>, </a:t>
            </a:r>
            <a:r>
              <a:rPr lang="en-GB" sz="2800" i="1" noProof="1"/>
              <a:t>dazu</a:t>
            </a:r>
            <a:r>
              <a:rPr lang="en-GB" sz="2800" noProof="1"/>
              <a:t>, etc, are actually </a:t>
            </a:r>
            <a:r>
              <a:rPr lang="en-GB" sz="2800" i="1" noProof="1"/>
              <a:t>adverbs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84409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000"/>
                            </p:stCondLst>
                            <p:childTnLst>
                              <p:par>
                                <p:cTn id="7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500"/>
                            </p:stCondLst>
                            <p:childTnLst>
                              <p:par>
                                <p:cTn id="8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animBg="1"/>
      <p:bldP spid="8" grpId="0" animBg="1"/>
      <p:bldP spid="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D594F4-2A18-4195-BCE5-6963AFC8BD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Prepositions and Pronouns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30037D-28B0-4F53-B62E-FD744A5061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noProof="1"/>
              <a:t>In French, </a:t>
            </a:r>
            <a:r>
              <a:rPr lang="en-GB" i="1" noProof="1"/>
              <a:t>y</a:t>
            </a:r>
            <a:r>
              <a:rPr lang="en-GB" noProof="1"/>
              <a:t> means ‘there’</a:t>
            </a:r>
          </a:p>
          <a:p>
            <a:r>
              <a:rPr lang="en-GB" noProof="1"/>
              <a:t>In German, </a:t>
            </a:r>
            <a:r>
              <a:rPr lang="en-GB" i="1" noProof="1"/>
              <a:t>dazu</a:t>
            </a:r>
            <a:r>
              <a:rPr lang="en-GB" noProof="1"/>
              <a:t> is formed from </a:t>
            </a:r>
            <a:r>
              <a:rPr lang="en-GB" i="1" noProof="1"/>
              <a:t>da</a:t>
            </a:r>
            <a:r>
              <a:rPr lang="en-GB" noProof="1"/>
              <a:t> ‘there’ and </a:t>
            </a:r>
            <a:r>
              <a:rPr lang="en-GB" i="1" noProof="1"/>
              <a:t>zu</a:t>
            </a:r>
            <a:r>
              <a:rPr lang="en-GB" noProof="1"/>
              <a:t> ‘to’</a:t>
            </a:r>
            <a:br>
              <a:rPr lang="en-GB" noProof="1"/>
            </a:br>
            <a:r>
              <a:rPr lang="en-GB" noProof="1"/>
              <a:t>(like </a:t>
            </a:r>
            <a:r>
              <a:rPr lang="en-GB" i="1" noProof="1"/>
              <a:t>thereto</a:t>
            </a:r>
            <a:r>
              <a:rPr lang="en-GB" noProof="1"/>
              <a:t> in English)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CB0431-5EE2-4CCC-8762-B7218A2F1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2652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D4E7BD-8BD0-4571-A9F2-B6EFE676C4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Prepositions and Pronouns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BCE68F-F7C4-480A-B882-3232FCB3EF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noProof="1"/>
              <a:t>Why do these languages use adverbs instead of a preposition + pronoun?</a:t>
            </a:r>
          </a:p>
          <a:p>
            <a:r>
              <a:rPr lang="en-GB" noProof="1"/>
              <a:t>To help clarify </a:t>
            </a:r>
            <a:r>
              <a:rPr lang="en-GB" u="sng" noProof="1"/>
              <a:t>gender</a:t>
            </a:r>
          </a:p>
          <a:p>
            <a:r>
              <a:rPr lang="en-GB" noProof="1"/>
              <a:t>In French, </a:t>
            </a:r>
            <a:r>
              <a:rPr lang="en-GB" i="1" noProof="1">
                <a:solidFill>
                  <a:srgbClr val="FF00FF"/>
                </a:solidFill>
              </a:rPr>
              <a:t>lui</a:t>
            </a:r>
            <a:r>
              <a:rPr lang="en-GB" noProof="1"/>
              <a:t> can mean either ‘him’ or ‘it’</a:t>
            </a:r>
          </a:p>
          <a:p>
            <a:r>
              <a:rPr lang="en-GB" noProof="1"/>
              <a:t>The same is true for </a:t>
            </a:r>
            <a:r>
              <a:rPr lang="en-GB" i="1" noProof="1">
                <a:solidFill>
                  <a:srgbClr val="FF00FF"/>
                </a:solidFill>
              </a:rPr>
              <a:t>ihm</a:t>
            </a:r>
            <a:r>
              <a:rPr lang="en-GB" noProof="1"/>
              <a:t> in German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67F8BD-1BD8-46F3-8B6C-6803C71A6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24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478558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D4E7BD-8BD0-4571-A9F2-B6EFE676C4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Prepositions and Pronouns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BCE68F-F7C4-480A-B882-3232FCB3EF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noProof="1"/>
              <a:t>To avoid confusion, speakers of these languages tend to use preposition + pronoun for people and adverbs for things</a:t>
            </a:r>
          </a:p>
          <a:p>
            <a:pPr marL="514350" indent="-514350">
              <a:buFont typeface="+mj-lt"/>
              <a:buAutoNum type="arabicPeriod" startAt="36"/>
            </a:pPr>
            <a:r>
              <a:rPr lang="en-GB" noProof="1"/>
              <a:t>​</a:t>
            </a:r>
            <a:r>
              <a:rPr lang="en-GB" noProof="1">
                <a:solidFill>
                  <a:srgbClr val="FF0000"/>
                </a:solidFill>
              </a:rPr>
              <a:t>Er</a:t>
            </a:r>
            <a:r>
              <a:rPr lang="en-GB" noProof="1"/>
              <a:t> gehört </a:t>
            </a:r>
            <a:r>
              <a:rPr lang="en-GB" b="1" u="sng" noProof="1"/>
              <a:t>zu</a:t>
            </a:r>
            <a:r>
              <a:rPr lang="en-GB" u="sng" noProof="1"/>
              <a:t> </a:t>
            </a:r>
            <a:r>
              <a:rPr lang="en-GB" u="sng" noProof="1">
                <a:solidFill>
                  <a:srgbClr val="FF00FF"/>
                </a:solidFill>
              </a:rPr>
              <a:t>ihm</a:t>
            </a:r>
            <a:br>
              <a:rPr lang="en-GB" noProof="1"/>
            </a:br>
            <a:r>
              <a:rPr lang="en-GB" noProof="1"/>
              <a:t>‘It belongs to him’</a:t>
            </a:r>
          </a:p>
          <a:p>
            <a:pPr marL="514350" indent="-514350">
              <a:buFont typeface="+mj-lt"/>
              <a:buAutoNum type="arabicPeriod" startAt="36"/>
            </a:pPr>
            <a:r>
              <a:rPr lang="en-GB" noProof="1"/>
              <a:t>​</a:t>
            </a:r>
            <a:r>
              <a:rPr lang="en-GB" noProof="1">
                <a:solidFill>
                  <a:srgbClr val="FF0000"/>
                </a:solidFill>
              </a:rPr>
              <a:t>Er</a:t>
            </a:r>
            <a:r>
              <a:rPr lang="en-GB" noProof="1"/>
              <a:t> gehört </a:t>
            </a:r>
            <a:r>
              <a:rPr lang="en-GB" i="1" noProof="1"/>
              <a:t>dazu</a:t>
            </a:r>
            <a:br>
              <a:rPr lang="en-GB" noProof="1"/>
            </a:br>
            <a:r>
              <a:rPr lang="en-GB" noProof="1"/>
              <a:t>‘It belongs to it’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67F8BD-1BD8-46F3-8B6C-6803C71A6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25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040285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F5B8D7-2D01-4A2D-A11B-1B74788C25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69D8EF-32B1-4ABF-91A7-F65E7D7A94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noProof="1"/>
              <a:t>We have talked about prepositions and their similarity to adverbs</a:t>
            </a:r>
          </a:p>
          <a:p>
            <a:r>
              <a:rPr lang="en-GB" noProof="1"/>
              <a:t>We have seen that prepositions can assign one or more cases</a:t>
            </a:r>
          </a:p>
          <a:p>
            <a:r>
              <a:rPr lang="en-GB" noProof="1"/>
              <a:t>We have also seen that prepositions (adpositions) can appear before or after nouns</a:t>
            </a:r>
          </a:p>
          <a:p>
            <a:r>
              <a:rPr lang="en-GB" noProof="1"/>
              <a:t>In some languages prepositions can be put in more than one place</a:t>
            </a:r>
          </a:p>
          <a:p>
            <a:r>
              <a:rPr lang="en-GB" noProof="1"/>
              <a:t>There are languages where prepositions fuse together with articles or even pronouns</a:t>
            </a:r>
          </a:p>
          <a:p>
            <a:r>
              <a:rPr lang="en-GB" noProof="1"/>
              <a:t>Some languages substitute adverbs for preposition + pronoun combinations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ED0EB6-55FA-4CC8-AF66-27A760241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73558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372C3B-80DD-4887-9FE0-C27C3E3EA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Prepositions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AE52E6-52CB-4DB9-BB3F-DDD10F4177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As you may remember, </a:t>
            </a:r>
            <a:r>
              <a:rPr lang="en-GB" b="1" dirty="0"/>
              <a:t>prepositions</a:t>
            </a:r>
            <a:r>
              <a:rPr lang="en-GB" dirty="0"/>
              <a:t> are words (e.g. </a:t>
            </a:r>
            <a:r>
              <a:rPr lang="en-GB" i="1" dirty="0"/>
              <a:t>from</a:t>
            </a:r>
            <a:r>
              <a:rPr lang="en-GB" dirty="0"/>
              <a:t>, </a:t>
            </a:r>
            <a:r>
              <a:rPr lang="en-GB" i="1" dirty="0"/>
              <a:t>into</a:t>
            </a:r>
            <a:r>
              <a:rPr lang="en-GB" dirty="0"/>
              <a:t>) that express a relationship between a noun and another noun, or between a noun and a verb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I saw a picture </a:t>
            </a:r>
            <a:r>
              <a:rPr lang="en-GB" b="1" u="sng" dirty="0"/>
              <a:t>of</a:t>
            </a:r>
            <a:r>
              <a:rPr lang="en-GB" u="sng" dirty="0"/>
              <a:t> John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I climbed </a:t>
            </a:r>
            <a:r>
              <a:rPr lang="en-GB" b="1" u="sng" dirty="0"/>
              <a:t>down</a:t>
            </a:r>
            <a:r>
              <a:rPr lang="en-GB" u="sng" dirty="0"/>
              <a:t> the ladder</a:t>
            </a:r>
          </a:p>
          <a:p>
            <a:r>
              <a:rPr lang="en-GB" dirty="0"/>
              <a:t>Some words can be used either as </a:t>
            </a:r>
            <a:r>
              <a:rPr lang="en-GB" b="1" dirty="0"/>
              <a:t>prepositions</a:t>
            </a:r>
            <a:r>
              <a:rPr lang="en-GB" dirty="0"/>
              <a:t> or </a:t>
            </a:r>
            <a:r>
              <a:rPr lang="en-GB" i="1" dirty="0"/>
              <a:t>adverbs</a:t>
            </a:r>
          </a:p>
          <a:p>
            <a:r>
              <a:rPr lang="en-GB" dirty="0"/>
              <a:t>When they are adverbs, they are not used with a noun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GB" dirty="0"/>
              <a:t>I climbed </a:t>
            </a:r>
            <a:r>
              <a:rPr lang="en-GB" i="1" dirty="0"/>
              <a:t>down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04F144-4D22-47D8-B6C1-D68E73A6F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3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987246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06A404-88D4-4B03-AB8B-9DA36FB36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E82AAD-B93D-4D4C-AE48-F2A4C666B1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Take some time to make a list of all the English prepositions  that you can find, other than the ones we’ve seen (</a:t>
            </a:r>
            <a:r>
              <a:rPr lang="en-GB" i="1" dirty="0"/>
              <a:t>from</a:t>
            </a:r>
            <a:r>
              <a:rPr lang="en-GB" dirty="0"/>
              <a:t> and </a:t>
            </a:r>
            <a:r>
              <a:rPr lang="en-GB" i="1" dirty="0"/>
              <a:t>down</a:t>
            </a:r>
            <a:r>
              <a:rPr lang="en-GB" dirty="0"/>
              <a:t>)</a:t>
            </a:r>
          </a:p>
          <a:p>
            <a:r>
              <a:rPr lang="en-GB" dirty="0"/>
              <a:t>Remember, prepositions can express relationships in space or in time, as well as other kinds of relationships</a:t>
            </a:r>
          </a:p>
          <a:p>
            <a:r>
              <a:rPr lang="en-GB" dirty="0"/>
              <a:t>If there are any words that you’re not sure about, then afterwards you can check them with a dictionary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5FE0A3-17DB-42BC-B3A0-CBDCEB765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6127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EABD88-A914-430F-A1E1-7294EBC739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Prepositions and Case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09D4AA-86DC-472C-AD26-A3EF9D495F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You may remember from before that some words have special forms for different cases (e.g. </a:t>
            </a:r>
            <a:r>
              <a:rPr lang="en-GB" i="1" dirty="0">
                <a:solidFill>
                  <a:srgbClr val="FF0000"/>
                </a:solidFill>
              </a:rPr>
              <a:t>I</a:t>
            </a:r>
            <a:r>
              <a:rPr lang="en-GB" dirty="0"/>
              <a:t> = </a:t>
            </a:r>
            <a:r>
              <a:rPr lang="en-GB" dirty="0">
                <a:solidFill>
                  <a:srgbClr val="FF0000"/>
                </a:solidFill>
              </a:rPr>
              <a:t>nominative</a:t>
            </a:r>
            <a:r>
              <a:rPr lang="en-GB" dirty="0"/>
              <a:t>, </a:t>
            </a:r>
            <a:r>
              <a:rPr lang="en-GB" i="1" dirty="0">
                <a:solidFill>
                  <a:srgbClr val="0000FF"/>
                </a:solidFill>
              </a:rPr>
              <a:t>me</a:t>
            </a:r>
            <a:r>
              <a:rPr lang="en-GB" dirty="0"/>
              <a:t> = </a:t>
            </a:r>
            <a:r>
              <a:rPr lang="en-GB" dirty="0">
                <a:solidFill>
                  <a:srgbClr val="0000FF"/>
                </a:solidFill>
              </a:rPr>
              <a:t>accusative</a:t>
            </a:r>
            <a:r>
              <a:rPr lang="en-GB" dirty="0"/>
              <a:t>)</a:t>
            </a:r>
          </a:p>
          <a:p>
            <a:r>
              <a:rPr lang="en-GB" dirty="0"/>
              <a:t>As we saw, case can show whether a word is the subject or object of a verb</a:t>
            </a:r>
          </a:p>
          <a:p>
            <a:r>
              <a:rPr lang="en-GB" dirty="0"/>
              <a:t>The case of a word can also be determined by prepositions</a:t>
            </a:r>
            <a:endParaRPr lang="en-GB" dirty="0">
              <a:solidFill>
                <a:srgbClr val="804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A2ECF0-86BC-4D3A-8003-CAB47024B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5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404834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0BD6FF-6877-4F98-9199-EB1EFB6516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Prepositions and Case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84D6B7-72E2-4D88-81FB-1A071B7B6C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You can see the relationship between case and </a:t>
            </a:r>
            <a:r>
              <a:rPr lang="en-GB" b="1" dirty="0"/>
              <a:t>prepositions</a:t>
            </a:r>
            <a:r>
              <a:rPr lang="en-GB" dirty="0"/>
              <a:t> in English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GB" dirty="0"/>
              <a:t>​</a:t>
            </a:r>
            <a:r>
              <a:rPr lang="en-GB" dirty="0">
                <a:solidFill>
                  <a:srgbClr val="FF0000"/>
                </a:solidFill>
              </a:rPr>
              <a:t>I</a:t>
            </a:r>
            <a:r>
              <a:rPr lang="en-GB" dirty="0"/>
              <a:t> talked </a:t>
            </a:r>
            <a:r>
              <a:rPr lang="en-GB" b="1" u="sng" dirty="0"/>
              <a:t>to</a:t>
            </a:r>
            <a:r>
              <a:rPr lang="en-GB" u="sng" dirty="0"/>
              <a:t> </a:t>
            </a:r>
            <a:r>
              <a:rPr lang="en-GB" u="sng" dirty="0">
                <a:solidFill>
                  <a:srgbClr val="0000FF"/>
                </a:solidFill>
              </a:rPr>
              <a:t>them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GB" strike="sngStrike" dirty="0"/>
              <a:t>​</a:t>
            </a:r>
            <a:r>
              <a:rPr lang="en-GB" strike="sngStrike" dirty="0">
                <a:solidFill>
                  <a:srgbClr val="FF0000"/>
                </a:solidFill>
              </a:rPr>
              <a:t>I</a:t>
            </a:r>
            <a:r>
              <a:rPr lang="en-GB" strike="sngStrike" dirty="0"/>
              <a:t> talked </a:t>
            </a:r>
            <a:r>
              <a:rPr lang="en-GB" b="1" u="sng" strike="sngStrike" dirty="0"/>
              <a:t>to</a:t>
            </a:r>
            <a:r>
              <a:rPr lang="en-GB" u="sng" strike="sngStrike" dirty="0"/>
              <a:t> </a:t>
            </a:r>
            <a:r>
              <a:rPr lang="en-GB" u="sng" strike="sngStrike" dirty="0">
                <a:solidFill>
                  <a:srgbClr val="FF0000"/>
                </a:solidFill>
              </a:rPr>
              <a:t>they</a:t>
            </a:r>
          </a:p>
          <a:p>
            <a:r>
              <a:rPr lang="en-GB" dirty="0"/>
              <a:t>​</a:t>
            </a:r>
            <a:r>
              <a:rPr lang="en-GB" b="1" dirty="0"/>
              <a:t>Prepositions</a:t>
            </a:r>
            <a:r>
              <a:rPr lang="en-GB" dirty="0"/>
              <a:t> in English always need to be followed by an </a:t>
            </a:r>
            <a:r>
              <a:rPr lang="en-GB" dirty="0">
                <a:solidFill>
                  <a:srgbClr val="0000FF"/>
                </a:solidFill>
              </a:rPr>
              <a:t>accusative</a:t>
            </a:r>
            <a:r>
              <a:rPr lang="en-GB" dirty="0"/>
              <a:t> form</a:t>
            </a:r>
          </a:p>
          <a:p>
            <a:r>
              <a:rPr lang="en-GB" dirty="0"/>
              <a:t>They can never be followed by a </a:t>
            </a:r>
            <a:r>
              <a:rPr lang="en-GB" dirty="0">
                <a:solidFill>
                  <a:srgbClr val="FF0000"/>
                </a:solidFill>
              </a:rPr>
              <a:t>nominative</a:t>
            </a:r>
            <a:r>
              <a:rPr lang="en-GB" dirty="0"/>
              <a:t> form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16B1D4-D2A5-45AB-8013-572774F39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6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085002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69812-8C1D-4AFB-8B4D-D8E8D410E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Prepositions and Case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B5409F-6B36-4903-BD32-5A2704FB57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Languages that have a greater number of cases may use different cases with different prepositions</a:t>
            </a:r>
          </a:p>
          <a:p>
            <a:r>
              <a:rPr lang="en-GB" dirty="0"/>
              <a:t>The choice of case for a given preposition is often connected to more general properties of the cases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0D9FB1-9F00-474D-8852-02DD9478C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7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105682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9A5018-3055-4042-B3F3-5E6873D578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Prepositions and Case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CD5FBA-AC8D-46D8-9115-7770925DA5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noProof="1"/>
              <a:t>For example, in German the preposition </a:t>
            </a:r>
            <a:r>
              <a:rPr lang="en-GB" b="1" i="1" noProof="1"/>
              <a:t>zu</a:t>
            </a:r>
            <a:r>
              <a:rPr lang="en-GB" noProof="1"/>
              <a:t> ‘to’ takes the </a:t>
            </a:r>
            <a:r>
              <a:rPr lang="en-GB" noProof="1">
                <a:solidFill>
                  <a:srgbClr val="FF00FF"/>
                </a:solidFill>
              </a:rPr>
              <a:t>dative</a:t>
            </a:r>
            <a:r>
              <a:rPr lang="en-GB" noProof="1"/>
              <a:t> case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en-GB" noProof="1"/>
              <a:t>​</a:t>
            </a:r>
            <a:r>
              <a:rPr lang="en-GB" noProof="1">
                <a:solidFill>
                  <a:srgbClr val="FF0000"/>
                </a:solidFill>
              </a:rPr>
              <a:t>Es</a:t>
            </a:r>
            <a:r>
              <a:rPr lang="en-GB" noProof="1"/>
              <a:t> ist </a:t>
            </a:r>
            <a:r>
              <a:rPr lang="en-GB" b="1" u="sng" noProof="1"/>
              <a:t>zu</a:t>
            </a:r>
            <a:r>
              <a:rPr lang="en-GB" u="sng" noProof="1"/>
              <a:t> </a:t>
            </a:r>
            <a:r>
              <a:rPr lang="en-GB" u="sng" noProof="1">
                <a:solidFill>
                  <a:srgbClr val="FF00FF"/>
                </a:solidFill>
              </a:rPr>
              <a:t>Staube</a:t>
            </a:r>
            <a:r>
              <a:rPr lang="en-GB" noProof="1"/>
              <a:t> geworden</a:t>
            </a:r>
            <a:br>
              <a:rPr lang="en-GB" noProof="1"/>
            </a:br>
            <a:r>
              <a:rPr lang="en-GB" noProof="1"/>
              <a:t>‘It has turned </a:t>
            </a:r>
            <a:r>
              <a:rPr lang="en-GB" b="1" noProof="1"/>
              <a:t>to</a:t>
            </a:r>
            <a:r>
              <a:rPr lang="en-GB" noProof="1"/>
              <a:t> dust’</a:t>
            </a:r>
          </a:p>
          <a:p>
            <a:r>
              <a:rPr lang="en-GB" noProof="1"/>
              <a:t>There is also a similar ‘to’ meaning often present in the use of the </a:t>
            </a:r>
            <a:r>
              <a:rPr lang="en-GB" noProof="1">
                <a:solidFill>
                  <a:srgbClr val="FF00FF"/>
                </a:solidFill>
              </a:rPr>
              <a:t>dative</a:t>
            </a:r>
            <a:r>
              <a:rPr lang="en-GB" noProof="1"/>
              <a:t> case with verbs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en-GB" noProof="1"/>
              <a:t>Gib </a:t>
            </a:r>
            <a:r>
              <a:rPr lang="en-GB" noProof="1">
                <a:solidFill>
                  <a:srgbClr val="0000FF"/>
                </a:solidFill>
              </a:rPr>
              <a:t>es</a:t>
            </a:r>
            <a:r>
              <a:rPr lang="en-GB" noProof="1"/>
              <a:t> </a:t>
            </a:r>
            <a:r>
              <a:rPr lang="en-GB" noProof="1">
                <a:solidFill>
                  <a:srgbClr val="FF00FF"/>
                </a:solidFill>
              </a:rPr>
              <a:t>mir</a:t>
            </a:r>
            <a:r>
              <a:rPr lang="en-GB" noProof="1"/>
              <a:t>!</a:t>
            </a:r>
            <a:br>
              <a:rPr lang="en-GB" noProof="1"/>
            </a:br>
            <a:r>
              <a:rPr lang="en-GB" noProof="1"/>
              <a:t>‘Give it (to) me!’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5C3144-466D-40CF-9B63-72B9AE764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8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94044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814956-DED6-4506-BD0B-DEF773358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Prepositions and Case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C153C8-3709-4F2C-97B6-F1040D78FB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noProof="1"/>
              <a:t>Likewise, the German preposition </a:t>
            </a:r>
            <a:r>
              <a:rPr lang="en-GB" b="1" i="1" noProof="1"/>
              <a:t>anstatt</a:t>
            </a:r>
            <a:r>
              <a:rPr lang="en-GB" noProof="1"/>
              <a:t> ‘instead of’ takes the </a:t>
            </a:r>
            <a:r>
              <a:rPr lang="en-GB" noProof="1">
                <a:solidFill>
                  <a:srgbClr val="00B050"/>
                </a:solidFill>
              </a:rPr>
              <a:t>genitive</a:t>
            </a:r>
            <a:r>
              <a:rPr lang="en-GB" noProof="1"/>
              <a:t> case</a:t>
            </a:r>
          </a:p>
          <a:p>
            <a:pPr marL="514350" indent="-514350">
              <a:buFont typeface="+mj-lt"/>
              <a:buAutoNum type="arabicPeriod" startAt="8"/>
            </a:pPr>
            <a:r>
              <a:rPr lang="en-GB" noProof="1"/>
              <a:t>​</a:t>
            </a:r>
            <a:r>
              <a:rPr lang="en-GB" noProof="1">
                <a:solidFill>
                  <a:srgbClr val="FF0000"/>
                </a:solidFill>
              </a:rPr>
              <a:t>Sie</a:t>
            </a:r>
            <a:r>
              <a:rPr lang="en-GB" noProof="1"/>
              <a:t> tranken </a:t>
            </a:r>
            <a:r>
              <a:rPr lang="en-GB" noProof="1">
                <a:solidFill>
                  <a:srgbClr val="0000FF"/>
                </a:solidFill>
              </a:rPr>
              <a:t>Wasser</a:t>
            </a:r>
            <a:r>
              <a:rPr lang="en-GB" noProof="1"/>
              <a:t> </a:t>
            </a:r>
            <a:r>
              <a:rPr lang="en-GB" b="1" u="sng" noProof="1"/>
              <a:t>anstatt</a:t>
            </a:r>
            <a:r>
              <a:rPr lang="en-GB" u="sng" noProof="1"/>
              <a:t> </a:t>
            </a:r>
            <a:r>
              <a:rPr lang="en-GB" u="sng" noProof="1">
                <a:solidFill>
                  <a:srgbClr val="00B050"/>
                </a:solidFill>
              </a:rPr>
              <a:t>Weines</a:t>
            </a:r>
            <a:br>
              <a:rPr lang="en-GB" noProof="1"/>
            </a:br>
            <a:r>
              <a:rPr lang="en-GB" noProof="1"/>
              <a:t>‘They drank water instead of wine’</a:t>
            </a:r>
          </a:p>
          <a:p>
            <a:r>
              <a:rPr lang="en-GB" noProof="1"/>
              <a:t>This is related to the </a:t>
            </a:r>
            <a:r>
              <a:rPr lang="en-GB" u="sng" noProof="1"/>
              <a:t>possessive</a:t>
            </a:r>
            <a:r>
              <a:rPr lang="en-GB" noProof="1"/>
              <a:t> use of the </a:t>
            </a:r>
            <a:r>
              <a:rPr lang="en-GB" noProof="1">
                <a:solidFill>
                  <a:srgbClr val="00B050"/>
                </a:solidFill>
              </a:rPr>
              <a:t>genitive</a:t>
            </a:r>
            <a:r>
              <a:rPr lang="en-GB" noProof="1"/>
              <a:t> case</a:t>
            </a:r>
          </a:p>
          <a:p>
            <a:pPr marL="514350" indent="-514350">
              <a:buFont typeface="+mj-lt"/>
              <a:buAutoNum type="arabicPeriod" startAt="9"/>
            </a:pPr>
            <a:r>
              <a:rPr lang="en-GB" noProof="1"/>
              <a:t>​</a:t>
            </a:r>
            <a:r>
              <a:rPr lang="en-GB" b="1" u="sng" noProof="1"/>
              <a:t>an</a:t>
            </a:r>
            <a:r>
              <a:rPr lang="en-GB" u="sng" noProof="1"/>
              <a:t> </a:t>
            </a:r>
            <a:r>
              <a:rPr lang="en-GB" u="sng" noProof="1">
                <a:solidFill>
                  <a:srgbClr val="00B050"/>
                </a:solidFill>
              </a:rPr>
              <a:t>meiner</a:t>
            </a:r>
            <a:r>
              <a:rPr lang="en-GB" u="sng" noProof="1"/>
              <a:t> Statt</a:t>
            </a:r>
            <a:br>
              <a:rPr lang="en-GB" noProof="1"/>
            </a:br>
            <a:r>
              <a:rPr lang="en-GB" noProof="1"/>
              <a:t>‘in my stead’/‘in my place’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704D1C-A810-4BE0-BD7D-C778C435C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9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485477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6|14.4|6.2|3.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2|10.3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3|8.3|3.1|7.4|5.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5|6.5|24.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4|3.5|5.1|10.9|8.6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8|14.7|5.7|5.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5|8.4|8.8|7.6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|10.7|11.8|11.2|12.1|5.6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7|4.9|6.5|13.8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|20.2|18.8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6|3.2|4.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7|13.5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4|7.7|6.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5|13.5|8.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5|12.4|6.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6|3.1|20.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.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9|7.3|10.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5867</TotalTime>
  <Words>1614</Words>
  <Application>Microsoft Office PowerPoint</Application>
  <PresentationFormat>Widescreen</PresentationFormat>
  <Paragraphs>176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9" baseType="lpstr">
      <vt:lpstr>Arial</vt:lpstr>
      <vt:lpstr>Calibri</vt:lpstr>
      <vt:lpstr>Office Theme</vt:lpstr>
      <vt:lpstr>Language Awareness for Key Stage 3</vt:lpstr>
      <vt:lpstr>Roadmap</vt:lpstr>
      <vt:lpstr>Prepositions</vt:lpstr>
      <vt:lpstr>Activity</vt:lpstr>
      <vt:lpstr>Prepositions and Case</vt:lpstr>
      <vt:lpstr>Prepositions and Case</vt:lpstr>
      <vt:lpstr>Prepositions and Case</vt:lpstr>
      <vt:lpstr>Prepositions and Case</vt:lpstr>
      <vt:lpstr>Prepositions and Case</vt:lpstr>
      <vt:lpstr>Prepositions and Case</vt:lpstr>
      <vt:lpstr>Prepositions and Case</vt:lpstr>
      <vt:lpstr>Prepositions and Case</vt:lpstr>
      <vt:lpstr>Prepositions and Case</vt:lpstr>
      <vt:lpstr>Prepositions and Case</vt:lpstr>
      <vt:lpstr>Prepositions and Word Order</vt:lpstr>
      <vt:lpstr>Prepositions and Word Order</vt:lpstr>
      <vt:lpstr>Prepositions and Word Order</vt:lpstr>
      <vt:lpstr>Prepositions and Word Order</vt:lpstr>
      <vt:lpstr>Activity</vt:lpstr>
      <vt:lpstr>Prepositions and Articles</vt:lpstr>
      <vt:lpstr>Prepositions and Pronouns</vt:lpstr>
      <vt:lpstr>Prepositions and Pronouns</vt:lpstr>
      <vt:lpstr>Prepositions and Pronouns</vt:lpstr>
      <vt:lpstr>Prepositions and Pronouns</vt:lpstr>
      <vt:lpstr>Prepositions and Pronouns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Macleod, Morgan</dc:creator>
  <cp:lastModifiedBy>Macleod, Morgan</cp:lastModifiedBy>
  <cp:revision>297</cp:revision>
  <dcterms:created xsi:type="dcterms:W3CDTF">2020-12-01T13:59:57Z</dcterms:created>
  <dcterms:modified xsi:type="dcterms:W3CDTF">2025-01-11T12:23:30Z</dcterms:modified>
</cp:coreProperties>
</file>