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95" r:id="rId3"/>
    <p:sldId id="258" r:id="rId4"/>
    <p:sldId id="280" r:id="rId5"/>
    <p:sldId id="259" r:id="rId6"/>
    <p:sldId id="282" r:id="rId7"/>
    <p:sldId id="260" r:id="rId8"/>
    <p:sldId id="283" r:id="rId9"/>
    <p:sldId id="284" r:id="rId10"/>
    <p:sldId id="286" r:id="rId11"/>
    <p:sldId id="261" r:id="rId12"/>
    <p:sldId id="287" r:id="rId13"/>
    <p:sldId id="262" r:id="rId14"/>
    <p:sldId id="285" r:id="rId15"/>
    <p:sldId id="263" r:id="rId16"/>
    <p:sldId id="264" r:id="rId17"/>
    <p:sldId id="265" r:id="rId18"/>
    <p:sldId id="266" r:id="rId19"/>
    <p:sldId id="288" r:id="rId20"/>
    <p:sldId id="289" r:id="rId21"/>
    <p:sldId id="290" r:id="rId22"/>
    <p:sldId id="279" r:id="rId23"/>
    <p:sldId id="291" r:id="rId24"/>
    <p:sldId id="267" r:id="rId25"/>
    <p:sldId id="268" r:id="rId26"/>
    <p:sldId id="269" r:id="rId27"/>
    <p:sldId id="270" r:id="rId28"/>
    <p:sldId id="275" r:id="rId29"/>
    <p:sldId id="276" r:id="rId30"/>
    <p:sldId id="271" r:id="rId31"/>
    <p:sldId id="272" r:id="rId32"/>
    <p:sldId id="273" r:id="rId33"/>
    <p:sldId id="274" r:id="rId34"/>
    <p:sldId id="294" r:id="rId35"/>
    <p:sldId id="293" r:id="rId36"/>
    <p:sldId id="277" r:id="rId37"/>
    <p:sldId id="278" r:id="rId38"/>
    <p:sldId id="29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4141"/>
    <a:srgbClr val="0000FF"/>
    <a:srgbClr val="FF8000"/>
    <a:srgbClr val="800000"/>
    <a:srgbClr val="FF41FF"/>
    <a:srgbClr val="804000"/>
    <a:srgbClr val="FF00FF"/>
    <a:srgbClr val="008000"/>
    <a:srgbClr val="E4ACAC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12: Voice and Alignment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4CFB-61B9-4C14-B786-61971644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B8884-C8CF-43F3-9522-2D0FF9D91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about the active and passive voices</a:t>
            </a:r>
          </a:p>
          <a:p>
            <a:r>
              <a:rPr lang="en-GB" dirty="0"/>
              <a:t>Which do you think you use most often?</a:t>
            </a:r>
          </a:p>
          <a:p>
            <a:r>
              <a:rPr lang="en-GB" dirty="0"/>
              <a:t>When would you be most likely to use a passive sentence?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7EEEE-7777-4EEA-99DE-CD2294E9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7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2DBA-0402-4F63-A660-A36715BB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5A25-6FAE-45C1-9109-2C6628AD0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English, </a:t>
            </a:r>
            <a:r>
              <a:rPr lang="en-GB" dirty="0">
                <a:solidFill>
                  <a:srgbClr val="7030A0"/>
                </a:solidFill>
              </a:rPr>
              <a:t>passives</a:t>
            </a:r>
            <a:r>
              <a:rPr lang="en-GB" dirty="0"/>
              <a:t> are formed using the </a:t>
            </a:r>
            <a:r>
              <a:rPr lang="en-GB" u="sng" dirty="0"/>
              <a:t>auxiliary</a:t>
            </a:r>
            <a:r>
              <a:rPr lang="en-GB" dirty="0"/>
              <a:t> </a:t>
            </a:r>
            <a:r>
              <a:rPr lang="en-GB" i="1" dirty="0"/>
              <a:t>be</a:t>
            </a:r>
            <a:r>
              <a:rPr lang="en-GB" dirty="0"/>
              <a:t> and a </a:t>
            </a:r>
            <a:r>
              <a:rPr lang="en-GB" u="sng" dirty="0"/>
              <a:t>participle</a:t>
            </a:r>
            <a:r>
              <a:rPr lang="en-GB" dirty="0"/>
              <a:t> (e.g. </a:t>
            </a:r>
            <a:r>
              <a:rPr lang="en-GB" i="1" dirty="0"/>
              <a:t>seen</a:t>
            </a:r>
            <a:r>
              <a:rPr lang="en-GB" dirty="0"/>
              <a:t>)</a:t>
            </a:r>
          </a:p>
          <a:p>
            <a:r>
              <a:rPr lang="en-GB" dirty="0"/>
              <a:t>Many languages form </a:t>
            </a:r>
            <a:r>
              <a:rPr lang="en-GB" dirty="0">
                <a:solidFill>
                  <a:srgbClr val="7030A0"/>
                </a:solidFill>
              </a:rPr>
              <a:t>passives</a:t>
            </a:r>
            <a:r>
              <a:rPr lang="en-GB" dirty="0"/>
              <a:t> the same way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noProof="1"/>
              <a:t>​</a:t>
            </a:r>
            <a:r>
              <a:rPr lang="en-GB" noProof="1">
                <a:solidFill>
                  <a:srgbClr val="7030A0"/>
                </a:solidFill>
              </a:rPr>
              <a:t>Fueron vistos</a:t>
            </a:r>
            <a:r>
              <a:rPr lang="en-GB" noProof="1"/>
              <a:t>			(Spanish)</a:t>
            </a:r>
            <a:br>
              <a:rPr lang="en-GB" noProof="1"/>
            </a:br>
            <a:r>
              <a:rPr lang="en-GB" noProof="1"/>
              <a:t>‘(They) were seen’</a:t>
            </a:r>
          </a:p>
          <a:p>
            <a:r>
              <a:rPr lang="en-GB" dirty="0"/>
              <a:t>Some languages use other auxiliaries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noProof="1"/>
              <a:t>Sie </a:t>
            </a:r>
            <a:r>
              <a:rPr lang="en-GB" noProof="1">
                <a:solidFill>
                  <a:srgbClr val="7030A0"/>
                </a:solidFill>
              </a:rPr>
              <a:t>wurden gesehen</a:t>
            </a:r>
            <a:r>
              <a:rPr lang="en-GB" noProof="1">
                <a:solidFill>
                  <a:srgbClr val="FF00FF"/>
                </a:solidFill>
              </a:rPr>
              <a:t>	</a:t>
            </a:r>
            <a:r>
              <a:rPr lang="en-GB" noProof="1"/>
              <a:t>	(German)</a:t>
            </a:r>
            <a:br>
              <a:rPr lang="en-GB" noProof="1"/>
            </a:br>
            <a:r>
              <a:rPr lang="en-GB" noProof="1"/>
              <a:t>‘They were seen’ (literally, ‘They became seen’)</a:t>
            </a:r>
          </a:p>
          <a:p>
            <a:r>
              <a:rPr lang="en-GB" dirty="0"/>
              <a:t>In other languages,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verbs are a single word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noProof="1"/>
              <a:t>​</a:t>
            </a:r>
            <a:r>
              <a:rPr lang="en-GB" noProof="1">
                <a:solidFill>
                  <a:srgbClr val="7030A0"/>
                </a:solidFill>
              </a:rPr>
              <a:t>Ṓphthēsan</a:t>
            </a:r>
            <a:r>
              <a:rPr lang="en-GB" noProof="1"/>
              <a:t>			(Greek)</a:t>
            </a:r>
            <a:br>
              <a:rPr lang="en-GB" noProof="1"/>
            </a:br>
            <a:r>
              <a:rPr lang="en-GB" noProof="1"/>
              <a:t>‘(They) were seen’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F0C2B-6A7D-4219-BCF7-8FAC5A529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485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655A-9082-443E-8D7C-A94C1539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32EB3-1BFC-40CD-9472-271D13C88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languages have more than one auxiliary that they can use for the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</a:p>
          <a:p>
            <a:r>
              <a:rPr lang="en-GB" dirty="0"/>
              <a:t>In English you can form </a:t>
            </a:r>
            <a:r>
              <a:rPr lang="en-GB" dirty="0">
                <a:solidFill>
                  <a:srgbClr val="7030A0"/>
                </a:solidFill>
              </a:rPr>
              <a:t>passives</a:t>
            </a:r>
            <a:r>
              <a:rPr lang="en-GB" dirty="0"/>
              <a:t> with </a:t>
            </a:r>
            <a:r>
              <a:rPr lang="en-GB" i="1" dirty="0"/>
              <a:t>get</a:t>
            </a:r>
            <a:r>
              <a:rPr lang="en-GB" dirty="0"/>
              <a:t> as well as </a:t>
            </a:r>
            <a:r>
              <a:rPr lang="en-GB" i="1" dirty="0"/>
              <a:t>be</a:t>
            </a:r>
            <a:endParaRPr lang="en-GB" dirty="0"/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I </a:t>
            </a:r>
            <a:r>
              <a:rPr lang="en-GB" dirty="0">
                <a:solidFill>
                  <a:srgbClr val="7030A0"/>
                </a:solidFill>
              </a:rPr>
              <a:t>was sent</a:t>
            </a:r>
            <a:r>
              <a:rPr lang="en-GB" dirty="0"/>
              <a:t> a letter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I </a:t>
            </a:r>
            <a:r>
              <a:rPr lang="en-GB" dirty="0">
                <a:solidFill>
                  <a:srgbClr val="7030A0"/>
                </a:solidFill>
              </a:rPr>
              <a:t>got sent</a:t>
            </a:r>
            <a:r>
              <a:rPr lang="en-GB" dirty="0"/>
              <a:t> a letter</a:t>
            </a:r>
          </a:p>
          <a:p>
            <a:r>
              <a:rPr lang="en-GB" dirty="0"/>
              <a:t>German does something similar, using </a:t>
            </a:r>
            <a:r>
              <a:rPr lang="en-GB" i="1" noProof="1"/>
              <a:t>bekommen</a:t>
            </a:r>
            <a:r>
              <a:rPr lang="en-GB" dirty="0"/>
              <a:t> ‘get’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noProof="1"/>
              <a:t>Ich </a:t>
            </a:r>
            <a:r>
              <a:rPr lang="en-GB" noProof="1">
                <a:solidFill>
                  <a:srgbClr val="7030A0"/>
                </a:solidFill>
              </a:rPr>
              <a:t>bekam</a:t>
            </a:r>
            <a:r>
              <a:rPr lang="en-GB" noProof="1"/>
              <a:t> ein Brief </a:t>
            </a:r>
            <a:r>
              <a:rPr lang="en-GB" noProof="1">
                <a:solidFill>
                  <a:srgbClr val="7030A0"/>
                </a:solidFill>
              </a:rPr>
              <a:t>geschickt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81B9F-DBAB-4120-83BE-23042C56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3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EA11-4A28-4110-8923-BD6FB981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8AED-BD58-44C1-AE2E-C48E749F6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​So far, we have looked at the 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and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voices</a:t>
            </a:r>
          </a:p>
          <a:p>
            <a:r>
              <a:rPr lang="en-GB" dirty="0"/>
              <a:t>In the active voice,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</a:p>
          <a:p>
            <a:r>
              <a:rPr lang="en-GB" dirty="0"/>
              <a:t>In the passive voice,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the </a:t>
            </a:r>
            <a:r>
              <a:rPr lang="en-GB" dirty="0">
                <a:solidFill>
                  <a:srgbClr val="00B0F0"/>
                </a:solidFill>
              </a:rPr>
              <a:t>patient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5B930-2DBF-4897-9CBF-7BB8D882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23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EA11-4A28-4110-8923-BD6FB981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8AED-BD58-44C1-AE2E-C48E749F6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​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and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aren’t the only possible voices</a:t>
            </a:r>
          </a:p>
          <a:p>
            <a:r>
              <a:rPr lang="en-GB" dirty="0"/>
              <a:t>Some languages also have a </a:t>
            </a:r>
            <a:r>
              <a:rPr lang="en-GB" u="sng" dirty="0">
                <a:solidFill>
                  <a:srgbClr val="FF8000"/>
                </a:solidFill>
              </a:rPr>
              <a:t>middle</a:t>
            </a:r>
            <a:r>
              <a:rPr lang="en-GB" dirty="0"/>
              <a:t> voice</a:t>
            </a:r>
          </a:p>
          <a:p>
            <a:r>
              <a:rPr lang="en-GB" dirty="0"/>
              <a:t>The meaning of the middle voice is hard to describe, but it usually indicates that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more than usually affected by an 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5B930-2DBF-4897-9CBF-7BB8D882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35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A828-5960-4FBE-9597-6CC2EE50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08E2-86D4-40AC-AB1B-76D387535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It may be easiest to see how the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voice works in a language like Greek, which has special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forms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Iōánnēs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níz</a:t>
            </a:r>
            <a:r>
              <a:rPr lang="en-GB" u="sng" noProof="1">
                <a:solidFill>
                  <a:srgbClr val="00B050"/>
                </a:solidFill>
              </a:rPr>
              <a:t>ei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tḕn trápezan</a:t>
            </a:r>
            <a:br>
              <a:rPr lang="en-GB" noProof="1"/>
            </a:br>
            <a:r>
              <a:rPr lang="en-GB" noProof="1"/>
              <a:t>‘John washes the table’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Iōánnēs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níz</a:t>
            </a:r>
            <a:r>
              <a:rPr lang="en-GB" u="sng" noProof="1">
                <a:solidFill>
                  <a:srgbClr val="FF8000"/>
                </a:solidFill>
              </a:rPr>
              <a:t>etai</a:t>
            </a:r>
            <a:br>
              <a:rPr lang="en-GB" noProof="1"/>
            </a:br>
            <a:r>
              <a:rPr lang="en-GB" noProof="1"/>
              <a:t>‘John washes (washes himself)’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Iōánnēs</a:t>
            </a:r>
            <a:r>
              <a:rPr lang="en-GB" noProof="1"/>
              <a:t> </a:t>
            </a:r>
            <a:r>
              <a:rPr lang="en-GB" noProof="1">
                <a:solidFill>
                  <a:srgbClr val="FF8000"/>
                </a:solidFill>
              </a:rPr>
              <a:t>níz</a:t>
            </a:r>
            <a:r>
              <a:rPr lang="en-GB" u="sng" noProof="1">
                <a:solidFill>
                  <a:srgbClr val="FF8000"/>
                </a:solidFill>
              </a:rPr>
              <a:t>etai</a:t>
            </a:r>
            <a:r>
              <a:rPr lang="en-GB" noProof="1"/>
              <a:t> hupò </a:t>
            </a:r>
            <a:r>
              <a:rPr lang="en-GB" noProof="1">
                <a:solidFill>
                  <a:srgbClr val="FFFF00"/>
                </a:solidFill>
              </a:rPr>
              <a:t>toû huetoû</a:t>
            </a:r>
            <a:br>
              <a:rPr lang="en-GB" noProof="1"/>
            </a:br>
            <a:r>
              <a:rPr lang="en-GB" noProof="1"/>
              <a:t>‘John is washed by the rain’</a:t>
            </a:r>
          </a:p>
          <a:p>
            <a:r>
              <a:rPr lang="en-GB" dirty="0"/>
              <a:t>You can see that the meaning of the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overlaps with the 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and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F0D71-A3AA-4DAC-9C5F-C01E40D3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6DA82F9-8647-4E95-B759-C567485C1A05}"/>
              </a:ext>
            </a:extLst>
          </p:cNvPr>
          <p:cNvSpPr/>
          <p:nvPr/>
        </p:nvSpPr>
        <p:spPr>
          <a:xfrm>
            <a:off x="7450282" y="2722418"/>
            <a:ext cx="3248891" cy="56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active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36B3D81-4F05-4AFF-833C-AB251B8B88F6}"/>
              </a:ext>
            </a:extLst>
          </p:cNvPr>
          <p:cNvSpPr/>
          <p:nvPr/>
        </p:nvSpPr>
        <p:spPr>
          <a:xfrm>
            <a:off x="7450282" y="3517252"/>
            <a:ext cx="3248891" cy="56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8000"/>
                </a:solidFill>
              </a:rPr>
              <a:t>middle (like active)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18E795-95D1-4538-9B57-3B4330A28FA0}"/>
              </a:ext>
            </a:extLst>
          </p:cNvPr>
          <p:cNvSpPr/>
          <p:nvPr/>
        </p:nvSpPr>
        <p:spPr>
          <a:xfrm>
            <a:off x="7450282" y="4312085"/>
            <a:ext cx="3248891" cy="56110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8000"/>
                </a:solidFill>
              </a:rPr>
              <a:t>middle (like passive)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56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6F68D-F9DF-43BD-A185-C5B7FDE9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82657-56FB-4795-8FFD-B75582C97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Greek is not the only language that has a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voice</a:t>
            </a:r>
          </a:p>
          <a:p>
            <a:r>
              <a:rPr lang="en-GB" dirty="0"/>
              <a:t>The term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is sometimes applied to English sentences where the verb has an 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form without the usual active meaning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photographs</a:t>
            </a:r>
            <a:r>
              <a:rPr lang="en-GB" dirty="0"/>
              <a:t> well</a:t>
            </a:r>
            <a:br>
              <a:rPr lang="en-GB" dirty="0"/>
            </a:br>
            <a:r>
              <a:rPr lang="en-GB" dirty="0"/>
              <a:t>(=‘When 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is photographed</a:t>
            </a:r>
            <a:r>
              <a:rPr lang="en-GB" dirty="0"/>
              <a:t>, it turns out well’)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These tiles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clean</a:t>
            </a:r>
            <a:r>
              <a:rPr lang="en-GB" dirty="0"/>
              <a:t> easily</a:t>
            </a:r>
            <a:br>
              <a:rPr lang="en-GB" dirty="0"/>
            </a:br>
            <a:r>
              <a:rPr lang="en-GB" dirty="0"/>
              <a:t>(=‘</a:t>
            </a:r>
            <a:r>
              <a:rPr lang="en-GB" dirty="0">
                <a:solidFill>
                  <a:srgbClr val="FF0000"/>
                </a:solidFill>
              </a:rPr>
              <a:t>These tiles</a:t>
            </a:r>
            <a:r>
              <a:rPr lang="en-GB" dirty="0"/>
              <a:t> can </a:t>
            </a:r>
            <a:r>
              <a:rPr lang="en-GB" dirty="0">
                <a:solidFill>
                  <a:srgbClr val="7030A0"/>
                </a:solidFill>
              </a:rPr>
              <a:t>be cleaned</a:t>
            </a:r>
            <a:r>
              <a:rPr lang="en-GB" dirty="0"/>
              <a:t> easily’)</a:t>
            </a:r>
          </a:p>
          <a:p>
            <a:r>
              <a:rPr lang="en-GB" dirty="0"/>
              <a:t>Note that the results in each case have more to do with Mary and the tiles than the photographer or the cleaner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C0531-F158-41FD-B6B4-DE7841C5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34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532DE-8D99-499F-8702-177BEF17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0AFB3-23E4-40CC-B797-607A5204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Pronominal</a:t>
            </a:r>
            <a:r>
              <a:rPr lang="en-GB" dirty="0"/>
              <a:t> verbs in Romance languages such as French are also very similar to the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forms seen in Greek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Marie</a:t>
            </a:r>
            <a:r>
              <a:rPr lang="en-GB" dirty="0"/>
              <a:t> </a:t>
            </a:r>
            <a:r>
              <a:rPr lang="en-GB" b="1" dirty="0"/>
              <a:t>se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lave</a:t>
            </a:r>
            <a:br>
              <a:rPr lang="en-GB" dirty="0"/>
            </a:br>
            <a:r>
              <a:rPr lang="en-GB" dirty="0"/>
              <a:t>‘Mary washes herself’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La table</a:t>
            </a:r>
            <a:r>
              <a:rPr lang="en-GB" dirty="0"/>
              <a:t> </a:t>
            </a:r>
            <a:r>
              <a:rPr lang="en-GB" b="1" dirty="0"/>
              <a:t>se</a:t>
            </a:r>
            <a:r>
              <a:rPr lang="en-GB" dirty="0"/>
              <a:t> </a:t>
            </a:r>
            <a:r>
              <a:rPr lang="en-GB" dirty="0">
                <a:solidFill>
                  <a:srgbClr val="FF8000"/>
                </a:solidFill>
              </a:rPr>
              <a:t>lave</a:t>
            </a:r>
            <a:br>
              <a:rPr lang="en-GB" dirty="0"/>
            </a:br>
            <a:r>
              <a:rPr lang="en-GB" dirty="0"/>
              <a:t>‘The table gets washed’ (literally, ‘The table washes itself’)</a:t>
            </a:r>
          </a:p>
          <a:p>
            <a:r>
              <a:rPr lang="en-GB" dirty="0"/>
              <a:t>However, Greek is different from English and French in having special forms used just for the </a:t>
            </a:r>
            <a:r>
              <a:rPr lang="en-GB" dirty="0">
                <a:solidFill>
                  <a:srgbClr val="FF8000"/>
                </a:solidFill>
              </a:rPr>
              <a:t>middle</a:t>
            </a:r>
            <a:r>
              <a:rPr lang="en-GB" dirty="0"/>
              <a:t> voice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437F0-D44E-4F6C-A95B-E46194BD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321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C85E-86E0-4280-A0C9-B6ED4B9E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F3A0-1D01-46C4-B387-8ABA4669C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that we’ve discussed here</a:t>
            </a:r>
          </a:p>
          <a:p>
            <a:r>
              <a:rPr lang="en-GB" dirty="0"/>
              <a:t>Take some time to see which voices these languages have</a:t>
            </a:r>
          </a:p>
          <a:p>
            <a:r>
              <a:rPr lang="en-GB" dirty="0"/>
              <a:t>You can start by trying to translate some of the sentences we’ve seen</a:t>
            </a:r>
          </a:p>
          <a:p>
            <a:r>
              <a:rPr lang="en-GB" dirty="0"/>
              <a:t>How many of the languages use auxiliaries for voices?</a:t>
            </a:r>
          </a:p>
          <a:p>
            <a:r>
              <a:rPr lang="en-GB" dirty="0"/>
              <a:t>Can you find any voices we haven’t looked at yet?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E0BA8-DF3E-4B38-BE4A-B771096E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13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6F03-A788-498C-B948-1F2C7F73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3A9D9-133A-4A3A-BD7C-566300BA3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Passive verbs let you talk about events without mentioning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</a:p>
          <a:p>
            <a:r>
              <a:rPr lang="en-GB" dirty="0"/>
              <a:t>The passive voice is not the only way to do this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​</a:t>
            </a:r>
            <a:r>
              <a:rPr lang="en-GB" dirty="0">
                <a:solidFill>
                  <a:srgbClr val="FFFF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broke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the window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​</a:t>
            </a:r>
            <a:r>
              <a:rPr lang="en-GB" dirty="0">
                <a:solidFill>
                  <a:srgbClr val="00B0F0"/>
                </a:solidFill>
              </a:rPr>
              <a:t>The window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broken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​</a:t>
            </a:r>
            <a:r>
              <a:rPr lang="en-GB" dirty="0">
                <a:solidFill>
                  <a:srgbClr val="00B0F0"/>
                </a:solidFill>
              </a:rPr>
              <a:t>The window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broke</a:t>
            </a:r>
          </a:p>
          <a:p>
            <a:r>
              <a:rPr lang="en-GB" dirty="0"/>
              <a:t>In (22), the verb </a:t>
            </a:r>
            <a:r>
              <a:rPr lang="en-GB" i="1" dirty="0"/>
              <a:t>broke</a:t>
            </a:r>
            <a:r>
              <a:rPr lang="en-GB" dirty="0"/>
              <a:t> is in the 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voice</a:t>
            </a:r>
          </a:p>
          <a:p>
            <a:r>
              <a:rPr lang="en-GB" dirty="0"/>
              <a:t>However, it is </a:t>
            </a:r>
            <a:r>
              <a:rPr lang="en-GB" u="sng" dirty="0"/>
              <a:t>intransitive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E138F-C0A5-4C3F-AFB9-B5013CDF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437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3DC1A-B4F7-40AF-90DA-D800A0ED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83A98-9337-4D04-97BF-F7E6F71DE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look at another property that verbs can have: </a:t>
            </a:r>
            <a:r>
              <a:rPr lang="en-GB" u="sng" dirty="0"/>
              <a:t>voice</a:t>
            </a:r>
            <a:endParaRPr lang="en-GB" dirty="0"/>
          </a:p>
          <a:p>
            <a:r>
              <a:rPr lang="en-GB" dirty="0"/>
              <a:t>We will look at the </a:t>
            </a:r>
            <a:r>
              <a:rPr lang="en-GB" u="sng" dirty="0"/>
              <a:t>active</a:t>
            </a:r>
            <a:r>
              <a:rPr lang="en-GB" dirty="0"/>
              <a:t> and </a:t>
            </a:r>
            <a:r>
              <a:rPr lang="en-GB" u="sng" dirty="0"/>
              <a:t>passive</a:t>
            </a:r>
            <a:r>
              <a:rPr lang="en-GB" dirty="0"/>
              <a:t> voices, as well as the </a:t>
            </a:r>
            <a:r>
              <a:rPr lang="en-GB" u="sng" dirty="0"/>
              <a:t>middle</a:t>
            </a:r>
            <a:r>
              <a:rPr lang="en-GB" dirty="0"/>
              <a:t> voice</a:t>
            </a:r>
          </a:p>
          <a:p>
            <a:r>
              <a:rPr lang="en-GB" dirty="0"/>
              <a:t>We will see different ways of forming the voices, and the different </a:t>
            </a:r>
            <a:r>
              <a:rPr lang="en-GB" u="sng" dirty="0"/>
              <a:t>auxiliaries</a:t>
            </a:r>
            <a:r>
              <a:rPr lang="en-GB" dirty="0"/>
              <a:t> that can be used</a:t>
            </a:r>
          </a:p>
          <a:p>
            <a:r>
              <a:rPr lang="en-GB" dirty="0"/>
              <a:t>For those who want an extra challenge, there is an appendix about languages with </a:t>
            </a:r>
            <a:r>
              <a:rPr lang="en-GB" u="sng" dirty="0"/>
              <a:t>ergative</a:t>
            </a:r>
            <a:r>
              <a:rPr lang="en-GB" dirty="0"/>
              <a:t> </a:t>
            </a:r>
            <a:r>
              <a:rPr lang="en-GB" u="sng" dirty="0"/>
              <a:t>alignment</a:t>
            </a:r>
            <a:r>
              <a:rPr lang="en-GB" dirty="0"/>
              <a:t> and how voice works in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F72C0-2A39-45EE-B82E-7A919FC0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0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AB77-DACA-4551-996C-0464CE0A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F57BD-DC35-4A62-85B2-2B4551577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Transitive</a:t>
            </a:r>
            <a:r>
              <a:rPr lang="en-GB" dirty="0"/>
              <a:t> verbs are verbs that have an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John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made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a mistake</a:t>
            </a:r>
          </a:p>
          <a:p>
            <a:r>
              <a:rPr lang="en-GB" u="sng" dirty="0"/>
              <a:t>Intransitive</a:t>
            </a:r>
            <a:r>
              <a:rPr lang="en-GB" dirty="0"/>
              <a:t> verbs are verbs with no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pPr marL="514350" indent="-514350">
              <a:buFont typeface="+mj-lt"/>
              <a:buAutoNum type="arabicPeriod" startAt="24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arrived</a:t>
            </a:r>
          </a:p>
          <a:p>
            <a:r>
              <a:rPr lang="en-GB" dirty="0"/>
              <a:t>Some verbs are always transitive or always intransitive</a:t>
            </a:r>
          </a:p>
          <a:p>
            <a:r>
              <a:rPr lang="en-GB" dirty="0"/>
              <a:t>Other verbs, such as </a:t>
            </a:r>
            <a:r>
              <a:rPr lang="en-GB" i="1" dirty="0"/>
              <a:t>break</a:t>
            </a:r>
            <a:r>
              <a:rPr lang="en-GB" dirty="0"/>
              <a:t>, can be either</a:t>
            </a:r>
          </a:p>
          <a:p>
            <a:r>
              <a:rPr lang="en-GB" dirty="0"/>
              <a:t>Only transitive verbs have a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voice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GB" strike="sngStrike" dirty="0"/>
              <a:t>​</a:t>
            </a:r>
            <a:r>
              <a:rPr lang="en-GB" strike="sngStrike" dirty="0">
                <a:solidFill>
                  <a:srgbClr val="FF0000"/>
                </a:solidFill>
              </a:rPr>
              <a:t>Mary</a:t>
            </a:r>
            <a:r>
              <a:rPr lang="en-GB" strike="sngStrike" dirty="0"/>
              <a:t> </a:t>
            </a:r>
            <a:r>
              <a:rPr lang="en-GB" strike="sngStrike" dirty="0">
                <a:solidFill>
                  <a:srgbClr val="7030A0"/>
                </a:solidFill>
              </a:rPr>
              <a:t>got arrived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EFA3A-249D-4E48-92AF-DE75665D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76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47769-055D-4002-9B67-A6E5C3248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7B3D-BC72-4C3F-B44B-177EC8B7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you use the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voice of a transitive verb,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 still there, even when you don’t express it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dirty="0"/>
              <a:t>​</a:t>
            </a:r>
            <a:r>
              <a:rPr lang="en-GB" dirty="0">
                <a:solidFill>
                  <a:srgbClr val="00B0F0"/>
                </a:solidFill>
              </a:rPr>
              <a:t>The window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broken</a:t>
            </a:r>
            <a:r>
              <a:rPr lang="en-GB" dirty="0"/>
              <a:t> on purpose</a:t>
            </a:r>
          </a:p>
          <a:p>
            <a:pPr lvl="1"/>
            <a:r>
              <a:rPr lang="en-GB" dirty="0"/>
              <a:t>(Someone meant to break the window)</a:t>
            </a:r>
          </a:p>
          <a:p>
            <a:r>
              <a:rPr lang="en-GB" dirty="0"/>
              <a:t>However, when you use an intransitive verb,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isn’t there at all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strike="sngStrike" dirty="0"/>
              <a:t>​​</a:t>
            </a:r>
            <a:r>
              <a:rPr lang="en-GB" strike="sngStrike" dirty="0">
                <a:solidFill>
                  <a:srgbClr val="00B0F0"/>
                </a:solidFill>
              </a:rPr>
              <a:t>The window</a:t>
            </a:r>
            <a:r>
              <a:rPr lang="en-GB" strike="sngStrike" dirty="0"/>
              <a:t> broke on purpose</a:t>
            </a:r>
          </a:p>
          <a:p>
            <a:pPr lvl="1"/>
            <a:r>
              <a:rPr lang="en-GB" dirty="0"/>
              <a:t>(The window meant to break)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90436-EC0A-4FE7-AB5F-CCCCF12E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67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1354-255A-484B-95AB-DFA6115F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B1A3-BA91-410D-9732-B6153D29B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have see how the same verb can occur in different voices</a:t>
            </a:r>
          </a:p>
          <a:p>
            <a:r>
              <a:rPr lang="en-GB" dirty="0"/>
              <a:t>We have looked at the active, middle, and passive voices</a:t>
            </a:r>
          </a:p>
          <a:p>
            <a:r>
              <a:rPr lang="en-GB" dirty="0"/>
              <a:t>We have seen that passives and middles can take many different forms</a:t>
            </a:r>
          </a:p>
          <a:p>
            <a:r>
              <a:rPr lang="en-GB" dirty="0"/>
              <a:t>We have also seen the similarities and differences between passives and intransitive verbs</a:t>
            </a:r>
          </a:p>
          <a:p>
            <a:r>
              <a:rPr lang="en-GB" dirty="0"/>
              <a:t>If you want an extra challenge, you can keep going to see some very different types of voice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F84BD-693A-4B56-8D41-9FCBB8BA8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2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0B21A1-A0F4-4306-ABD1-7CFA49207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5C6056-590E-428F-B007-AEB66A2938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DB979-E4D3-40E5-BC5C-3FDF7FD4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21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FABF-E4CC-4C2A-AF1B-69CA2229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D802-6B20-429D-8024-5EC1C9FBD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languages, voice and case work very differently from what we’ve seen so far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D14D8-2EBD-4EDB-A057-D54362B1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1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172C-43C6-4E7A-A63E-5ECDA742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3283-379B-4032-8981-EECDF807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understand this, a useful beginning may be to review how </a:t>
            </a:r>
            <a:r>
              <a:rPr lang="en-GB" u="sng" dirty="0"/>
              <a:t>case</a:t>
            </a:r>
            <a:r>
              <a:rPr lang="en-GB" dirty="0"/>
              <a:t> works in English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returned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her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She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seen</a:t>
            </a:r>
            <a:r>
              <a:rPr lang="en-GB" dirty="0"/>
              <a:t> by </a:t>
            </a:r>
            <a:r>
              <a:rPr lang="en-GB" dirty="0">
                <a:solidFill>
                  <a:srgbClr val="FFFF00"/>
                </a:solidFill>
              </a:rPr>
              <a:t>him</a:t>
            </a:r>
          </a:p>
          <a:p>
            <a:r>
              <a:rPr lang="en-GB" dirty="0"/>
              <a:t>​</a:t>
            </a:r>
            <a:r>
              <a:rPr lang="en-GB" i="1" dirty="0"/>
              <a:t>Return</a:t>
            </a:r>
            <a:r>
              <a:rPr lang="en-GB" dirty="0"/>
              <a:t> is an </a:t>
            </a:r>
            <a:r>
              <a:rPr lang="en-GB" u="sng" dirty="0"/>
              <a:t>intransitive</a:t>
            </a:r>
            <a:r>
              <a:rPr lang="en-GB" dirty="0"/>
              <a:t> verb: it doesn’t have an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​</a:t>
            </a:r>
            <a:r>
              <a:rPr lang="en-GB" i="1" dirty="0"/>
              <a:t>See</a:t>
            </a:r>
            <a:r>
              <a:rPr lang="en-GB" dirty="0"/>
              <a:t> is a </a:t>
            </a:r>
            <a:r>
              <a:rPr lang="en-GB" u="sng" dirty="0"/>
              <a:t>transitive</a:t>
            </a:r>
            <a:r>
              <a:rPr lang="en-GB" dirty="0"/>
              <a:t> verb: it does have an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Because </a:t>
            </a:r>
            <a:r>
              <a:rPr lang="en-GB" i="1" dirty="0"/>
              <a:t>see</a:t>
            </a:r>
            <a:r>
              <a:rPr lang="en-GB" dirty="0"/>
              <a:t> is transitive, it has a passive, where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becomes a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br>
              <a:rPr lang="en-GB" dirty="0">
                <a:solidFill>
                  <a:srgbClr val="0000FF"/>
                </a:solidFill>
              </a:rPr>
            </a:b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A4FFC-9D98-47B9-816B-49017860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94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172C-43C6-4E7A-A63E-5ECDA7428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E3283-379B-4032-8981-EECDF807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understand this, a useful beginning may be to review how </a:t>
            </a:r>
            <a:r>
              <a:rPr lang="en-GB" u="sng" dirty="0"/>
              <a:t>case</a:t>
            </a:r>
            <a:r>
              <a:rPr lang="en-GB" dirty="0"/>
              <a:t> works in English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returned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He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saw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her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She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seen</a:t>
            </a:r>
            <a:r>
              <a:rPr lang="en-GB" dirty="0"/>
              <a:t> by </a:t>
            </a:r>
            <a:r>
              <a:rPr lang="en-GB" dirty="0">
                <a:solidFill>
                  <a:srgbClr val="FFFF00"/>
                </a:solidFill>
              </a:rPr>
              <a:t>him</a:t>
            </a:r>
          </a:p>
          <a:p>
            <a:r>
              <a:rPr lang="en-GB" dirty="0"/>
              <a:t>​</a:t>
            </a:r>
            <a:r>
              <a:rPr lang="en-GB" i="1" dirty="0"/>
              <a:t>He</a:t>
            </a:r>
            <a:r>
              <a:rPr lang="en-GB" dirty="0"/>
              <a:t> and </a:t>
            </a:r>
            <a:r>
              <a:rPr lang="en-GB" i="1" dirty="0"/>
              <a:t>she</a:t>
            </a:r>
            <a:r>
              <a:rPr lang="en-GB" dirty="0"/>
              <a:t> are in the </a:t>
            </a:r>
            <a:r>
              <a:rPr lang="en-GB" u="sng" dirty="0"/>
              <a:t>nominative</a:t>
            </a:r>
            <a:r>
              <a:rPr lang="en-GB" dirty="0"/>
              <a:t> case</a:t>
            </a:r>
          </a:p>
          <a:p>
            <a:pPr lvl="1"/>
            <a:r>
              <a:rPr lang="en-GB" dirty="0"/>
              <a:t>The nominative case is used for all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  <a:r>
              <a:rPr lang="en-GB" dirty="0"/>
              <a:t>, of transitive and intransitive verbs</a:t>
            </a:r>
          </a:p>
          <a:p>
            <a:r>
              <a:rPr lang="en-GB" dirty="0"/>
              <a:t>​</a:t>
            </a:r>
            <a:r>
              <a:rPr lang="en-GB" i="1" dirty="0"/>
              <a:t>Him</a:t>
            </a:r>
            <a:r>
              <a:rPr lang="en-GB" dirty="0"/>
              <a:t> and </a:t>
            </a:r>
            <a:r>
              <a:rPr lang="en-GB" i="1" dirty="0"/>
              <a:t>her</a:t>
            </a:r>
            <a:r>
              <a:rPr lang="en-GB" dirty="0"/>
              <a:t> are in the </a:t>
            </a:r>
            <a:r>
              <a:rPr lang="en-GB" u="sng" dirty="0"/>
              <a:t>accusative</a:t>
            </a:r>
            <a:r>
              <a:rPr lang="en-GB" dirty="0"/>
              <a:t> case</a:t>
            </a:r>
          </a:p>
          <a:p>
            <a:pPr lvl="1"/>
            <a:r>
              <a:rPr lang="en-GB" dirty="0"/>
              <a:t>The accusative case is used for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  <a:r>
              <a:rPr lang="en-GB" dirty="0"/>
              <a:t>, as well as for the </a:t>
            </a:r>
            <a:r>
              <a:rPr lang="en-GB" dirty="0">
                <a:solidFill>
                  <a:srgbClr val="FFFF00"/>
                </a:solidFill>
              </a:rPr>
              <a:t>agents</a:t>
            </a:r>
            <a:r>
              <a:rPr lang="en-GB" dirty="0"/>
              <a:t> of passive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A4FFC-9D98-47B9-816B-49017860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46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 can see quite a different pattern in a language like Dyirbal (an Aboriginal language of Australia)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399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Take a minute to look at these examples.  Can you describe what the rules are for which form to use?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85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7269B889-DD70-4283-8C9B-082E71A6C21B}"/>
              </a:ext>
            </a:extLst>
          </p:cNvPr>
          <p:cNvSpPr/>
          <p:nvPr/>
        </p:nvSpPr>
        <p:spPr>
          <a:xfrm>
            <a:off x="4581144" y="2569464"/>
            <a:ext cx="6772656" cy="3607499"/>
          </a:xfrm>
          <a:prstGeom prst="star3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i="1" noProof="1">
                <a:solidFill>
                  <a:srgbClr val="FF4141"/>
                </a:solidFill>
              </a:rPr>
              <a:t>Baŋgul</a:t>
            </a:r>
            <a:r>
              <a:rPr lang="en-GB" sz="2800" noProof="1"/>
              <a:t> ‘he’ and </a:t>
            </a:r>
            <a:r>
              <a:rPr lang="en-GB" sz="2800" i="1" noProof="1">
                <a:solidFill>
                  <a:srgbClr val="FF4141"/>
                </a:solidFill>
              </a:rPr>
              <a:t>baŋgun</a:t>
            </a:r>
            <a:r>
              <a:rPr lang="en-GB" sz="2800" noProof="1"/>
              <a:t> ‘she’ can only be used as the subject of </a:t>
            </a:r>
            <a:r>
              <a:rPr lang="en-GB" sz="2800" u="sng" noProof="1"/>
              <a:t>transitive</a:t>
            </a:r>
            <a:r>
              <a:rPr lang="en-GB" sz="2800" noProof="1"/>
              <a:t> verbs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69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7B58-D2BE-4944-8C32-DD44B696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1CDA0-86CB-4AF8-A557-3C472EAB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understand how voice works, it may be useful to start by reviewing the categories of </a:t>
            </a:r>
            <a:r>
              <a:rPr lang="en-GB" u="sng" dirty="0">
                <a:solidFill>
                  <a:srgbClr val="FF0000"/>
                </a:solidFill>
              </a:rPr>
              <a:t>subject</a:t>
            </a:r>
            <a:r>
              <a:rPr lang="en-GB" dirty="0"/>
              <a:t> and </a:t>
            </a:r>
            <a:r>
              <a:rPr lang="en-GB" u="sng" dirty="0">
                <a:solidFill>
                  <a:srgbClr val="0000FF"/>
                </a:solidFill>
              </a:rPr>
              <a:t>object</a:t>
            </a:r>
            <a:endParaRPr lang="en-GB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​​</a:t>
            </a:r>
            <a:r>
              <a:rPr lang="en-GB" dirty="0">
                <a:solidFill>
                  <a:srgbClr val="FF0000"/>
                </a:solidFill>
              </a:rPr>
              <a:t>Jack </a:t>
            </a:r>
            <a:r>
              <a:rPr lang="en-GB" u="sng" dirty="0"/>
              <a:t>killed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 giant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</a:t>
            </a:r>
            <a:r>
              <a:rPr lang="en-GB" u="sng" dirty="0"/>
              <a:t>built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a boat</a:t>
            </a:r>
          </a:p>
          <a:p>
            <a:r>
              <a:rPr lang="en-GB" dirty="0"/>
              <a:t>In these sentences, </a:t>
            </a:r>
            <a:r>
              <a:rPr lang="en-GB" i="1" dirty="0">
                <a:solidFill>
                  <a:srgbClr val="FF0000"/>
                </a:solidFill>
              </a:rPr>
              <a:t>Jack</a:t>
            </a:r>
            <a:r>
              <a:rPr lang="en-GB" dirty="0"/>
              <a:t> and </a:t>
            </a:r>
            <a:r>
              <a:rPr lang="en-GB" i="1" dirty="0">
                <a:solidFill>
                  <a:srgbClr val="FF0000"/>
                </a:solidFill>
              </a:rPr>
              <a:t>Mary</a:t>
            </a:r>
            <a:r>
              <a:rPr lang="en-GB" dirty="0"/>
              <a:t> are the </a:t>
            </a:r>
            <a:r>
              <a:rPr lang="en-GB" dirty="0">
                <a:solidFill>
                  <a:srgbClr val="FF0000"/>
                </a:solidFill>
              </a:rPr>
              <a:t>subjects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the word that normally comes before the </a:t>
            </a:r>
            <a:r>
              <a:rPr lang="en-GB" u="sng" dirty="0"/>
              <a:t>verb</a:t>
            </a:r>
            <a:r>
              <a:rPr lang="en-GB" dirty="0"/>
              <a:t> in English</a:t>
            </a:r>
          </a:p>
          <a:p>
            <a:r>
              <a:rPr lang="en-GB" dirty="0"/>
              <a:t>​</a:t>
            </a:r>
            <a:r>
              <a:rPr lang="en-GB" i="1" dirty="0">
                <a:solidFill>
                  <a:srgbClr val="0000FF"/>
                </a:solidFill>
              </a:rPr>
              <a:t>The giant</a:t>
            </a:r>
            <a:r>
              <a:rPr lang="en-GB" dirty="0"/>
              <a:t> and </a:t>
            </a:r>
            <a:r>
              <a:rPr lang="en-GB" i="1" dirty="0">
                <a:solidFill>
                  <a:srgbClr val="0000FF"/>
                </a:solidFill>
              </a:rPr>
              <a:t>a boat</a:t>
            </a:r>
            <a:r>
              <a:rPr lang="en-GB" dirty="0"/>
              <a:t> are the </a:t>
            </a:r>
            <a:r>
              <a:rPr lang="en-GB" dirty="0">
                <a:solidFill>
                  <a:srgbClr val="0000FF"/>
                </a:solidFill>
              </a:rPr>
              <a:t>objects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is the word that normally comes after the </a:t>
            </a:r>
            <a:r>
              <a:rPr lang="en-GB" u="sng" dirty="0"/>
              <a:t>verb</a:t>
            </a:r>
            <a:r>
              <a:rPr lang="en-GB" dirty="0"/>
              <a:t> in English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EFF2C-3584-4D3B-A5EF-3FCFFEBF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65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30</a:t>
            </a:fld>
            <a:endParaRPr lang="en-GB"/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7269B889-DD70-4283-8C9B-082E71A6C21B}"/>
              </a:ext>
            </a:extLst>
          </p:cNvPr>
          <p:cNvSpPr/>
          <p:nvPr/>
        </p:nvSpPr>
        <p:spPr>
          <a:xfrm>
            <a:off x="4581144" y="2569464"/>
            <a:ext cx="6772656" cy="3607499"/>
          </a:xfrm>
          <a:prstGeom prst="star3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noProof="1"/>
              <a:t>For the subject of </a:t>
            </a:r>
            <a:r>
              <a:rPr lang="en-GB" sz="2800" u="sng" noProof="1"/>
              <a:t>intransitive</a:t>
            </a:r>
            <a:r>
              <a:rPr lang="en-GB" sz="2800" noProof="1"/>
              <a:t> verbs, you need different forms, </a:t>
            </a:r>
            <a:r>
              <a:rPr lang="en-GB" sz="2800" i="1" noProof="1">
                <a:solidFill>
                  <a:srgbClr val="00B0F0"/>
                </a:solidFill>
              </a:rPr>
              <a:t>bayi</a:t>
            </a:r>
            <a:r>
              <a:rPr lang="en-GB" sz="2800" noProof="1"/>
              <a:t> and </a:t>
            </a:r>
            <a:r>
              <a:rPr lang="en-GB" sz="2800" i="1" noProof="1">
                <a:solidFill>
                  <a:srgbClr val="00B0F0"/>
                </a:solidFill>
              </a:rPr>
              <a:t>balan</a:t>
            </a:r>
            <a:endParaRPr lang="en-GB" sz="2800" noProof="1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63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31</a:t>
            </a:fld>
            <a:endParaRPr lang="en-GB"/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7269B889-DD70-4283-8C9B-082E71A6C21B}"/>
              </a:ext>
            </a:extLst>
          </p:cNvPr>
          <p:cNvSpPr/>
          <p:nvPr/>
        </p:nvSpPr>
        <p:spPr>
          <a:xfrm>
            <a:off x="4581144" y="2569464"/>
            <a:ext cx="6772656" cy="3607499"/>
          </a:xfrm>
          <a:prstGeom prst="star3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i="1" noProof="1">
                <a:solidFill>
                  <a:srgbClr val="00B0F0"/>
                </a:solidFill>
              </a:rPr>
              <a:t>Bayi</a:t>
            </a:r>
            <a:r>
              <a:rPr lang="en-GB" sz="2800" noProof="1"/>
              <a:t> and </a:t>
            </a:r>
            <a:r>
              <a:rPr lang="en-GB" sz="2800" i="1" noProof="1">
                <a:solidFill>
                  <a:srgbClr val="00B0F0"/>
                </a:solidFill>
              </a:rPr>
              <a:t>balan</a:t>
            </a:r>
            <a:r>
              <a:rPr lang="en-GB" sz="2800" noProof="1">
                <a:solidFill>
                  <a:srgbClr val="00B0F0"/>
                </a:solidFill>
              </a:rPr>
              <a:t> </a:t>
            </a:r>
            <a:r>
              <a:rPr lang="en-GB" sz="2800" noProof="1">
                <a:solidFill>
                  <a:schemeClr val="tx1"/>
                </a:solidFill>
              </a:rPr>
              <a:t>are also used for the objects of </a:t>
            </a:r>
            <a:r>
              <a:rPr lang="en-GB" sz="2800" u="sng" noProof="1">
                <a:solidFill>
                  <a:schemeClr val="tx1"/>
                </a:solidFill>
              </a:rPr>
              <a:t>transitive</a:t>
            </a:r>
            <a:r>
              <a:rPr lang="en-GB" sz="2800" noProof="1">
                <a:solidFill>
                  <a:schemeClr val="tx1"/>
                </a:solidFill>
              </a:rPr>
              <a:t> verbs, where we say </a:t>
            </a:r>
            <a:r>
              <a:rPr lang="en-GB" sz="2800" i="1" noProof="1">
                <a:solidFill>
                  <a:schemeClr val="tx1"/>
                </a:solidFill>
              </a:rPr>
              <a:t>him</a:t>
            </a:r>
            <a:r>
              <a:rPr lang="en-GB" sz="2800" noProof="1">
                <a:solidFill>
                  <a:schemeClr val="tx1"/>
                </a:solidFill>
              </a:rPr>
              <a:t> and </a:t>
            </a:r>
            <a:r>
              <a:rPr lang="en-GB" sz="2800" i="1" noProof="1">
                <a:solidFill>
                  <a:schemeClr val="tx1"/>
                </a:solidFill>
              </a:rPr>
              <a:t>her</a:t>
            </a:r>
            <a:endParaRPr lang="en-GB" sz="2800" noProof="1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04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54A4-F66A-48AE-9673-4FBD43FA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0EFD-EC61-4098-825E-60E06D48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r>
              <a:rPr lang="en-GB" noProof="1"/>
              <a:t> banagan</a:t>
            </a:r>
            <a:r>
              <a:rPr lang="en-GB" baseline="30000" noProof="1"/>
              <a:t>y</a:t>
            </a:r>
            <a:r>
              <a:rPr lang="en-GB" noProof="1"/>
              <a:t>u</a:t>
            </a:r>
            <a:br>
              <a:rPr lang="en-GB" noProof="1"/>
            </a:br>
            <a:r>
              <a:rPr lang="en-GB" noProof="1"/>
              <a:t>‘She returned’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Baŋgun</a:t>
            </a:r>
            <a:r>
              <a:rPr lang="en-GB" noProof="1"/>
              <a:t> buran 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br>
              <a:rPr lang="en-GB" noProof="1"/>
            </a:br>
            <a:r>
              <a:rPr lang="en-GB" noProof="1"/>
              <a:t>‘She saw him’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FADBE-8C0A-48B3-B55F-AC52F68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32</a:t>
            </a:fld>
            <a:endParaRPr lang="en-GB"/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7269B889-DD70-4283-8C9B-082E71A6C21B}"/>
              </a:ext>
            </a:extLst>
          </p:cNvPr>
          <p:cNvSpPr/>
          <p:nvPr/>
        </p:nvSpPr>
        <p:spPr>
          <a:xfrm>
            <a:off x="4581144" y="2569464"/>
            <a:ext cx="6772656" cy="3607499"/>
          </a:xfrm>
          <a:prstGeom prst="star3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i="1" noProof="1">
                <a:solidFill>
                  <a:srgbClr val="00B0F0"/>
                </a:solidFill>
              </a:rPr>
              <a:t>Bayi</a:t>
            </a:r>
            <a:r>
              <a:rPr lang="en-GB" sz="2800" noProof="1"/>
              <a:t> and </a:t>
            </a:r>
            <a:r>
              <a:rPr lang="en-GB" sz="2800" i="1" noProof="1">
                <a:solidFill>
                  <a:srgbClr val="00B0F0"/>
                </a:solidFill>
              </a:rPr>
              <a:t>balan</a:t>
            </a:r>
            <a:r>
              <a:rPr lang="en-GB" sz="2800" noProof="1">
                <a:solidFill>
                  <a:srgbClr val="00B0F0"/>
                </a:solidFill>
              </a:rPr>
              <a:t> </a:t>
            </a:r>
            <a:r>
              <a:rPr lang="en-GB" sz="2800" noProof="1">
                <a:solidFill>
                  <a:schemeClr val="tx1"/>
                </a:solidFill>
              </a:rPr>
              <a:t>are in the </a:t>
            </a:r>
            <a:r>
              <a:rPr lang="en-GB" sz="2800" u="sng" noProof="1">
                <a:solidFill>
                  <a:srgbClr val="00B0F0"/>
                </a:solidFill>
              </a:rPr>
              <a:t>absolutive</a:t>
            </a:r>
            <a:r>
              <a:rPr lang="en-GB" sz="2800" noProof="1">
                <a:solidFill>
                  <a:schemeClr val="tx1"/>
                </a:solidFill>
              </a:rPr>
              <a:t> case, and </a:t>
            </a:r>
            <a:r>
              <a:rPr lang="en-GB" sz="2800" noProof="1">
                <a:solidFill>
                  <a:srgbClr val="FF4141"/>
                </a:solidFill>
              </a:rPr>
              <a:t>baŋgul</a:t>
            </a:r>
            <a:r>
              <a:rPr lang="en-GB" sz="2800" noProof="1">
                <a:solidFill>
                  <a:schemeClr val="tx1"/>
                </a:solidFill>
              </a:rPr>
              <a:t> and </a:t>
            </a:r>
            <a:r>
              <a:rPr lang="en-GB" sz="2800" noProof="1">
                <a:solidFill>
                  <a:srgbClr val="FF4141"/>
                </a:solidFill>
              </a:rPr>
              <a:t>baŋgun</a:t>
            </a:r>
            <a:r>
              <a:rPr lang="en-GB" sz="2800" noProof="1">
                <a:solidFill>
                  <a:schemeClr val="tx1"/>
                </a:solidFill>
              </a:rPr>
              <a:t> are in the </a:t>
            </a:r>
            <a:r>
              <a:rPr lang="en-GB" sz="2800" u="sng" noProof="1">
                <a:solidFill>
                  <a:srgbClr val="FF4141"/>
                </a:solidFill>
              </a:rPr>
              <a:t>ergative</a:t>
            </a:r>
            <a:r>
              <a:rPr lang="en-GB" sz="2800" noProof="1">
                <a:solidFill>
                  <a:schemeClr val="tx1"/>
                </a:solidFill>
              </a:rPr>
              <a:t> case</a:t>
            </a:r>
            <a:endParaRPr lang="en-GB" sz="2800" noProof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7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DD66-430A-44A4-91A1-575D4202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3CA1-F547-4E4A-82FE-1D31AA225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language like Dyirbal, which has an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case, is said to have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</a:t>
            </a:r>
            <a:r>
              <a:rPr lang="en-GB" u="sng" dirty="0"/>
              <a:t>alignment</a:t>
            </a:r>
          </a:p>
          <a:p>
            <a:r>
              <a:rPr lang="en-GB" dirty="0"/>
              <a:t>A language like English, which has an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case, is said to have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</a:t>
            </a:r>
            <a:r>
              <a:rPr lang="en-GB" u="sng" dirty="0"/>
              <a:t>alignment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B2B02-270B-4118-91B8-62D94941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0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D942-C226-485A-B7B1-8EC71408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3BD7-1CA7-4531-AE85-592B0A43A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907184"/>
          </a:xfrm>
        </p:spPr>
        <p:txBody>
          <a:bodyPr/>
          <a:lstStyle/>
          <a:p>
            <a:r>
              <a:rPr lang="en-GB" dirty="0"/>
              <a:t>This property is called </a:t>
            </a:r>
            <a:r>
              <a:rPr lang="en-GB" u="sng" dirty="0"/>
              <a:t>alignment</a:t>
            </a:r>
            <a:r>
              <a:rPr lang="en-GB" dirty="0"/>
              <a:t> because it relates to how the cases </a:t>
            </a:r>
            <a:r>
              <a:rPr lang="en-GB" u="sng" dirty="0"/>
              <a:t>line up</a:t>
            </a:r>
            <a:r>
              <a:rPr lang="en-GB" dirty="0"/>
              <a:t> with different verbs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CF1BE-FB0D-4FCB-9877-694DD10B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34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56206AF-ADAF-46CB-9B9A-D960F6B81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3231"/>
              </p:ext>
            </p:extLst>
          </p:nvPr>
        </p:nvGraphicFramePr>
        <p:xfrm>
          <a:off x="1186293" y="3086100"/>
          <a:ext cx="10234182" cy="1828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509782">
                  <a:extLst>
                    <a:ext uri="{9D8B030D-6E8A-4147-A177-3AD203B41FA5}">
                      <a16:colId xmlns:a16="http://schemas.microsoft.com/office/drawing/2014/main" val="17817240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53598110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4112459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Dyirbal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65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Object of transitive verb (e.g. </a:t>
                      </a:r>
                      <a:r>
                        <a:rPr lang="en-GB" sz="2400" i="1" dirty="0"/>
                        <a:t>see</a:t>
                      </a:r>
                      <a:r>
                        <a:rPr lang="en-GB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00FF"/>
                          </a:solidFill>
                        </a:rPr>
                        <a:t>him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>
                          <a:solidFill>
                            <a:srgbClr val="0000FF"/>
                          </a:solidFill>
                        </a:rPr>
                        <a:t>her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noProof="1">
                          <a:solidFill>
                            <a:srgbClr val="00B0F0"/>
                          </a:solidFill>
                        </a:rPr>
                        <a:t>bayi</a:t>
                      </a:r>
                      <a:r>
                        <a:rPr lang="en-GB" sz="2400" noProof="1"/>
                        <a:t>/</a:t>
                      </a:r>
                      <a:r>
                        <a:rPr lang="en-GB" sz="2400" noProof="1">
                          <a:solidFill>
                            <a:srgbClr val="00B0F0"/>
                          </a:solidFill>
                        </a:rPr>
                        <a:t>balan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77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Subject of intransitive verb (e.g. </a:t>
                      </a:r>
                      <a:r>
                        <a:rPr lang="en-GB" sz="2400" i="1" dirty="0"/>
                        <a:t>return</a:t>
                      </a:r>
                      <a:r>
                        <a:rPr lang="en-GB" sz="2400" i="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he</a:t>
                      </a:r>
                      <a:r>
                        <a:rPr lang="en-GB" sz="2400" dirty="0"/>
                        <a:t>/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she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09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Subject of transitive verb (e.g. </a:t>
                      </a:r>
                      <a:r>
                        <a:rPr lang="en-GB" sz="2400" i="1" dirty="0"/>
                        <a:t>see</a:t>
                      </a:r>
                      <a:r>
                        <a:rPr lang="en-GB" sz="2400" i="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noProof="1">
                          <a:solidFill>
                            <a:srgbClr val="FF4141"/>
                          </a:solidFill>
                        </a:rPr>
                        <a:t>baŋgul</a:t>
                      </a:r>
                      <a:r>
                        <a:rPr lang="en-GB" sz="2400" noProof="1"/>
                        <a:t>/</a:t>
                      </a:r>
                      <a:r>
                        <a:rPr lang="en-GB" sz="2400" noProof="1">
                          <a:solidFill>
                            <a:srgbClr val="FF4141"/>
                          </a:solidFill>
                        </a:rPr>
                        <a:t>baŋgun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753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94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DD66-430A-44A4-91A1-575D4202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3CA1-F547-4E4A-82FE-1D31AA225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languages with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alignment:</a:t>
            </a:r>
          </a:p>
          <a:p>
            <a:pPr lvl="1"/>
            <a:r>
              <a:rPr lang="en-GB" dirty="0"/>
              <a:t>Basque (spoken in parts of France and Spain)</a:t>
            </a:r>
          </a:p>
          <a:p>
            <a:pPr lvl="1"/>
            <a:r>
              <a:rPr lang="en-GB" dirty="0"/>
              <a:t>Greenlandic (spoken in Greenland)</a:t>
            </a:r>
          </a:p>
          <a:p>
            <a:pPr lvl="1"/>
            <a:r>
              <a:rPr lang="en-GB" dirty="0"/>
              <a:t>Yucatec (spoken in Mexico)</a:t>
            </a:r>
          </a:p>
          <a:p>
            <a:r>
              <a:rPr lang="en-GB" dirty="0"/>
              <a:t>Some languages even have a mix of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alignment</a:t>
            </a:r>
          </a:p>
          <a:p>
            <a:pPr lvl="1"/>
            <a:r>
              <a:rPr lang="en-GB" dirty="0"/>
              <a:t>One </a:t>
            </a:r>
            <a:r>
              <a:rPr lang="en-GB" u="sng" dirty="0">
                <a:solidFill>
                  <a:srgbClr val="FF41FF"/>
                </a:solidFill>
              </a:rPr>
              <a:t>split ergative</a:t>
            </a:r>
            <a:r>
              <a:rPr lang="en-GB" dirty="0"/>
              <a:t> language is Hindi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B2B02-270B-4118-91B8-62D94941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10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FACE-A51F-4030-B76F-9A1B38D7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149D4-C18A-42C6-B704-DCFCE277C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Many languages with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alignment have an </a:t>
            </a:r>
            <a:r>
              <a:rPr lang="en-GB" noProof="1">
                <a:solidFill>
                  <a:srgbClr val="804000"/>
                </a:solidFill>
              </a:rPr>
              <a:t>antipassive</a:t>
            </a:r>
            <a:r>
              <a:rPr lang="en-GB" dirty="0"/>
              <a:t> voice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​</a:t>
            </a:r>
            <a:r>
              <a:rPr lang="en-GB" noProof="1">
                <a:solidFill>
                  <a:srgbClr val="FF4141"/>
                </a:solidFill>
              </a:rPr>
              <a:t>Baŋgul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buran</a:t>
            </a:r>
            <a:r>
              <a:rPr lang="en-GB" noProof="1"/>
              <a:t> </a:t>
            </a:r>
            <a:r>
              <a:rPr lang="en-GB" noProof="1">
                <a:solidFill>
                  <a:srgbClr val="00B0F0"/>
                </a:solidFill>
              </a:rPr>
              <a:t>balan</a:t>
            </a:r>
            <a:br>
              <a:rPr lang="en-GB" noProof="1"/>
            </a:br>
            <a:r>
              <a:rPr lang="en-GB" noProof="1"/>
              <a:t>‘He saw her’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noProof="1"/>
              <a:t>​</a:t>
            </a:r>
            <a:r>
              <a:rPr lang="en-GB" noProof="1">
                <a:solidFill>
                  <a:srgbClr val="00B0F0"/>
                </a:solidFill>
              </a:rPr>
              <a:t>Bayi</a:t>
            </a:r>
            <a:r>
              <a:rPr lang="en-GB" noProof="1"/>
              <a:t> </a:t>
            </a:r>
            <a:r>
              <a:rPr lang="en-GB" noProof="1">
                <a:solidFill>
                  <a:srgbClr val="804000"/>
                </a:solidFill>
              </a:rPr>
              <a:t>buralŋan</a:t>
            </a:r>
            <a:r>
              <a:rPr lang="en-GB" baseline="30000" noProof="1">
                <a:solidFill>
                  <a:srgbClr val="804000"/>
                </a:solidFill>
              </a:rPr>
              <a:t>y</a:t>
            </a:r>
            <a:r>
              <a:rPr lang="en-GB" noProof="1">
                <a:solidFill>
                  <a:srgbClr val="804000"/>
                </a:solidFill>
              </a:rPr>
              <a:t>u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baŋgun</a:t>
            </a:r>
            <a:br>
              <a:rPr lang="en-GB" noProof="1"/>
            </a:br>
            <a:r>
              <a:rPr lang="en-GB" noProof="1"/>
              <a:t>​≈‘He was looking at her’</a:t>
            </a:r>
          </a:p>
          <a:p>
            <a:r>
              <a:rPr lang="en-GB" dirty="0"/>
              <a:t>The verb </a:t>
            </a:r>
            <a:r>
              <a:rPr lang="en-GB" dirty="0">
                <a:solidFill>
                  <a:srgbClr val="00B050"/>
                </a:solidFill>
              </a:rPr>
              <a:t>buran</a:t>
            </a:r>
            <a:r>
              <a:rPr lang="en-GB" dirty="0"/>
              <a:t> is in the </a:t>
            </a:r>
            <a:r>
              <a:rPr lang="en-GB" dirty="0">
                <a:solidFill>
                  <a:srgbClr val="00B050"/>
                </a:solidFill>
              </a:rPr>
              <a:t>active</a:t>
            </a:r>
            <a:r>
              <a:rPr lang="en-GB" dirty="0"/>
              <a:t> voice</a:t>
            </a:r>
          </a:p>
          <a:p>
            <a:pPr lvl="1"/>
            <a:r>
              <a:rPr lang="en-GB" dirty="0"/>
              <a:t>It has an </a:t>
            </a:r>
            <a:r>
              <a:rPr lang="en-GB" dirty="0">
                <a:solidFill>
                  <a:srgbClr val="FF4141"/>
                </a:solidFill>
              </a:rPr>
              <a:t>ergative</a:t>
            </a:r>
            <a:r>
              <a:rPr lang="en-GB" dirty="0"/>
              <a:t> subject and an </a:t>
            </a:r>
            <a:r>
              <a:rPr lang="en-GB" dirty="0">
                <a:solidFill>
                  <a:srgbClr val="00B0F0"/>
                </a:solidFill>
              </a:rPr>
              <a:t>absolutive</a:t>
            </a:r>
            <a:r>
              <a:rPr lang="en-GB" dirty="0"/>
              <a:t> direct object</a:t>
            </a:r>
          </a:p>
          <a:p>
            <a:r>
              <a:rPr lang="en-GB" dirty="0"/>
              <a:t>The verb </a:t>
            </a:r>
            <a:r>
              <a:rPr lang="en-GB" noProof="1">
                <a:solidFill>
                  <a:srgbClr val="804000"/>
                </a:solidFill>
              </a:rPr>
              <a:t>buralŋan</a:t>
            </a:r>
            <a:r>
              <a:rPr lang="en-GB" baseline="30000" noProof="1">
                <a:solidFill>
                  <a:srgbClr val="804000"/>
                </a:solidFill>
              </a:rPr>
              <a:t>y</a:t>
            </a:r>
            <a:r>
              <a:rPr lang="en-GB" noProof="1">
                <a:solidFill>
                  <a:srgbClr val="804000"/>
                </a:solidFill>
              </a:rPr>
              <a:t>u</a:t>
            </a:r>
            <a:r>
              <a:rPr lang="en-GB" dirty="0"/>
              <a:t> is in the </a:t>
            </a:r>
            <a:r>
              <a:rPr lang="en-GB" noProof="1">
                <a:solidFill>
                  <a:srgbClr val="804000"/>
                </a:solidFill>
              </a:rPr>
              <a:t>antipassive</a:t>
            </a:r>
            <a:r>
              <a:rPr lang="en-GB" dirty="0"/>
              <a:t> voice</a:t>
            </a:r>
          </a:p>
          <a:p>
            <a:pPr lvl="1"/>
            <a:r>
              <a:rPr lang="en-GB" dirty="0"/>
              <a:t>It has an </a:t>
            </a:r>
            <a:r>
              <a:rPr lang="en-GB" dirty="0">
                <a:solidFill>
                  <a:srgbClr val="00B0F0"/>
                </a:solidFill>
              </a:rPr>
              <a:t>absolutive</a:t>
            </a:r>
            <a:r>
              <a:rPr lang="en-GB" dirty="0"/>
              <a:t> subject and a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indirect object</a:t>
            </a:r>
          </a:p>
          <a:p>
            <a:pPr lvl="1"/>
            <a:r>
              <a:rPr lang="en-GB" dirty="0"/>
              <a:t>Remember that the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 is the one used for meanings like ‘to her’ or ‘at her’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BA310-1583-43E9-B2D4-16C7C6C4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9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47EB-64E5-4293-A946-5B797F76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70F5-0B6D-46FC-8F1C-634C764A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exact sense of the </a:t>
            </a:r>
            <a:r>
              <a:rPr lang="en-GB" noProof="1">
                <a:solidFill>
                  <a:srgbClr val="804000"/>
                </a:solidFill>
              </a:rPr>
              <a:t>antipassive</a:t>
            </a:r>
            <a:r>
              <a:rPr lang="en-GB" dirty="0"/>
              <a:t> can be difficult to translate into English</a:t>
            </a:r>
          </a:p>
          <a:p>
            <a:r>
              <a:rPr lang="en-GB" dirty="0"/>
              <a:t>Like the </a:t>
            </a:r>
            <a:r>
              <a:rPr lang="en-GB" dirty="0">
                <a:solidFill>
                  <a:srgbClr val="7030A0"/>
                </a:solidFill>
              </a:rPr>
              <a:t>passive</a:t>
            </a:r>
            <a:r>
              <a:rPr lang="en-GB" dirty="0"/>
              <a:t> in English, it provides a different way of describing the same situation, letting people choose what to emphasise and how to structure what they say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68643-7BC6-407B-B274-16F4BA24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383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0CF5-2183-4F8E-941D-897F28C2A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1602-5303-420B-9419-1220017D7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seen that alignment has to do with how a language treats the subjects of intransitive verbs</a:t>
            </a:r>
          </a:p>
          <a:p>
            <a:r>
              <a:rPr lang="en-GB" dirty="0"/>
              <a:t>Languages with accusative alignment have nominative and accusative cases</a:t>
            </a:r>
          </a:p>
          <a:p>
            <a:r>
              <a:rPr lang="en-GB" dirty="0"/>
              <a:t>Languages with ergative alignment have ergative and absolutive cases</a:t>
            </a:r>
          </a:p>
          <a:p>
            <a:r>
              <a:rPr lang="en-GB" dirty="0"/>
              <a:t>Ergative languages can have a special </a:t>
            </a:r>
            <a:r>
              <a:rPr lang="en-GB" noProof="1"/>
              <a:t>antipassive</a:t>
            </a:r>
            <a:r>
              <a:rPr lang="en-GB" dirty="0"/>
              <a:t> voice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A72D4-F96F-4115-8443-8599D8CD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1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7B58-D2BE-4944-8C32-DD44B696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1CDA0-86CB-4AF8-A557-3C472EAB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way of thinking about these sentences is in terms of </a:t>
            </a:r>
            <a:r>
              <a:rPr lang="en-GB" u="sng" dirty="0">
                <a:solidFill>
                  <a:srgbClr val="FFFF00"/>
                </a:solidFill>
              </a:rPr>
              <a:t>agents</a:t>
            </a:r>
            <a:r>
              <a:rPr lang="en-GB" dirty="0"/>
              <a:t> and </a:t>
            </a:r>
            <a:r>
              <a:rPr lang="en-GB" u="sng" dirty="0">
                <a:solidFill>
                  <a:srgbClr val="00B0F0"/>
                </a:solidFill>
              </a:rPr>
              <a:t>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​​</a:t>
            </a:r>
            <a:r>
              <a:rPr lang="en-GB" dirty="0">
                <a:solidFill>
                  <a:srgbClr val="FFFF00"/>
                </a:solidFill>
              </a:rPr>
              <a:t>Jack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killed </a:t>
            </a:r>
            <a:r>
              <a:rPr lang="en-GB" dirty="0">
                <a:solidFill>
                  <a:srgbClr val="00B0F0"/>
                </a:solidFill>
              </a:rPr>
              <a:t>the giant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FF00"/>
                </a:solidFill>
              </a:rPr>
              <a:t>Mary</a:t>
            </a:r>
            <a:r>
              <a:rPr lang="en-GB" dirty="0"/>
              <a:t> built </a:t>
            </a:r>
            <a:r>
              <a:rPr lang="en-GB" dirty="0">
                <a:solidFill>
                  <a:srgbClr val="00B0F0"/>
                </a:solidFill>
              </a:rPr>
              <a:t>a boat</a:t>
            </a:r>
          </a:p>
          <a:p>
            <a:r>
              <a:rPr lang="en-GB" dirty="0"/>
              <a:t>In these sentences, </a:t>
            </a:r>
            <a:r>
              <a:rPr lang="en-GB" i="1" dirty="0">
                <a:solidFill>
                  <a:srgbClr val="FFFF00"/>
                </a:solidFill>
              </a:rPr>
              <a:t>Jack</a:t>
            </a:r>
            <a:r>
              <a:rPr lang="en-GB" dirty="0"/>
              <a:t> and </a:t>
            </a:r>
            <a:r>
              <a:rPr lang="en-GB" i="1" dirty="0">
                <a:solidFill>
                  <a:srgbClr val="FFFF00"/>
                </a:solidFill>
              </a:rPr>
              <a:t>Mary</a:t>
            </a:r>
            <a:r>
              <a:rPr lang="en-GB" dirty="0"/>
              <a:t> are the </a:t>
            </a:r>
            <a:r>
              <a:rPr lang="en-GB" dirty="0">
                <a:solidFill>
                  <a:srgbClr val="FFFF00"/>
                </a:solidFill>
              </a:rPr>
              <a:t>agents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 the one doing something, like killing or building</a:t>
            </a:r>
          </a:p>
          <a:p>
            <a:r>
              <a:rPr lang="en-GB" dirty="0"/>
              <a:t>​</a:t>
            </a:r>
            <a:r>
              <a:rPr lang="en-GB" i="1" dirty="0">
                <a:solidFill>
                  <a:srgbClr val="00B0F0"/>
                </a:solidFill>
              </a:rPr>
              <a:t>The giant</a:t>
            </a:r>
            <a:r>
              <a:rPr lang="en-GB" dirty="0"/>
              <a:t> and </a:t>
            </a:r>
            <a:r>
              <a:rPr lang="en-GB" i="1" dirty="0">
                <a:solidFill>
                  <a:srgbClr val="00B0F0"/>
                </a:solidFill>
              </a:rPr>
              <a:t>a boat</a:t>
            </a:r>
            <a:r>
              <a:rPr lang="en-GB" dirty="0"/>
              <a:t> are the </a:t>
            </a:r>
            <a:r>
              <a:rPr lang="en-GB" dirty="0">
                <a:solidFill>
                  <a:srgbClr val="00B0F0"/>
                </a:solidFill>
              </a:rPr>
              <a:t>patients</a:t>
            </a:r>
          </a:p>
          <a:p>
            <a:pPr lvl="1"/>
            <a:r>
              <a:rPr lang="en-GB" dirty="0"/>
              <a:t>The </a:t>
            </a:r>
            <a:r>
              <a:rPr lang="en-GB" dirty="0">
                <a:solidFill>
                  <a:srgbClr val="00B0F0"/>
                </a:solidFill>
              </a:rPr>
              <a:t>patient</a:t>
            </a:r>
            <a:r>
              <a:rPr lang="en-GB" dirty="0"/>
              <a:t> is the one having something done to it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EFF2C-3584-4D3B-A5EF-3FCFFEBF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67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703F-47E9-4F91-A0FD-E6AAAD88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926D8-423B-40CB-BB1D-D9FDDE50F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Voice has to do with how participants such as </a:t>
            </a:r>
            <a:r>
              <a:rPr lang="en-GB" dirty="0">
                <a:solidFill>
                  <a:srgbClr val="FFFF00"/>
                </a:solidFill>
              </a:rPr>
              <a:t>agents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patients</a:t>
            </a:r>
            <a:r>
              <a:rPr lang="en-GB" dirty="0"/>
              <a:t> are assigned to the categories of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Jack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killed</a:t>
            </a:r>
            <a:r>
              <a:rPr lang="en-GB" dirty="0"/>
              <a:t> </a:t>
            </a:r>
            <a:r>
              <a:rPr lang="en-GB" dirty="0">
                <a:solidFill>
                  <a:srgbClr val="0000FF"/>
                </a:solidFill>
              </a:rPr>
              <a:t>the giant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 giant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killed</a:t>
            </a:r>
            <a:r>
              <a:rPr lang="en-GB" dirty="0"/>
              <a:t> by Jack</a:t>
            </a:r>
            <a:endParaRPr lang="en-GB" dirty="0">
              <a:solidFill>
                <a:srgbClr val="FFFF00"/>
              </a:solidFill>
            </a:endParaRPr>
          </a:p>
          <a:p>
            <a:r>
              <a:rPr lang="en-GB" dirty="0"/>
              <a:t>Sentence (3) is in the </a:t>
            </a:r>
            <a:r>
              <a:rPr lang="en-GB" u="sng" dirty="0">
                <a:solidFill>
                  <a:srgbClr val="00B050"/>
                </a:solidFill>
              </a:rPr>
              <a:t>active</a:t>
            </a:r>
            <a:r>
              <a:rPr lang="en-GB" dirty="0"/>
              <a:t> voice</a:t>
            </a:r>
          </a:p>
          <a:p>
            <a:pPr lvl="1"/>
            <a:r>
              <a:rPr lang="en-GB" dirty="0"/>
              <a:t>The one killing is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, and the one being killed is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r>
              <a:rPr lang="en-GB" dirty="0"/>
              <a:t>Sentence (4) is in the </a:t>
            </a:r>
            <a:r>
              <a:rPr lang="en-GB" u="sng" dirty="0">
                <a:solidFill>
                  <a:srgbClr val="7030A0"/>
                </a:solidFill>
              </a:rPr>
              <a:t>passive</a:t>
            </a:r>
            <a:r>
              <a:rPr lang="en-GB" dirty="0"/>
              <a:t> voice</a:t>
            </a:r>
          </a:p>
          <a:p>
            <a:pPr lvl="1"/>
            <a:r>
              <a:rPr lang="en-GB" dirty="0"/>
              <a:t>The one being killed is now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</a:p>
          <a:p>
            <a:pPr lvl="1"/>
            <a:r>
              <a:rPr lang="en-GB" dirty="0"/>
              <a:t>Note that the one killing does not become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endParaRPr lang="en-GB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C4270-85F1-4970-9801-2C4E9ED5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097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4703F-47E9-4F91-A0FD-E6AAAD88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926D8-423B-40CB-BB1D-D9FDDE50F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Voice has to do with how participants such as </a:t>
            </a:r>
            <a:r>
              <a:rPr lang="en-GB" dirty="0">
                <a:solidFill>
                  <a:srgbClr val="FFFF00"/>
                </a:solidFill>
              </a:rPr>
              <a:t>agents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patients</a:t>
            </a:r>
            <a:r>
              <a:rPr lang="en-GB" dirty="0"/>
              <a:t> are assigned to the categories of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FFFF00"/>
                </a:solidFill>
              </a:rPr>
              <a:t>Jack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killed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the giant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00B0F0"/>
                </a:solidFill>
              </a:rPr>
              <a:t>The giant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was killed</a:t>
            </a:r>
            <a:r>
              <a:rPr lang="en-GB" dirty="0"/>
              <a:t> </a:t>
            </a:r>
            <a:r>
              <a:rPr lang="en-GB" u="sng" dirty="0"/>
              <a:t>by</a:t>
            </a:r>
            <a:r>
              <a:rPr lang="en-GB" dirty="0"/>
              <a:t> </a:t>
            </a:r>
            <a:r>
              <a:rPr lang="en-GB" dirty="0">
                <a:solidFill>
                  <a:srgbClr val="FFFF00"/>
                </a:solidFill>
              </a:rPr>
              <a:t>Jack</a:t>
            </a:r>
          </a:p>
          <a:p>
            <a:r>
              <a:rPr lang="en-GB" dirty="0"/>
              <a:t>In the </a:t>
            </a:r>
            <a:r>
              <a:rPr lang="en-GB" u="sng" dirty="0">
                <a:solidFill>
                  <a:srgbClr val="00B050"/>
                </a:solidFill>
              </a:rPr>
              <a:t>active</a:t>
            </a:r>
            <a:r>
              <a:rPr lang="en-GB" dirty="0"/>
              <a:t> voice,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and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  <a:r>
              <a:rPr lang="en-GB" dirty="0"/>
              <a:t> is the </a:t>
            </a:r>
            <a:r>
              <a:rPr lang="en-GB" dirty="0">
                <a:solidFill>
                  <a:srgbClr val="00B0F0"/>
                </a:solidFill>
              </a:rPr>
              <a:t>patient</a:t>
            </a:r>
          </a:p>
          <a:p>
            <a:r>
              <a:rPr lang="en-GB" dirty="0"/>
              <a:t>In the </a:t>
            </a:r>
            <a:r>
              <a:rPr lang="en-GB" u="sng" dirty="0">
                <a:solidFill>
                  <a:srgbClr val="7030A0"/>
                </a:solidFill>
              </a:rPr>
              <a:t>passive</a:t>
            </a:r>
            <a:r>
              <a:rPr lang="en-GB" dirty="0"/>
              <a:t> voice,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is the </a:t>
            </a:r>
            <a:r>
              <a:rPr lang="en-GB" dirty="0">
                <a:solidFill>
                  <a:srgbClr val="00B0F0"/>
                </a:solidFill>
              </a:rPr>
              <a:t>patient</a:t>
            </a:r>
            <a:r>
              <a:rPr lang="en-GB" dirty="0"/>
              <a:t> and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 introduced by a </a:t>
            </a:r>
            <a:r>
              <a:rPr lang="en-GB" u="sng" dirty="0"/>
              <a:t>preposition</a:t>
            </a:r>
            <a:endParaRPr lang="en-GB" u="sng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C4270-85F1-4970-9801-2C4E9ED5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1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C7E-DEBD-40C0-86ED-1EE164EB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086E-CF5B-4310-A729-1E297F976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Voice gives you different ways of describing the same thing</a:t>
            </a:r>
          </a:p>
          <a:p>
            <a:r>
              <a:rPr lang="en-GB" dirty="0"/>
              <a:t>One use for voice is to change the focus of the sentence</a:t>
            </a:r>
          </a:p>
          <a:p>
            <a:r>
              <a:rPr lang="en-GB" dirty="0"/>
              <a:t>There is usually more focus on the </a:t>
            </a:r>
            <a:r>
              <a:rPr lang="en-GB" dirty="0">
                <a:solidFill>
                  <a:srgbClr val="FF0000"/>
                </a:solidFill>
              </a:rPr>
              <a:t>subject</a:t>
            </a:r>
            <a:r>
              <a:rPr lang="en-GB" dirty="0"/>
              <a:t> than on the </a:t>
            </a:r>
            <a:r>
              <a:rPr lang="en-GB" dirty="0">
                <a:solidFill>
                  <a:srgbClr val="0000FF"/>
                </a:solidFill>
              </a:rPr>
              <a:t>object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Jack</a:t>
            </a:r>
            <a:r>
              <a:rPr lang="en-GB" dirty="0"/>
              <a:t> killed </a:t>
            </a:r>
            <a:r>
              <a:rPr lang="en-GB" dirty="0">
                <a:solidFill>
                  <a:srgbClr val="0000FF"/>
                </a:solidFill>
              </a:rPr>
              <a:t>the giant</a:t>
            </a:r>
          </a:p>
          <a:p>
            <a:pPr lvl="1"/>
            <a:r>
              <a:rPr lang="en-GB" dirty="0"/>
              <a:t>This looks like a sentence about Jack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 giant</a:t>
            </a:r>
            <a:r>
              <a:rPr lang="en-GB" dirty="0"/>
              <a:t> was killed by Jack</a:t>
            </a:r>
          </a:p>
          <a:p>
            <a:pPr lvl="1"/>
            <a:r>
              <a:rPr lang="en-GB" dirty="0"/>
              <a:t>This looks like a sentence about the giant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55D08-5D0D-4786-B623-A6370186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99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C7E-DEBD-40C0-86ED-1EE164EB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086E-CF5B-4310-A729-1E297F976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benefit of having different voices is for when you don’t know or don’t care who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</a:t>
            </a:r>
          </a:p>
          <a:p>
            <a:r>
              <a:rPr lang="en-GB" dirty="0"/>
              <a:t>In that case, you can simply leave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out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 giant </a:t>
            </a:r>
            <a:r>
              <a:rPr lang="en-GB" dirty="0">
                <a:solidFill>
                  <a:srgbClr val="7030A0"/>
                </a:solidFill>
              </a:rPr>
              <a:t>was killed </a:t>
            </a:r>
            <a:r>
              <a:rPr lang="en-GB" dirty="0"/>
              <a:t>by </a:t>
            </a:r>
            <a:r>
              <a:rPr lang="en-GB" dirty="0">
                <a:solidFill>
                  <a:srgbClr val="FFFF00"/>
                </a:solidFill>
              </a:rPr>
              <a:t>Jack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55D08-5D0D-4786-B623-A6370186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01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C7E-DEBD-40C0-86ED-1EE164EB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086E-CF5B-4310-A729-1E297F976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benefit of having different voices is for when you don’t know or don’t care who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is</a:t>
            </a:r>
          </a:p>
          <a:p>
            <a:r>
              <a:rPr lang="en-GB" dirty="0"/>
              <a:t>In that case, you can simply leave the </a:t>
            </a:r>
            <a:r>
              <a:rPr lang="en-GB" dirty="0">
                <a:solidFill>
                  <a:srgbClr val="FFFF00"/>
                </a:solidFill>
              </a:rPr>
              <a:t>agent</a:t>
            </a:r>
            <a:r>
              <a:rPr lang="en-GB" dirty="0"/>
              <a:t> out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 giant </a:t>
            </a:r>
            <a:r>
              <a:rPr lang="en-GB" dirty="0">
                <a:solidFill>
                  <a:srgbClr val="7030A0"/>
                </a:solidFill>
              </a:rPr>
              <a:t>was killed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55D08-5D0D-4786-B623-A6370186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dissolve/>
      </p:transition>
    </mc:Choice>
    <mc:Fallback>
      <p:transition spd="slow">
        <p:dissolv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5|6.6|9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29.7|6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8.8|15.1|8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.2|9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7.4|4.6|4.9|4.8|4.2|5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.6|3.7|5.9|3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8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.9|3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8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0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8.2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8.1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4.8|4.5|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4.8|13.6|4.5|8.1|5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4.8|4.4|7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</TotalTime>
  <Words>2189</Words>
  <Application>Microsoft Office PowerPoint</Application>
  <PresentationFormat>Widescreen</PresentationFormat>
  <Paragraphs>274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Language Awareness for Key Stage 3</vt:lpstr>
      <vt:lpstr>Roadmap</vt:lpstr>
      <vt:lpstr>Voice</vt:lpstr>
      <vt:lpstr>Voice</vt:lpstr>
      <vt:lpstr>Voice</vt:lpstr>
      <vt:lpstr>Voice</vt:lpstr>
      <vt:lpstr>Voice</vt:lpstr>
      <vt:lpstr>Voice</vt:lpstr>
      <vt:lpstr>Voice</vt:lpstr>
      <vt:lpstr>Activity</vt:lpstr>
      <vt:lpstr>Voice</vt:lpstr>
      <vt:lpstr>Voice</vt:lpstr>
      <vt:lpstr>Voice</vt:lpstr>
      <vt:lpstr>Voice</vt:lpstr>
      <vt:lpstr>Voice</vt:lpstr>
      <vt:lpstr>Voice</vt:lpstr>
      <vt:lpstr>Voice</vt:lpstr>
      <vt:lpstr>Activity</vt:lpstr>
      <vt:lpstr>Voice</vt:lpstr>
      <vt:lpstr>Voice</vt:lpstr>
      <vt:lpstr>Voice</vt:lpstr>
      <vt:lpstr>Summary</vt:lpstr>
      <vt:lpstr>Appendix</vt:lpstr>
      <vt:lpstr>Alignment</vt:lpstr>
      <vt:lpstr>Alignment</vt:lpstr>
      <vt:lpstr>Alignment</vt:lpstr>
      <vt:lpstr>Alignment</vt:lpstr>
      <vt:lpstr>Activity</vt:lpstr>
      <vt:lpstr>Alignment</vt:lpstr>
      <vt:lpstr>Alignment</vt:lpstr>
      <vt:lpstr>Alignment</vt:lpstr>
      <vt:lpstr>Alignment</vt:lpstr>
      <vt:lpstr>Alignment</vt:lpstr>
      <vt:lpstr>Alignment</vt:lpstr>
      <vt:lpstr>Alignment</vt:lpstr>
      <vt:lpstr>Alignment</vt:lpstr>
      <vt:lpstr>Alignment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353</cp:revision>
  <dcterms:created xsi:type="dcterms:W3CDTF">2020-12-01T13:59:57Z</dcterms:created>
  <dcterms:modified xsi:type="dcterms:W3CDTF">2025-01-11T12:23:58Z</dcterms:modified>
</cp:coreProperties>
</file>