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0"/>
  </p:notesMasterIdLst>
  <p:sldIdLst>
    <p:sldId id="256" r:id="rId2"/>
    <p:sldId id="295" r:id="rId3"/>
    <p:sldId id="258" r:id="rId4"/>
    <p:sldId id="280" r:id="rId5"/>
    <p:sldId id="259" r:id="rId6"/>
    <p:sldId id="282" r:id="rId7"/>
    <p:sldId id="260" r:id="rId8"/>
    <p:sldId id="283" r:id="rId9"/>
    <p:sldId id="284" r:id="rId10"/>
    <p:sldId id="286" r:id="rId11"/>
    <p:sldId id="261" r:id="rId12"/>
    <p:sldId id="287" r:id="rId13"/>
    <p:sldId id="262" r:id="rId14"/>
    <p:sldId id="285" r:id="rId15"/>
    <p:sldId id="263" r:id="rId16"/>
    <p:sldId id="264" r:id="rId17"/>
    <p:sldId id="265" r:id="rId18"/>
    <p:sldId id="266" r:id="rId19"/>
    <p:sldId id="288" r:id="rId20"/>
    <p:sldId id="289" r:id="rId21"/>
    <p:sldId id="290" r:id="rId22"/>
    <p:sldId id="279" r:id="rId23"/>
    <p:sldId id="291" r:id="rId24"/>
    <p:sldId id="267" r:id="rId25"/>
    <p:sldId id="268" r:id="rId26"/>
    <p:sldId id="269" r:id="rId27"/>
    <p:sldId id="270" r:id="rId28"/>
    <p:sldId id="275" r:id="rId29"/>
    <p:sldId id="276" r:id="rId30"/>
    <p:sldId id="271" r:id="rId31"/>
    <p:sldId id="272" r:id="rId32"/>
    <p:sldId id="273" r:id="rId33"/>
    <p:sldId id="274" r:id="rId34"/>
    <p:sldId id="294" r:id="rId35"/>
    <p:sldId id="293" r:id="rId36"/>
    <p:sldId id="277" r:id="rId37"/>
    <p:sldId id="278" r:id="rId38"/>
    <p:sldId id="292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4141"/>
    <a:srgbClr val="0000FF"/>
    <a:srgbClr val="FF8000"/>
    <a:srgbClr val="800000"/>
    <a:srgbClr val="FF41FF"/>
    <a:srgbClr val="804000"/>
    <a:srgbClr val="FF00FF"/>
    <a:srgbClr val="008000"/>
    <a:srgbClr val="E4ACAC"/>
    <a:srgbClr val="0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3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FCB43-827D-4BD2-AA51-479A8F8D8570}" type="datetimeFigureOut">
              <a:rPr lang="en-GB" smtClean="0"/>
              <a:t>11/01/2025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0951FC-6C42-4130-8CDB-E047567B8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789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47D83-180E-4BA7-A226-C46FD0974E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B2EF56-E1C7-4B65-8598-EA861037C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C8F43C-81C4-49E3-9D52-8BD6D5389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B421-D267-422C-9175-9E005C0B66AA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EC8589-0886-44BB-8AFC-CB76EF7A8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8B1D5-AFC3-40B3-8DB6-4CA1FC3DC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04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B98D-B690-456E-AE2A-061835D39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C01CB3-9843-4DD5-B91C-6358A045B5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6239D-4117-4896-AD75-67A28380D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9E70A-42FE-4FDA-9945-244C549BD3F3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5300C-7107-4EAE-A4D1-244EA4DD0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472982-1BB4-4136-AC78-1F930FDC9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473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616A7F-8786-4F53-A28F-7F48A65B91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EB4D66-5A7F-4905-B8CE-D3DC0E0C20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6317D-968A-4E7F-A778-0EA4328A3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D9B1-B434-485C-9115-4F997943D22A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1C0FD-2EE1-4D8D-A404-53B05139B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33455-891A-416C-9DF4-857301DA8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186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5C0B1-EB1A-4975-8C36-FD01E931C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CE1A3-58AA-43E5-B66C-1898DC403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3836E-2189-42EB-B02E-72E51524D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24B9C-E9C6-4B31-A9F0-120A1DE2E0BB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56D0B5-A683-4B92-B393-4FB9967AA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B508A-69A1-4913-A7C7-AA4A62AFE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21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9360D-D686-496C-AFBD-D75421B1C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D10D9-D880-413C-9D3F-F699826BB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4445C-2FB0-482E-9E93-8ED27D9CB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B77F-9A7D-44AF-BEF2-FAE8761F6CC4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C6E69-434E-4B13-837A-AD81D0BBA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13131-18A9-4045-9570-1860532D9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925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9E4F5-AEEE-4EE7-B044-75297AFB8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2F3DF-4FF6-4A60-BD31-954901A504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E90410-6933-4443-AD57-BABF4D5FED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467AA6-1279-4199-A368-572B48467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73D47-455E-40E3-86DC-1CF6E73A3DE3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C51E57-7D6F-4600-9C16-324114695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7FF197-C6E5-4091-BF31-B5E47F248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598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50783-943D-43A1-8E66-49F312A04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AD6EBD-210E-4C9B-9895-5E254309D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E2AB77-B906-4CBC-BE1F-192BF963F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06E434-B7BB-4EFE-BFCF-3F9A38A9B2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5C4CF2-7DDF-4ABA-A367-4708E4FEEF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E5AF7D-9A7C-4ABE-AC7B-EC3DA1016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B022-68F0-4EAB-B403-606EC08B4934}" type="datetime1">
              <a:rPr lang="en-GB" smtClean="0"/>
              <a:t>11/01/2025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8DE21E-66D0-48EB-B361-4978B395A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B4BB0D-4CD3-4ABA-AD4D-90BF9DFF2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235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659D8-C5D9-4893-A283-12CFF38A3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37756F-97D1-4161-B598-DF70BCB8C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B927-39BE-4494-AD33-83D0264CDA68}" type="datetime1">
              <a:rPr lang="en-GB" smtClean="0"/>
              <a:t>11/01/2025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EE312A-47AF-4E8D-84CA-12E9E2BBB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20FCC2-9A24-428B-B867-26ED9B9A2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00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F7DB8D-332A-4FB8-8C30-07ACD3D91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DFE4-6380-48D5-B1AA-C8F3AD1C3EA5}" type="datetime1">
              <a:rPr lang="en-GB" smtClean="0"/>
              <a:t>11/01/2025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BC2145-C5A2-41F5-8640-6F8C409AB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3B69E2-DCF9-4098-9305-72AF1C090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495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5A9AB-4039-4D5F-9943-BA4F6F809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56565-1DEA-4FEE-A926-0441EA056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104D6E-B908-4668-8680-56FB0ABB97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19AC7F-2F3A-4DD3-A02F-94E3EA20D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FD98A-1F1F-4014-9E9F-7A4217EF1618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673327-101D-4E3D-9835-05EE1BD83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AA6385-99B1-4CDA-BE14-B6F15BD9A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63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78296-5110-48C1-AE2B-10B10E3EE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62A577-88BF-455F-8DE8-3374E7DA33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7DD13E-B094-4823-B0C8-245A457FB1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185A87-12AC-45E3-B646-932A6D65F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0D526-FC6D-4D16-AC32-C9EEF1EC4524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889CD6-2EA0-4FC8-A802-DA391FAFD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A6A8FE-07C4-41A2-A3CD-F15587548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6F6FC"/>
            </a:gs>
            <a:gs pos="74000">
              <a:srgbClr val="ACACE4"/>
            </a:gs>
            <a:gs pos="83000">
              <a:srgbClr val="ACACE4"/>
            </a:gs>
            <a:gs pos="100000">
              <a:srgbClr val="C7C7ED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B22C4E-AE50-42E9-9228-E22ACB09D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EE353-7DE0-4C10-8E4F-E73832FFD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DBA40-92EF-4202-8CF4-3D7FF118D8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322F8-9A5C-4B0F-97D1-B7036561315D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42811-5ECC-49DE-98B7-57DCDD7292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8692B-A532-420E-BCAF-3D393EE53D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960E1B9-AAC5-487E-8B5E-D8D93827E7B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6932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3D229-E930-40D8-B95D-EDD2DC0FC2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Language Awareness for Key Stage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CF689B-8D89-4369-9A43-1C5D2874E7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12: Voice and Alignment</a:t>
            </a:r>
          </a:p>
        </p:txBody>
      </p:sp>
      <p:pic>
        <p:nvPicPr>
          <p:cNvPr id="5" name="Picture 4" descr="Ulster University">
            <a:extLst>
              <a:ext uri="{FF2B5EF4-FFF2-40B4-BE49-F238E27FC236}">
                <a16:creationId xmlns:a16="http://schemas.microsoft.com/office/drawing/2014/main" id="{84B66651-4E74-48D1-92BB-B3F1E139575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530" y="5043798"/>
            <a:ext cx="1974941" cy="1383678"/>
          </a:xfrm>
          <a:prstGeom prst="rect">
            <a:avLst/>
          </a:prstGeom>
        </p:spPr>
      </p:pic>
      <p:pic>
        <p:nvPicPr>
          <p:cNvPr id="7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7E24F074-F508-4D31-8113-F577490F87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1742" y="5259387"/>
            <a:ext cx="3744516" cy="9525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079854-84FF-4368-9CD8-4BDBAA587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04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E4CFB-61B9-4C14-B786-619716445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AB8884-C8CF-43F3-9522-2D0FF9D91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Take some time to think about the active and passive voices</a:t>
            </a:r>
          </a:p>
          <a:p>
            <a:r>
              <a:rPr lang="en-GB" dirty="0"/>
              <a:t>Which do you think you use most often?</a:t>
            </a:r>
          </a:p>
          <a:p>
            <a:r>
              <a:rPr lang="en-GB" dirty="0"/>
              <a:t>When would you be most likely to use a passive sentence?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E7EEEE-7777-4EEA-99DE-CD2294E9B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070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B2DBA-0402-4F63-A660-A36715BBA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15A25-6FAE-45C1-9109-2C6628AD0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In English, </a:t>
            </a:r>
            <a:r>
              <a:rPr lang="en-GB" dirty="0">
                <a:solidFill>
                  <a:srgbClr val="7030A0"/>
                </a:solidFill>
              </a:rPr>
              <a:t>passives</a:t>
            </a:r>
            <a:r>
              <a:rPr lang="en-GB" dirty="0"/>
              <a:t> are formed using the </a:t>
            </a:r>
            <a:r>
              <a:rPr lang="en-GB" u="sng" dirty="0"/>
              <a:t>auxiliary</a:t>
            </a:r>
            <a:r>
              <a:rPr lang="en-GB" dirty="0"/>
              <a:t> </a:t>
            </a:r>
            <a:r>
              <a:rPr lang="en-GB" i="1" dirty="0"/>
              <a:t>be</a:t>
            </a:r>
            <a:r>
              <a:rPr lang="en-GB" dirty="0"/>
              <a:t> and a </a:t>
            </a:r>
            <a:r>
              <a:rPr lang="en-GB" u="sng" dirty="0"/>
              <a:t>participle</a:t>
            </a:r>
            <a:r>
              <a:rPr lang="en-GB" dirty="0"/>
              <a:t> (e.g. </a:t>
            </a:r>
            <a:r>
              <a:rPr lang="en-GB" i="1" dirty="0"/>
              <a:t>seen</a:t>
            </a:r>
            <a:r>
              <a:rPr lang="en-GB" dirty="0"/>
              <a:t>)</a:t>
            </a:r>
          </a:p>
          <a:p>
            <a:r>
              <a:rPr lang="en-GB" dirty="0"/>
              <a:t>Many languages form </a:t>
            </a:r>
            <a:r>
              <a:rPr lang="en-GB" dirty="0">
                <a:solidFill>
                  <a:srgbClr val="7030A0"/>
                </a:solidFill>
              </a:rPr>
              <a:t>passives</a:t>
            </a:r>
            <a:r>
              <a:rPr lang="en-GB" dirty="0"/>
              <a:t> the same way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GB" noProof="1"/>
              <a:t>​</a:t>
            </a:r>
            <a:r>
              <a:rPr lang="en-GB" noProof="1">
                <a:solidFill>
                  <a:srgbClr val="7030A0"/>
                </a:solidFill>
              </a:rPr>
              <a:t>Fueron vistos</a:t>
            </a:r>
            <a:r>
              <a:rPr lang="en-GB" noProof="1"/>
              <a:t>			(Spanish)</a:t>
            </a:r>
            <a:br>
              <a:rPr lang="en-GB" noProof="1"/>
            </a:br>
            <a:r>
              <a:rPr lang="en-GB" noProof="1"/>
              <a:t>‘(They) were seen’</a:t>
            </a:r>
          </a:p>
          <a:p>
            <a:r>
              <a:rPr lang="en-GB" dirty="0"/>
              <a:t>Some languages use other auxiliaries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GB" noProof="1"/>
              <a:t>Sie </a:t>
            </a:r>
            <a:r>
              <a:rPr lang="en-GB" noProof="1">
                <a:solidFill>
                  <a:srgbClr val="7030A0"/>
                </a:solidFill>
              </a:rPr>
              <a:t>wurden gesehen</a:t>
            </a:r>
            <a:r>
              <a:rPr lang="en-GB" noProof="1">
                <a:solidFill>
                  <a:srgbClr val="FF00FF"/>
                </a:solidFill>
              </a:rPr>
              <a:t>	</a:t>
            </a:r>
            <a:r>
              <a:rPr lang="en-GB" noProof="1"/>
              <a:t>	(German)</a:t>
            </a:r>
            <a:br>
              <a:rPr lang="en-GB" noProof="1"/>
            </a:br>
            <a:r>
              <a:rPr lang="en-GB" noProof="1"/>
              <a:t>‘They were seen’ (literally, ‘They became seen’)</a:t>
            </a:r>
          </a:p>
          <a:p>
            <a:r>
              <a:rPr lang="en-GB" dirty="0"/>
              <a:t>In other languages, </a:t>
            </a:r>
            <a:r>
              <a:rPr lang="en-GB" dirty="0">
                <a:solidFill>
                  <a:srgbClr val="7030A0"/>
                </a:solidFill>
              </a:rPr>
              <a:t>passive</a:t>
            </a:r>
            <a:r>
              <a:rPr lang="en-GB" dirty="0"/>
              <a:t> verbs are a single word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GB" noProof="1"/>
              <a:t>​</a:t>
            </a:r>
            <a:r>
              <a:rPr lang="en-GB" noProof="1">
                <a:solidFill>
                  <a:srgbClr val="7030A0"/>
                </a:solidFill>
              </a:rPr>
              <a:t>Ṓphthēsan</a:t>
            </a:r>
            <a:r>
              <a:rPr lang="en-GB" noProof="1"/>
              <a:t>			(Greek)</a:t>
            </a:r>
            <a:br>
              <a:rPr lang="en-GB" noProof="1"/>
            </a:br>
            <a:r>
              <a:rPr lang="en-GB" noProof="1"/>
              <a:t>‘(They) were seen’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AF0C2B-6A7D-4219-BCF7-8FAC5A529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11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4850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B655A-9082-443E-8D7C-A94C15390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32EB3-1BFC-40CD-9472-271D13C88F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Sometimes languages have more than one auxiliary that they can use for the </a:t>
            </a:r>
            <a:r>
              <a:rPr lang="en-GB" dirty="0">
                <a:solidFill>
                  <a:srgbClr val="7030A0"/>
                </a:solidFill>
              </a:rPr>
              <a:t>passive</a:t>
            </a:r>
          </a:p>
          <a:p>
            <a:r>
              <a:rPr lang="en-GB" dirty="0"/>
              <a:t>In English you can form </a:t>
            </a:r>
            <a:r>
              <a:rPr lang="en-GB" dirty="0">
                <a:solidFill>
                  <a:srgbClr val="7030A0"/>
                </a:solidFill>
              </a:rPr>
              <a:t>passives</a:t>
            </a:r>
            <a:r>
              <a:rPr lang="en-GB" dirty="0"/>
              <a:t> with </a:t>
            </a:r>
            <a:r>
              <a:rPr lang="en-GB" i="1" dirty="0"/>
              <a:t>get</a:t>
            </a:r>
            <a:r>
              <a:rPr lang="en-GB" dirty="0"/>
              <a:t> as well as </a:t>
            </a:r>
            <a:r>
              <a:rPr lang="en-GB" i="1" dirty="0"/>
              <a:t>be</a:t>
            </a:r>
            <a:endParaRPr lang="en-GB" dirty="0"/>
          </a:p>
          <a:p>
            <a:pPr marL="514350" indent="-514350">
              <a:buFont typeface="+mj-lt"/>
              <a:buAutoNum type="arabicPeriod" startAt="11"/>
            </a:pPr>
            <a:r>
              <a:rPr lang="en-GB" dirty="0"/>
              <a:t>I </a:t>
            </a:r>
            <a:r>
              <a:rPr lang="en-GB" dirty="0">
                <a:solidFill>
                  <a:srgbClr val="7030A0"/>
                </a:solidFill>
              </a:rPr>
              <a:t>was sent</a:t>
            </a:r>
            <a:r>
              <a:rPr lang="en-GB" dirty="0"/>
              <a:t> a letter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n-GB" dirty="0"/>
              <a:t>I </a:t>
            </a:r>
            <a:r>
              <a:rPr lang="en-GB" dirty="0">
                <a:solidFill>
                  <a:srgbClr val="7030A0"/>
                </a:solidFill>
              </a:rPr>
              <a:t>got sent</a:t>
            </a:r>
            <a:r>
              <a:rPr lang="en-GB" dirty="0"/>
              <a:t> a letter</a:t>
            </a:r>
          </a:p>
          <a:p>
            <a:r>
              <a:rPr lang="en-GB" dirty="0"/>
              <a:t>German does something similar, using </a:t>
            </a:r>
            <a:r>
              <a:rPr lang="en-GB" i="1" noProof="1"/>
              <a:t>bekommen</a:t>
            </a:r>
            <a:r>
              <a:rPr lang="en-GB" dirty="0"/>
              <a:t> ‘get’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GB" noProof="1"/>
              <a:t>Ich </a:t>
            </a:r>
            <a:r>
              <a:rPr lang="en-GB" noProof="1">
                <a:solidFill>
                  <a:srgbClr val="7030A0"/>
                </a:solidFill>
              </a:rPr>
              <a:t>bekam</a:t>
            </a:r>
            <a:r>
              <a:rPr lang="en-GB" noProof="1"/>
              <a:t> ein Brief </a:t>
            </a:r>
            <a:r>
              <a:rPr lang="en-GB" noProof="1">
                <a:solidFill>
                  <a:srgbClr val="7030A0"/>
                </a:solidFill>
              </a:rPr>
              <a:t>geschickt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281B9F-DBAB-4120-83BE-23042C563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12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5537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6EA11-4A28-4110-8923-BD6FB9817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28AED-BD58-44C1-AE2E-C48E749F6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​So far, we have looked at the </a:t>
            </a:r>
            <a:r>
              <a:rPr lang="en-GB" dirty="0">
                <a:solidFill>
                  <a:srgbClr val="00B050"/>
                </a:solidFill>
              </a:rPr>
              <a:t>active</a:t>
            </a:r>
            <a:r>
              <a:rPr lang="en-GB" dirty="0"/>
              <a:t> and </a:t>
            </a:r>
            <a:r>
              <a:rPr lang="en-GB" dirty="0">
                <a:solidFill>
                  <a:srgbClr val="7030A0"/>
                </a:solidFill>
              </a:rPr>
              <a:t>passive</a:t>
            </a:r>
            <a:r>
              <a:rPr lang="en-GB" dirty="0"/>
              <a:t> voices</a:t>
            </a:r>
          </a:p>
          <a:p>
            <a:r>
              <a:rPr lang="en-GB" dirty="0"/>
              <a:t>In the active voice, the </a:t>
            </a:r>
            <a:r>
              <a:rPr lang="en-GB" dirty="0">
                <a:solidFill>
                  <a:srgbClr val="FF0000"/>
                </a:solidFill>
              </a:rPr>
              <a:t>subject</a:t>
            </a:r>
            <a:r>
              <a:rPr lang="en-GB" dirty="0"/>
              <a:t> is the </a:t>
            </a:r>
            <a:r>
              <a:rPr lang="en-GB" dirty="0">
                <a:solidFill>
                  <a:srgbClr val="FFFF00"/>
                </a:solidFill>
              </a:rPr>
              <a:t>agent</a:t>
            </a:r>
          </a:p>
          <a:p>
            <a:r>
              <a:rPr lang="en-GB" dirty="0"/>
              <a:t>In the passive voice, the </a:t>
            </a:r>
            <a:r>
              <a:rPr lang="en-GB" dirty="0">
                <a:solidFill>
                  <a:srgbClr val="FF0000"/>
                </a:solidFill>
              </a:rPr>
              <a:t>subject</a:t>
            </a:r>
            <a:r>
              <a:rPr lang="en-GB" dirty="0"/>
              <a:t> is the </a:t>
            </a:r>
            <a:r>
              <a:rPr lang="en-GB" dirty="0">
                <a:solidFill>
                  <a:srgbClr val="00B0F0"/>
                </a:solidFill>
              </a:rPr>
              <a:t>patient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E5B930-2DBF-4897-9CBF-7BB8D8827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13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9231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6EA11-4A28-4110-8923-BD6FB9817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28AED-BD58-44C1-AE2E-C48E749F6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However, ​</a:t>
            </a:r>
            <a:r>
              <a:rPr lang="en-GB" dirty="0">
                <a:solidFill>
                  <a:srgbClr val="00B050"/>
                </a:solidFill>
              </a:rPr>
              <a:t>active</a:t>
            </a:r>
            <a:r>
              <a:rPr lang="en-GB" dirty="0"/>
              <a:t> and </a:t>
            </a:r>
            <a:r>
              <a:rPr lang="en-GB" dirty="0">
                <a:solidFill>
                  <a:srgbClr val="7030A0"/>
                </a:solidFill>
              </a:rPr>
              <a:t>passive</a:t>
            </a:r>
            <a:r>
              <a:rPr lang="en-GB" dirty="0"/>
              <a:t> aren’t the only possible voices</a:t>
            </a:r>
          </a:p>
          <a:p>
            <a:r>
              <a:rPr lang="en-GB" dirty="0"/>
              <a:t>Some languages also have a </a:t>
            </a:r>
            <a:r>
              <a:rPr lang="en-GB" u="sng" dirty="0">
                <a:solidFill>
                  <a:srgbClr val="FF8000"/>
                </a:solidFill>
              </a:rPr>
              <a:t>middle</a:t>
            </a:r>
            <a:r>
              <a:rPr lang="en-GB" dirty="0"/>
              <a:t> voice</a:t>
            </a:r>
          </a:p>
          <a:p>
            <a:r>
              <a:rPr lang="en-GB" dirty="0"/>
              <a:t>The meaning of the middle voice is hard to describe, but it usually indicates that the </a:t>
            </a:r>
            <a:r>
              <a:rPr lang="en-GB" dirty="0">
                <a:solidFill>
                  <a:srgbClr val="FF0000"/>
                </a:solidFill>
              </a:rPr>
              <a:t>subject</a:t>
            </a:r>
            <a:r>
              <a:rPr lang="en-GB" dirty="0"/>
              <a:t> is more than usually affected by an action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E5B930-2DBF-4897-9CBF-7BB8D8827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14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17356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5A828-5960-4FBE-9597-6CC2EE504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508E2-86D4-40AC-AB1B-76D387535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It may be easiest to see how the </a:t>
            </a:r>
            <a:r>
              <a:rPr lang="en-GB" dirty="0">
                <a:solidFill>
                  <a:srgbClr val="FF8000"/>
                </a:solidFill>
              </a:rPr>
              <a:t>middle</a:t>
            </a:r>
            <a:r>
              <a:rPr lang="en-GB" dirty="0"/>
              <a:t> voice works in a language like Greek, which has special </a:t>
            </a:r>
            <a:r>
              <a:rPr lang="en-GB" dirty="0">
                <a:solidFill>
                  <a:srgbClr val="FF8000"/>
                </a:solidFill>
              </a:rPr>
              <a:t>middle</a:t>
            </a:r>
            <a:r>
              <a:rPr lang="en-GB" dirty="0"/>
              <a:t> forms</a:t>
            </a:r>
          </a:p>
          <a:p>
            <a:pPr marL="514350" indent="-514350">
              <a:buFont typeface="+mj-lt"/>
              <a:buAutoNum type="arabicPeriod" startAt="14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Iōánnēs</a:t>
            </a:r>
            <a:r>
              <a:rPr lang="en-GB" noProof="1"/>
              <a:t> </a:t>
            </a:r>
            <a:r>
              <a:rPr lang="en-GB" noProof="1">
                <a:solidFill>
                  <a:srgbClr val="00B050"/>
                </a:solidFill>
              </a:rPr>
              <a:t>níz</a:t>
            </a:r>
            <a:r>
              <a:rPr lang="en-GB" u="sng" noProof="1">
                <a:solidFill>
                  <a:srgbClr val="00B050"/>
                </a:solidFill>
              </a:rPr>
              <a:t>ei</a:t>
            </a:r>
            <a:r>
              <a:rPr lang="en-GB" noProof="1"/>
              <a:t> </a:t>
            </a:r>
            <a:r>
              <a:rPr lang="en-GB" noProof="1">
                <a:solidFill>
                  <a:srgbClr val="0000FF"/>
                </a:solidFill>
              </a:rPr>
              <a:t>tḕn trápezan</a:t>
            </a:r>
            <a:br>
              <a:rPr lang="en-GB" noProof="1"/>
            </a:br>
            <a:r>
              <a:rPr lang="en-GB" noProof="1"/>
              <a:t>‘John washes the table’</a:t>
            </a:r>
          </a:p>
          <a:p>
            <a:pPr marL="514350" indent="-514350">
              <a:buFont typeface="+mj-lt"/>
              <a:buAutoNum type="arabicPeriod" startAt="14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Iōánnēs</a:t>
            </a:r>
            <a:r>
              <a:rPr lang="en-GB" noProof="1"/>
              <a:t> </a:t>
            </a:r>
            <a:r>
              <a:rPr lang="en-GB" noProof="1">
                <a:solidFill>
                  <a:srgbClr val="FF8000"/>
                </a:solidFill>
              </a:rPr>
              <a:t>níz</a:t>
            </a:r>
            <a:r>
              <a:rPr lang="en-GB" u="sng" noProof="1">
                <a:solidFill>
                  <a:srgbClr val="FF8000"/>
                </a:solidFill>
              </a:rPr>
              <a:t>etai</a:t>
            </a:r>
            <a:br>
              <a:rPr lang="en-GB" noProof="1"/>
            </a:br>
            <a:r>
              <a:rPr lang="en-GB" noProof="1"/>
              <a:t>‘John washes (washes himself)’</a:t>
            </a:r>
          </a:p>
          <a:p>
            <a:pPr marL="514350" indent="-514350">
              <a:buFont typeface="+mj-lt"/>
              <a:buAutoNum type="arabicPeriod" startAt="14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Iōánnēs</a:t>
            </a:r>
            <a:r>
              <a:rPr lang="en-GB" noProof="1"/>
              <a:t> </a:t>
            </a:r>
            <a:r>
              <a:rPr lang="en-GB" noProof="1">
                <a:solidFill>
                  <a:srgbClr val="FF8000"/>
                </a:solidFill>
              </a:rPr>
              <a:t>níz</a:t>
            </a:r>
            <a:r>
              <a:rPr lang="en-GB" u="sng" noProof="1">
                <a:solidFill>
                  <a:srgbClr val="FF8000"/>
                </a:solidFill>
              </a:rPr>
              <a:t>etai</a:t>
            </a:r>
            <a:r>
              <a:rPr lang="en-GB" noProof="1"/>
              <a:t> hupò </a:t>
            </a:r>
            <a:r>
              <a:rPr lang="en-GB" noProof="1">
                <a:solidFill>
                  <a:srgbClr val="FFFF00"/>
                </a:solidFill>
              </a:rPr>
              <a:t>toû huetoû</a:t>
            </a:r>
            <a:br>
              <a:rPr lang="en-GB" noProof="1"/>
            </a:br>
            <a:r>
              <a:rPr lang="en-GB" noProof="1"/>
              <a:t>‘John is washed by the rain’</a:t>
            </a:r>
          </a:p>
          <a:p>
            <a:r>
              <a:rPr lang="en-GB" dirty="0"/>
              <a:t>You can see that the meaning of the </a:t>
            </a:r>
            <a:r>
              <a:rPr lang="en-GB" dirty="0">
                <a:solidFill>
                  <a:srgbClr val="FF8000"/>
                </a:solidFill>
              </a:rPr>
              <a:t>middle</a:t>
            </a:r>
            <a:r>
              <a:rPr lang="en-GB" dirty="0"/>
              <a:t> overlaps with the </a:t>
            </a:r>
            <a:r>
              <a:rPr lang="en-GB" dirty="0">
                <a:solidFill>
                  <a:srgbClr val="00B050"/>
                </a:solidFill>
              </a:rPr>
              <a:t>active</a:t>
            </a:r>
            <a:r>
              <a:rPr lang="en-GB" dirty="0"/>
              <a:t> and </a:t>
            </a:r>
            <a:r>
              <a:rPr lang="en-GB" dirty="0">
                <a:solidFill>
                  <a:srgbClr val="7030A0"/>
                </a:solidFill>
              </a:rPr>
              <a:t>passive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DF0D71-A3AA-4DAC-9C5F-C01E40D30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15</a:t>
            </a:fld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6DA82F9-8647-4E95-B759-C567485C1A05}"/>
              </a:ext>
            </a:extLst>
          </p:cNvPr>
          <p:cNvSpPr/>
          <p:nvPr/>
        </p:nvSpPr>
        <p:spPr>
          <a:xfrm>
            <a:off x="7450282" y="2722418"/>
            <a:ext cx="3248891" cy="5611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B050"/>
                </a:solidFill>
              </a:rPr>
              <a:t>active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36B3D81-4F05-4AFF-833C-AB251B8B88F6}"/>
              </a:ext>
            </a:extLst>
          </p:cNvPr>
          <p:cNvSpPr/>
          <p:nvPr/>
        </p:nvSpPr>
        <p:spPr>
          <a:xfrm>
            <a:off x="7450282" y="3517252"/>
            <a:ext cx="3248891" cy="5611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8000"/>
                </a:solidFill>
              </a:rPr>
              <a:t>middle (like active)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418E795-95D1-4538-9B57-3B4330A28FA0}"/>
              </a:ext>
            </a:extLst>
          </p:cNvPr>
          <p:cNvSpPr/>
          <p:nvPr/>
        </p:nvSpPr>
        <p:spPr>
          <a:xfrm>
            <a:off x="7450282" y="4312085"/>
            <a:ext cx="3248891" cy="5611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8000"/>
                </a:solidFill>
              </a:rPr>
              <a:t>middle (like passive)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57569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6F68D-F9DF-43BD-A185-C5B7FDE9C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82657-56FB-4795-8FFD-B75582C97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Greek is not the only language that has a </a:t>
            </a:r>
            <a:r>
              <a:rPr lang="en-GB" dirty="0">
                <a:solidFill>
                  <a:srgbClr val="FF8000"/>
                </a:solidFill>
              </a:rPr>
              <a:t>middle</a:t>
            </a:r>
            <a:r>
              <a:rPr lang="en-GB" dirty="0"/>
              <a:t> voice</a:t>
            </a:r>
          </a:p>
          <a:p>
            <a:r>
              <a:rPr lang="en-GB" dirty="0"/>
              <a:t>The term </a:t>
            </a:r>
            <a:r>
              <a:rPr lang="en-GB" dirty="0">
                <a:solidFill>
                  <a:srgbClr val="FF8000"/>
                </a:solidFill>
              </a:rPr>
              <a:t>middle</a:t>
            </a:r>
            <a:r>
              <a:rPr lang="en-GB" dirty="0"/>
              <a:t> is sometimes applied to English sentences where the verb has an </a:t>
            </a:r>
            <a:r>
              <a:rPr lang="en-GB" dirty="0">
                <a:solidFill>
                  <a:srgbClr val="00B050"/>
                </a:solidFill>
              </a:rPr>
              <a:t>active</a:t>
            </a:r>
            <a:r>
              <a:rPr lang="en-GB" dirty="0"/>
              <a:t> form without the usual active meaning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Mary</a:t>
            </a:r>
            <a:r>
              <a:rPr lang="en-GB" dirty="0"/>
              <a:t> </a:t>
            </a:r>
            <a:r>
              <a:rPr lang="en-GB" dirty="0">
                <a:solidFill>
                  <a:srgbClr val="FF8000"/>
                </a:solidFill>
              </a:rPr>
              <a:t>photographs</a:t>
            </a:r>
            <a:r>
              <a:rPr lang="en-GB" dirty="0"/>
              <a:t> well</a:t>
            </a:r>
            <a:br>
              <a:rPr lang="en-GB" dirty="0"/>
            </a:br>
            <a:r>
              <a:rPr lang="en-GB" dirty="0"/>
              <a:t>(=‘When </a:t>
            </a:r>
            <a:r>
              <a:rPr lang="en-GB" dirty="0">
                <a:solidFill>
                  <a:srgbClr val="FF0000"/>
                </a:solidFill>
              </a:rPr>
              <a:t>Mary</a:t>
            </a:r>
            <a:r>
              <a:rPr lang="en-GB" dirty="0"/>
              <a:t> </a:t>
            </a:r>
            <a:r>
              <a:rPr lang="en-GB" dirty="0">
                <a:solidFill>
                  <a:srgbClr val="7030A0"/>
                </a:solidFill>
              </a:rPr>
              <a:t>is photographed</a:t>
            </a:r>
            <a:r>
              <a:rPr lang="en-GB" dirty="0"/>
              <a:t>, it turns out well’)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These tiles</a:t>
            </a:r>
            <a:r>
              <a:rPr lang="en-GB" dirty="0"/>
              <a:t> </a:t>
            </a:r>
            <a:r>
              <a:rPr lang="en-GB" dirty="0">
                <a:solidFill>
                  <a:srgbClr val="FF8000"/>
                </a:solidFill>
              </a:rPr>
              <a:t>clean</a:t>
            </a:r>
            <a:r>
              <a:rPr lang="en-GB" dirty="0"/>
              <a:t> easily</a:t>
            </a:r>
            <a:br>
              <a:rPr lang="en-GB" dirty="0"/>
            </a:br>
            <a:r>
              <a:rPr lang="en-GB" dirty="0"/>
              <a:t>(=‘</a:t>
            </a:r>
            <a:r>
              <a:rPr lang="en-GB" dirty="0">
                <a:solidFill>
                  <a:srgbClr val="FF0000"/>
                </a:solidFill>
              </a:rPr>
              <a:t>These tiles</a:t>
            </a:r>
            <a:r>
              <a:rPr lang="en-GB" dirty="0"/>
              <a:t> can </a:t>
            </a:r>
            <a:r>
              <a:rPr lang="en-GB" dirty="0">
                <a:solidFill>
                  <a:srgbClr val="7030A0"/>
                </a:solidFill>
              </a:rPr>
              <a:t>be cleaned</a:t>
            </a:r>
            <a:r>
              <a:rPr lang="en-GB" dirty="0"/>
              <a:t> easily’)</a:t>
            </a:r>
          </a:p>
          <a:p>
            <a:r>
              <a:rPr lang="en-GB" dirty="0"/>
              <a:t>Note that the results in each case have more to do with Mary and the tiles than the photographer or the cleaner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AC0531-F158-41FD-B6B4-DE7841C55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16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3344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532DE-8D99-499F-8702-177BEF171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10AFB3-23E4-40CC-B797-607A52045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/>
              <a:t>Pronominal</a:t>
            </a:r>
            <a:r>
              <a:rPr lang="en-GB" dirty="0"/>
              <a:t> verbs in Romance languages such as French are also very similar to the </a:t>
            </a:r>
            <a:r>
              <a:rPr lang="en-GB" dirty="0">
                <a:solidFill>
                  <a:srgbClr val="FF8000"/>
                </a:solidFill>
              </a:rPr>
              <a:t>middle</a:t>
            </a:r>
            <a:r>
              <a:rPr lang="en-GB" dirty="0"/>
              <a:t> forms seen in Greek</a:t>
            </a:r>
          </a:p>
          <a:p>
            <a:pPr marL="514350" indent="-514350">
              <a:buFont typeface="+mj-lt"/>
              <a:buAutoNum type="arabicPeriod" startAt="18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Marie</a:t>
            </a:r>
            <a:r>
              <a:rPr lang="en-GB" dirty="0"/>
              <a:t> </a:t>
            </a:r>
            <a:r>
              <a:rPr lang="en-GB" b="1" dirty="0"/>
              <a:t>se</a:t>
            </a:r>
            <a:r>
              <a:rPr lang="en-GB" dirty="0"/>
              <a:t> </a:t>
            </a:r>
            <a:r>
              <a:rPr lang="en-GB" dirty="0">
                <a:solidFill>
                  <a:srgbClr val="FF8000"/>
                </a:solidFill>
              </a:rPr>
              <a:t>lave</a:t>
            </a:r>
            <a:br>
              <a:rPr lang="en-GB" dirty="0"/>
            </a:br>
            <a:r>
              <a:rPr lang="en-GB" dirty="0"/>
              <a:t>‘Mary washes herself’</a:t>
            </a:r>
          </a:p>
          <a:p>
            <a:pPr marL="514350" indent="-514350">
              <a:buFont typeface="+mj-lt"/>
              <a:buAutoNum type="arabicPeriod" startAt="18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La table</a:t>
            </a:r>
            <a:r>
              <a:rPr lang="en-GB" dirty="0"/>
              <a:t> </a:t>
            </a:r>
            <a:r>
              <a:rPr lang="en-GB" b="1" dirty="0"/>
              <a:t>se</a:t>
            </a:r>
            <a:r>
              <a:rPr lang="en-GB" dirty="0"/>
              <a:t> </a:t>
            </a:r>
            <a:r>
              <a:rPr lang="en-GB" dirty="0">
                <a:solidFill>
                  <a:srgbClr val="FF8000"/>
                </a:solidFill>
              </a:rPr>
              <a:t>lave</a:t>
            </a:r>
            <a:br>
              <a:rPr lang="en-GB" dirty="0"/>
            </a:br>
            <a:r>
              <a:rPr lang="en-GB" dirty="0"/>
              <a:t>‘The table gets washed’ (literally, ‘The table washes itself’)</a:t>
            </a:r>
          </a:p>
          <a:p>
            <a:r>
              <a:rPr lang="en-GB" dirty="0"/>
              <a:t>However, Greek is different from English and French in having special forms used just for the </a:t>
            </a:r>
            <a:r>
              <a:rPr lang="en-GB" dirty="0">
                <a:solidFill>
                  <a:srgbClr val="FF8000"/>
                </a:solidFill>
              </a:rPr>
              <a:t>middle</a:t>
            </a:r>
            <a:r>
              <a:rPr lang="en-GB" dirty="0"/>
              <a:t> voice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C437F0-D44E-4F6C-A95B-E46194BDF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17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32175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3C85E-86E0-4280-A0C9-B6ED4B9E6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2F3A0-1D01-46C4-B387-8ABA4669C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Some of you may know languages other than the ones that we’ve discussed here</a:t>
            </a:r>
          </a:p>
          <a:p>
            <a:r>
              <a:rPr lang="en-GB" dirty="0"/>
              <a:t>Take some time to see which voices these languages have</a:t>
            </a:r>
          </a:p>
          <a:p>
            <a:r>
              <a:rPr lang="en-GB" dirty="0"/>
              <a:t>You can start by trying to translate some of the sentences we’ve seen</a:t>
            </a:r>
          </a:p>
          <a:p>
            <a:r>
              <a:rPr lang="en-GB" dirty="0"/>
              <a:t>How many of the languages use auxiliaries for voices?</a:t>
            </a:r>
          </a:p>
          <a:p>
            <a:r>
              <a:rPr lang="en-GB" dirty="0"/>
              <a:t>Can you find any voices we haven’t looked at yet?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8E0BA8-DF3E-4B38-BE4A-B771096E3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613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D6F03-A788-498C-B948-1F2C7F73D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C3A9D9-133A-4A3A-BD7C-566300BA3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Passive verbs let you talk about events without mentioning the </a:t>
            </a:r>
            <a:r>
              <a:rPr lang="en-GB" dirty="0">
                <a:solidFill>
                  <a:srgbClr val="FFFF00"/>
                </a:solidFill>
              </a:rPr>
              <a:t>agent</a:t>
            </a:r>
          </a:p>
          <a:p>
            <a:r>
              <a:rPr lang="en-GB" dirty="0"/>
              <a:t>The passive voice is not the only way to do this</a:t>
            </a:r>
          </a:p>
          <a:p>
            <a:pPr marL="514350" indent="-514350">
              <a:buFont typeface="+mj-lt"/>
              <a:buAutoNum type="arabicPeriod" startAt="20"/>
            </a:pPr>
            <a:r>
              <a:rPr lang="en-GB" dirty="0"/>
              <a:t>​</a:t>
            </a:r>
            <a:r>
              <a:rPr lang="en-GB" dirty="0">
                <a:solidFill>
                  <a:srgbClr val="FFFF00"/>
                </a:solidFill>
              </a:rPr>
              <a:t>John</a:t>
            </a:r>
            <a:r>
              <a:rPr lang="en-GB" dirty="0"/>
              <a:t> </a:t>
            </a:r>
            <a:r>
              <a:rPr lang="en-GB" dirty="0">
                <a:solidFill>
                  <a:srgbClr val="00B050"/>
                </a:solidFill>
              </a:rPr>
              <a:t>broke</a:t>
            </a:r>
            <a:r>
              <a:rPr lang="en-GB" dirty="0"/>
              <a:t> </a:t>
            </a:r>
            <a:r>
              <a:rPr lang="en-GB" dirty="0">
                <a:solidFill>
                  <a:srgbClr val="00B0F0"/>
                </a:solidFill>
              </a:rPr>
              <a:t>the window</a:t>
            </a:r>
          </a:p>
          <a:p>
            <a:pPr marL="514350" indent="-514350">
              <a:buFont typeface="+mj-lt"/>
              <a:buAutoNum type="arabicPeriod" startAt="20"/>
            </a:pPr>
            <a:r>
              <a:rPr lang="en-GB" dirty="0"/>
              <a:t>​</a:t>
            </a:r>
            <a:r>
              <a:rPr lang="en-GB" dirty="0">
                <a:solidFill>
                  <a:srgbClr val="00B0F0"/>
                </a:solidFill>
              </a:rPr>
              <a:t>The window</a:t>
            </a:r>
            <a:r>
              <a:rPr lang="en-GB" dirty="0"/>
              <a:t> </a:t>
            </a:r>
            <a:r>
              <a:rPr lang="en-GB" dirty="0">
                <a:solidFill>
                  <a:srgbClr val="7030A0"/>
                </a:solidFill>
              </a:rPr>
              <a:t>was broken</a:t>
            </a:r>
          </a:p>
          <a:p>
            <a:pPr marL="514350" indent="-514350">
              <a:buFont typeface="+mj-lt"/>
              <a:buAutoNum type="arabicPeriod" startAt="20"/>
            </a:pPr>
            <a:r>
              <a:rPr lang="en-GB" dirty="0"/>
              <a:t>​</a:t>
            </a:r>
            <a:r>
              <a:rPr lang="en-GB" dirty="0">
                <a:solidFill>
                  <a:srgbClr val="00B0F0"/>
                </a:solidFill>
              </a:rPr>
              <a:t>The window</a:t>
            </a:r>
            <a:r>
              <a:rPr lang="en-GB" dirty="0"/>
              <a:t> </a:t>
            </a:r>
            <a:r>
              <a:rPr lang="en-GB" dirty="0">
                <a:solidFill>
                  <a:srgbClr val="00B050"/>
                </a:solidFill>
              </a:rPr>
              <a:t>broke</a:t>
            </a:r>
          </a:p>
          <a:p>
            <a:r>
              <a:rPr lang="en-GB" dirty="0"/>
              <a:t>In (22), the verb </a:t>
            </a:r>
            <a:r>
              <a:rPr lang="en-GB" i="1" dirty="0"/>
              <a:t>broke</a:t>
            </a:r>
            <a:r>
              <a:rPr lang="en-GB" dirty="0"/>
              <a:t> is in the </a:t>
            </a:r>
            <a:r>
              <a:rPr lang="en-GB" dirty="0">
                <a:solidFill>
                  <a:srgbClr val="00B050"/>
                </a:solidFill>
              </a:rPr>
              <a:t>active</a:t>
            </a:r>
            <a:r>
              <a:rPr lang="en-GB" dirty="0"/>
              <a:t> voice</a:t>
            </a:r>
          </a:p>
          <a:p>
            <a:r>
              <a:rPr lang="en-GB" dirty="0"/>
              <a:t>However, it is </a:t>
            </a:r>
            <a:r>
              <a:rPr lang="en-GB" u="sng" dirty="0"/>
              <a:t>intransitive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1E138F-C0A5-4C3F-AFB9-B5013CDF0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19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4437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3DC1A-B4F7-40AF-90DA-D800A0ED8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Roadmap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083A98-9337-4D04-97BF-F7E6F71DE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Today we will look at another property that verbs can have: </a:t>
            </a:r>
            <a:r>
              <a:rPr lang="en-GB" u="sng" dirty="0"/>
              <a:t>voice</a:t>
            </a:r>
            <a:endParaRPr lang="en-GB" dirty="0"/>
          </a:p>
          <a:p>
            <a:r>
              <a:rPr lang="en-GB" dirty="0"/>
              <a:t>We will look at the </a:t>
            </a:r>
            <a:r>
              <a:rPr lang="en-GB" u="sng" dirty="0"/>
              <a:t>active</a:t>
            </a:r>
            <a:r>
              <a:rPr lang="en-GB" dirty="0"/>
              <a:t> and </a:t>
            </a:r>
            <a:r>
              <a:rPr lang="en-GB" u="sng" dirty="0"/>
              <a:t>passive</a:t>
            </a:r>
            <a:r>
              <a:rPr lang="en-GB" dirty="0"/>
              <a:t> voices, as well as the </a:t>
            </a:r>
            <a:r>
              <a:rPr lang="en-GB" u="sng" dirty="0"/>
              <a:t>middle</a:t>
            </a:r>
            <a:r>
              <a:rPr lang="en-GB" dirty="0"/>
              <a:t> voice</a:t>
            </a:r>
          </a:p>
          <a:p>
            <a:r>
              <a:rPr lang="en-GB" dirty="0"/>
              <a:t>We will see different ways of forming the voices, and the different </a:t>
            </a:r>
            <a:r>
              <a:rPr lang="en-GB" u="sng" dirty="0"/>
              <a:t>auxiliaries</a:t>
            </a:r>
            <a:r>
              <a:rPr lang="en-GB" dirty="0"/>
              <a:t> that can be used</a:t>
            </a:r>
          </a:p>
          <a:p>
            <a:r>
              <a:rPr lang="en-GB" dirty="0"/>
              <a:t>For those who want an extra challenge, there is an appendix about languages with </a:t>
            </a:r>
            <a:r>
              <a:rPr lang="en-GB" u="sng" dirty="0"/>
              <a:t>ergative</a:t>
            </a:r>
            <a:r>
              <a:rPr lang="en-GB" dirty="0"/>
              <a:t> </a:t>
            </a:r>
            <a:r>
              <a:rPr lang="en-GB" u="sng" dirty="0"/>
              <a:t>alignment</a:t>
            </a:r>
            <a:r>
              <a:rPr lang="en-GB" dirty="0"/>
              <a:t> and how voice works in them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4F72C0-2A39-45EE-B82E-7A919FC05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304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6AB77-DACA-4551-996C-0464CE0A7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F57BD-DC35-4A62-85B2-2B4551577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/>
              <a:t>Transitive</a:t>
            </a:r>
            <a:r>
              <a:rPr lang="en-GB" dirty="0"/>
              <a:t> verbs are verbs that have an </a:t>
            </a:r>
            <a:r>
              <a:rPr lang="en-GB" dirty="0">
                <a:solidFill>
                  <a:srgbClr val="0000FF"/>
                </a:solidFill>
              </a:rPr>
              <a:t>object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John</a:t>
            </a:r>
            <a:r>
              <a:rPr lang="en-GB" dirty="0"/>
              <a:t> </a:t>
            </a:r>
            <a:r>
              <a:rPr lang="en-GB" dirty="0">
                <a:solidFill>
                  <a:srgbClr val="00B050"/>
                </a:solidFill>
              </a:rPr>
              <a:t>made</a:t>
            </a:r>
            <a:r>
              <a:rPr lang="en-GB" dirty="0"/>
              <a:t> </a:t>
            </a:r>
            <a:r>
              <a:rPr lang="en-GB" dirty="0">
                <a:solidFill>
                  <a:srgbClr val="0000FF"/>
                </a:solidFill>
              </a:rPr>
              <a:t>a mistake</a:t>
            </a:r>
          </a:p>
          <a:p>
            <a:r>
              <a:rPr lang="en-GB" u="sng" dirty="0"/>
              <a:t>Intransitive</a:t>
            </a:r>
            <a:r>
              <a:rPr lang="en-GB" dirty="0"/>
              <a:t> verbs are verbs with no </a:t>
            </a:r>
            <a:r>
              <a:rPr lang="en-GB" dirty="0">
                <a:solidFill>
                  <a:srgbClr val="0000FF"/>
                </a:solidFill>
              </a:rPr>
              <a:t>object</a:t>
            </a:r>
          </a:p>
          <a:p>
            <a:pPr marL="514350" indent="-514350">
              <a:buFont typeface="+mj-lt"/>
              <a:buAutoNum type="arabicPeriod" startAt="24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Mary</a:t>
            </a:r>
            <a:r>
              <a:rPr lang="en-GB" dirty="0"/>
              <a:t> </a:t>
            </a:r>
            <a:r>
              <a:rPr lang="en-GB" dirty="0">
                <a:solidFill>
                  <a:srgbClr val="00B050"/>
                </a:solidFill>
              </a:rPr>
              <a:t>arrived</a:t>
            </a:r>
          </a:p>
          <a:p>
            <a:r>
              <a:rPr lang="en-GB" dirty="0"/>
              <a:t>Some verbs are always transitive or always intransitive</a:t>
            </a:r>
          </a:p>
          <a:p>
            <a:r>
              <a:rPr lang="en-GB" dirty="0"/>
              <a:t>Other verbs, such as </a:t>
            </a:r>
            <a:r>
              <a:rPr lang="en-GB" i="1" dirty="0"/>
              <a:t>break</a:t>
            </a:r>
            <a:r>
              <a:rPr lang="en-GB" dirty="0"/>
              <a:t>, can be either</a:t>
            </a:r>
          </a:p>
          <a:p>
            <a:r>
              <a:rPr lang="en-GB" dirty="0"/>
              <a:t>Only transitive verbs have a </a:t>
            </a:r>
            <a:r>
              <a:rPr lang="en-GB" dirty="0">
                <a:solidFill>
                  <a:srgbClr val="7030A0"/>
                </a:solidFill>
              </a:rPr>
              <a:t>passive</a:t>
            </a:r>
            <a:r>
              <a:rPr lang="en-GB" dirty="0"/>
              <a:t> voice</a:t>
            </a:r>
          </a:p>
          <a:p>
            <a:pPr marL="514350" indent="-514350">
              <a:buFont typeface="+mj-lt"/>
              <a:buAutoNum type="arabicPeriod" startAt="25"/>
            </a:pPr>
            <a:r>
              <a:rPr lang="en-GB" strike="sngStrike" dirty="0"/>
              <a:t>​</a:t>
            </a:r>
            <a:r>
              <a:rPr lang="en-GB" strike="sngStrike" dirty="0">
                <a:solidFill>
                  <a:srgbClr val="FF0000"/>
                </a:solidFill>
              </a:rPr>
              <a:t>Mary</a:t>
            </a:r>
            <a:r>
              <a:rPr lang="en-GB" strike="sngStrike" dirty="0"/>
              <a:t> </a:t>
            </a:r>
            <a:r>
              <a:rPr lang="en-GB" strike="sngStrike" dirty="0">
                <a:solidFill>
                  <a:srgbClr val="7030A0"/>
                </a:solidFill>
              </a:rPr>
              <a:t>got arrived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BEFA3A-249D-4E48-92AF-DE75665D1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20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1764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47769-055D-4002-9B67-A6E5C3248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D7B3D-BC72-4C3F-B44B-177EC8B7C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When you use the </a:t>
            </a:r>
            <a:r>
              <a:rPr lang="en-GB" dirty="0">
                <a:solidFill>
                  <a:srgbClr val="7030A0"/>
                </a:solidFill>
              </a:rPr>
              <a:t>passive</a:t>
            </a:r>
            <a:r>
              <a:rPr lang="en-GB" dirty="0"/>
              <a:t> voice of a transitive verb, the </a:t>
            </a:r>
            <a:r>
              <a:rPr lang="en-GB" dirty="0">
                <a:solidFill>
                  <a:srgbClr val="FFFF00"/>
                </a:solidFill>
              </a:rPr>
              <a:t>agent</a:t>
            </a:r>
            <a:r>
              <a:rPr lang="en-GB" dirty="0"/>
              <a:t> is still there, even when you don’t express it</a:t>
            </a:r>
          </a:p>
          <a:p>
            <a:pPr marL="514350" indent="-514350">
              <a:buFont typeface="+mj-lt"/>
              <a:buAutoNum type="arabicPeriod" startAt="26"/>
            </a:pPr>
            <a:r>
              <a:rPr lang="en-GB" dirty="0"/>
              <a:t>​</a:t>
            </a:r>
            <a:r>
              <a:rPr lang="en-GB" dirty="0">
                <a:solidFill>
                  <a:srgbClr val="00B0F0"/>
                </a:solidFill>
              </a:rPr>
              <a:t>The window</a:t>
            </a:r>
            <a:r>
              <a:rPr lang="en-GB" dirty="0"/>
              <a:t> </a:t>
            </a:r>
            <a:r>
              <a:rPr lang="en-GB" dirty="0">
                <a:solidFill>
                  <a:srgbClr val="7030A0"/>
                </a:solidFill>
              </a:rPr>
              <a:t>was broken</a:t>
            </a:r>
            <a:r>
              <a:rPr lang="en-GB" dirty="0"/>
              <a:t> on purpose</a:t>
            </a:r>
          </a:p>
          <a:p>
            <a:pPr lvl="1"/>
            <a:r>
              <a:rPr lang="en-GB" dirty="0"/>
              <a:t>(Someone meant to break the window)</a:t>
            </a:r>
          </a:p>
          <a:p>
            <a:r>
              <a:rPr lang="en-GB" dirty="0"/>
              <a:t>However, when you use an intransitive verb, the </a:t>
            </a:r>
            <a:r>
              <a:rPr lang="en-GB" dirty="0">
                <a:solidFill>
                  <a:srgbClr val="FFFF00"/>
                </a:solidFill>
              </a:rPr>
              <a:t>agent</a:t>
            </a:r>
            <a:r>
              <a:rPr lang="en-GB" dirty="0"/>
              <a:t> isn’t there at all</a:t>
            </a:r>
          </a:p>
          <a:p>
            <a:pPr marL="514350" indent="-514350">
              <a:buFont typeface="+mj-lt"/>
              <a:buAutoNum type="arabicPeriod" startAt="27"/>
            </a:pPr>
            <a:r>
              <a:rPr lang="en-GB" strike="sngStrike" dirty="0"/>
              <a:t>​​</a:t>
            </a:r>
            <a:r>
              <a:rPr lang="en-GB" strike="sngStrike" dirty="0">
                <a:solidFill>
                  <a:srgbClr val="00B0F0"/>
                </a:solidFill>
              </a:rPr>
              <a:t>The window</a:t>
            </a:r>
            <a:r>
              <a:rPr lang="en-GB" strike="sngStrike" dirty="0"/>
              <a:t> broke on purpose</a:t>
            </a:r>
          </a:p>
          <a:p>
            <a:pPr lvl="1"/>
            <a:r>
              <a:rPr lang="en-GB" dirty="0"/>
              <a:t>(The window meant to break)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D90436-EC0A-4FE7-AB5F-CCCCF12E8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21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14676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D1354-255A-484B-95AB-DFA6115F5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5B1A3-BA91-410D-9732-B6153D29B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Today we have see how the same verb can occur in different voices</a:t>
            </a:r>
          </a:p>
          <a:p>
            <a:r>
              <a:rPr lang="en-GB" dirty="0"/>
              <a:t>We have looked at the active, middle, and passive voices</a:t>
            </a:r>
          </a:p>
          <a:p>
            <a:r>
              <a:rPr lang="en-GB" dirty="0"/>
              <a:t>We have seen that passives and middles can take many different forms</a:t>
            </a:r>
          </a:p>
          <a:p>
            <a:r>
              <a:rPr lang="en-GB" dirty="0"/>
              <a:t>We have also seen the similarities and differences between passives and intransitive verbs</a:t>
            </a:r>
          </a:p>
          <a:p>
            <a:r>
              <a:rPr lang="en-GB" dirty="0"/>
              <a:t>If you want an extra challenge, you can keep going to see some very different types of voice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3F84BD-693A-4B56-8D41-9FCBB8BA8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028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F0B21A1-A0F4-4306-ABD1-7CFA49207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Appendix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15C6056-590E-428F-B007-AEB66A2938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Alignment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2DB979-E4D3-40E5-BC5C-3FDF7FD48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3210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FFABF-E4CC-4C2A-AF1B-69CA22291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Alignment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7D802-6B20-429D-8024-5EC1C9FBD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some languages, voice and case work very differently from what we’ve seen so far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AD14D8-2EBD-4EDB-A057-D54362B16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013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A172C-43C6-4E7A-A63E-5ECDA7428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Alignment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E3283-379B-4032-8981-EECDF8072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To understand this, a useful beginning may be to review how </a:t>
            </a:r>
            <a:r>
              <a:rPr lang="en-GB" u="sng" dirty="0"/>
              <a:t>case</a:t>
            </a:r>
            <a:r>
              <a:rPr lang="en-GB" dirty="0"/>
              <a:t> works in English</a:t>
            </a:r>
          </a:p>
          <a:p>
            <a:pPr marL="514350" indent="-514350">
              <a:buFont typeface="+mj-lt"/>
              <a:buAutoNum type="arabicPeriod" startAt="28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He</a:t>
            </a:r>
            <a:r>
              <a:rPr lang="en-GB" dirty="0"/>
              <a:t> </a:t>
            </a:r>
            <a:r>
              <a:rPr lang="en-GB" dirty="0">
                <a:solidFill>
                  <a:srgbClr val="00B050"/>
                </a:solidFill>
              </a:rPr>
              <a:t>returned</a:t>
            </a:r>
          </a:p>
          <a:p>
            <a:pPr marL="514350" indent="-514350">
              <a:buFont typeface="+mj-lt"/>
              <a:buAutoNum type="arabicPeriod" startAt="28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He</a:t>
            </a:r>
            <a:r>
              <a:rPr lang="en-GB" dirty="0"/>
              <a:t> </a:t>
            </a:r>
            <a:r>
              <a:rPr lang="en-GB" dirty="0">
                <a:solidFill>
                  <a:srgbClr val="00B050"/>
                </a:solidFill>
              </a:rPr>
              <a:t>saw</a:t>
            </a:r>
            <a:r>
              <a:rPr lang="en-GB" dirty="0"/>
              <a:t> </a:t>
            </a:r>
            <a:r>
              <a:rPr lang="en-GB" dirty="0">
                <a:solidFill>
                  <a:srgbClr val="0000FF"/>
                </a:solidFill>
              </a:rPr>
              <a:t>her</a:t>
            </a:r>
          </a:p>
          <a:p>
            <a:pPr marL="514350" indent="-514350">
              <a:buFont typeface="+mj-lt"/>
              <a:buAutoNum type="arabicPeriod" startAt="28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She</a:t>
            </a:r>
            <a:r>
              <a:rPr lang="en-GB" dirty="0"/>
              <a:t> </a:t>
            </a:r>
            <a:r>
              <a:rPr lang="en-GB" dirty="0">
                <a:solidFill>
                  <a:srgbClr val="7030A0"/>
                </a:solidFill>
              </a:rPr>
              <a:t>was seen</a:t>
            </a:r>
            <a:r>
              <a:rPr lang="en-GB" dirty="0"/>
              <a:t> by </a:t>
            </a:r>
            <a:r>
              <a:rPr lang="en-GB" dirty="0">
                <a:solidFill>
                  <a:srgbClr val="FFFF00"/>
                </a:solidFill>
              </a:rPr>
              <a:t>him</a:t>
            </a:r>
          </a:p>
          <a:p>
            <a:r>
              <a:rPr lang="en-GB" dirty="0"/>
              <a:t>​</a:t>
            </a:r>
            <a:r>
              <a:rPr lang="en-GB" i="1" dirty="0"/>
              <a:t>Return</a:t>
            </a:r>
            <a:r>
              <a:rPr lang="en-GB" dirty="0"/>
              <a:t> is an </a:t>
            </a:r>
            <a:r>
              <a:rPr lang="en-GB" u="sng" dirty="0"/>
              <a:t>intransitive</a:t>
            </a:r>
            <a:r>
              <a:rPr lang="en-GB" dirty="0"/>
              <a:t> verb: it doesn’t have an </a:t>
            </a:r>
            <a:r>
              <a:rPr lang="en-GB" dirty="0">
                <a:solidFill>
                  <a:srgbClr val="0000FF"/>
                </a:solidFill>
              </a:rPr>
              <a:t>object</a:t>
            </a:r>
          </a:p>
          <a:p>
            <a:r>
              <a:rPr lang="en-GB" dirty="0"/>
              <a:t>​</a:t>
            </a:r>
            <a:r>
              <a:rPr lang="en-GB" i="1" dirty="0"/>
              <a:t>See</a:t>
            </a:r>
            <a:r>
              <a:rPr lang="en-GB" dirty="0"/>
              <a:t> is a </a:t>
            </a:r>
            <a:r>
              <a:rPr lang="en-GB" u="sng" dirty="0"/>
              <a:t>transitive</a:t>
            </a:r>
            <a:r>
              <a:rPr lang="en-GB" dirty="0"/>
              <a:t> verb: it does have an </a:t>
            </a:r>
            <a:r>
              <a:rPr lang="en-GB" dirty="0">
                <a:solidFill>
                  <a:srgbClr val="0000FF"/>
                </a:solidFill>
              </a:rPr>
              <a:t>object</a:t>
            </a:r>
          </a:p>
          <a:p>
            <a:r>
              <a:rPr lang="en-GB" dirty="0"/>
              <a:t>Because </a:t>
            </a:r>
            <a:r>
              <a:rPr lang="en-GB" i="1" dirty="0"/>
              <a:t>see</a:t>
            </a:r>
            <a:r>
              <a:rPr lang="en-GB" dirty="0"/>
              <a:t> is transitive, it has a passive, where the </a:t>
            </a:r>
            <a:r>
              <a:rPr lang="en-GB" dirty="0">
                <a:solidFill>
                  <a:srgbClr val="0000FF"/>
                </a:solidFill>
              </a:rPr>
              <a:t>object</a:t>
            </a:r>
            <a:r>
              <a:rPr lang="en-GB" dirty="0"/>
              <a:t> becomes a </a:t>
            </a:r>
            <a:r>
              <a:rPr lang="en-GB" dirty="0">
                <a:solidFill>
                  <a:srgbClr val="FF0000"/>
                </a:solidFill>
              </a:rPr>
              <a:t>subject</a:t>
            </a:r>
            <a:br>
              <a:rPr lang="en-GB" dirty="0">
                <a:solidFill>
                  <a:srgbClr val="0000FF"/>
                </a:solidFill>
              </a:rPr>
            </a:br>
            <a:br>
              <a:rPr lang="en-GB" dirty="0">
                <a:solidFill>
                  <a:srgbClr val="0000FF"/>
                </a:solidFill>
              </a:rPr>
            </a:b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3A4FFC-9D98-47B9-816B-49017860C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25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40942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000"/>
                            </p:stCondLst>
                            <p:childTnLst>
                              <p:par>
                                <p:cTn id="7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A172C-43C6-4E7A-A63E-5ECDA7428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Alignment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E3283-379B-4032-8981-EECDF8072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To understand this, a useful beginning may be to review how </a:t>
            </a:r>
            <a:r>
              <a:rPr lang="en-GB" u="sng" dirty="0"/>
              <a:t>case</a:t>
            </a:r>
            <a:r>
              <a:rPr lang="en-GB" dirty="0"/>
              <a:t> works in English</a:t>
            </a:r>
          </a:p>
          <a:p>
            <a:pPr marL="514350" indent="-514350">
              <a:buFont typeface="+mj-lt"/>
              <a:buAutoNum type="arabicPeriod" startAt="28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He</a:t>
            </a:r>
            <a:r>
              <a:rPr lang="en-GB" dirty="0"/>
              <a:t> </a:t>
            </a:r>
            <a:r>
              <a:rPr lang="en-GB" dirty="0">
                <a:solidFill>
                  <a:srgbClr val="00B050"/>
                </a:solidFill>
              </a:rPr>
              <a:t>returned</a:t>
            </a:r>
          </a:p>
          <a:p>
            <a:pPr marL="514350" indent="-514350">
              <a:buFont typeface="+mj-lt"/>
              <a:buAutoNum type="arabicPeriod" startAt="28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He</a:t>
            </a:r>
            <a:r>
              <a:rPr lang="en-GB" dirty="0"/>
              <a:t> </a:t>
            </a:r>
            <a:r>
              <a:rPr lang="en-GB" dirty="0">
                <a:solidFill>
                  <a:srgbClr val="00B050"/>
                </a:solidFill>
              </a:rPr>
              <a:t>saw</a:t>
            </a:r>
            <a:r>
              <a:rPr lang="en-GB" dirty="0"/>
              <a:t> </a:t>
            </a:r>
            <a:r>
              <a:rPr lang="en-GB" dirty="0">
                <a:solidFill>
                  <a:srgbClr val="0000FF"/>
                </a:solidFill>
              </a:rPr>
              <a:t>her</a:t>
            </a:r>
          </a:p>
          <a:p>
            <a:pPr marL="514350" indent="-514350">
              <a:buFont typeface="+mj-lt"/>
              <a:buAutoNum type="arabicPeriod" startAt="28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She</a:t>
            </a:r>
            <a:r>
              <a:rPr lang="en-GB" dirty="0"/>
              <a:t> </a:t>
            </a:r>
            <a:r>
              <a:rPr lang="en-GB" dirty="0">
                <a:solidFill>
                  <a:srgbClr val="7030A0"/>
                </a:solidFill>
              </a:rPr>
              <a:t>was seen</a:t>
            </a:r>
            <a:r>
              <a:rPr lang="en-GB" dirty="0"/>
              <a:t> by </a:t>
            </a:r>
            <a:r>
              <a:rPr lang="en-GB" dirty="0">
                <a:solidFill>
                  <a:srgbClr val="FFFF00"/>
                </a:solidFill>
              </a:rPr>
              <a:t>him</a:t>
            </a:r>
          </a:p>
          <a:p>
            <a:r>
              <a:rPr lang="en-GB" dirty="0"/>
              <a:t>​</a:t>
            </a:r>
            <a:r>
              <a:rPr lang="en-GB" i="1" dirty="0"/>
              <a:t>He</a:t>
            </a:r>
            <a:r>
              <a:rPr lang="en-GB" dirty="0"/>
              <a:t> and </a:t>
            </a:r>
            <a:r>
              <a:rPr lang="en-GB" i="1" dirty="0"/>
              <a:t>she</a:t>
            </a:r>
            <a:r>
              <a:rPr lang="en-GB" dirty="0"/>
              <a:t> are in the </a:t>
            </a:r>
            <a:r>
              <a:rPr lang="en-GB" u="sng" dirty="0"/>
              <a:t>nominative</a:t>
            </a:r>
            <a:r>
              <a:rPr lang="en-GB" dirty="0"/>
              <a:t> case</a:t>
            </a:r>
          </a:p>
          <a:p>
            <a:pPr lvl="1"/>
            <a:r>
              <a:rPr lang="en-GB" dirty="0"/>
              <a:t>The nominative case is used for all </a:t>
            </a:r>
            <a:r>
              <a:rPr lang="en-GB" dirty="0">
                <a:solidFill>
                  <a:srgbClr val="FF0000"/>
                </a:solidFill>
              </a:rPr>
              <a:t>subjects</a:t>
            </a:r>
            <a:r>
              <a:rPr lang="en-GB" dirty="0"/>
              <a:t>, of transitive and intransitive verbs</a:t>
            </a:r>
          </a:p>
          <a:p>
            <a:r>
              <a:rPr lang="en-GB" dirty="0"/>
              <a:t>​</a:t>
            </a:r>
            <a:r>
              <a:rPr lang="en-GB" i="1" dirty="0"/>
              <a:t>Him</a:t>
            </a:r>
            <a:r>
              <a:rPr lang="en-GB" dirty="0"/>
              <a:t> and </a:t>
            </a:r>
            <a:r>
              <a:rPr lang="en-GB" i="1" dirty="0"/>
              <a:t>her</a:t>
            </a:r>
            <a:r>
              <a:rPr lang="en-GB" dirty="0"/>
              <a:t> are in the </a:t>
            </a:r>
            <a:r>
              <a:rPr lang="en-GB" u="sng" dirty="0"/>
              <a:t>accusative</a:t>
            </a:r>
            <a:r>
              <a:rPr lang="en-GB" dirty="0"/>
              <a:t> case</a:t>
            </a:r>
          </a:p>
          <a:p>
            <a:pPr lvl="1"/>
            <a:r>
              <a:rPr lang="en-GB" dirty="0"/>
              <a:t>The accusative case is used for </a:t>
            </a:r>
            <a:r>
              <a:rPr lang="en-GB" dirty="0">
                <a:solidFill>
                  <a:srgbClr val="0000FF"/>
                </a:solidFill>
              </a:rPr>
              <a:t>objects</a:t>
            </a:r>
            <a:r>
              <a:rPr lang="en-GB" dirty="0"/>
              <a:t>, as well as for the </a:t>
            </a:r>
            <a:r>
              <a:rPr lang="en-GB" dirty="0">
                <a:solidFill>
                  <a:srgbClr val="FFFF00"/>
                </a:solidFill>
              </a:rPr>
              <a:t>agents</a:t>
            </a:r>
            <a:r>
              <a:rPr lang="en-GB" dirty="0"/>
              <a:t> of passive verbs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3A4FFC-9D98-47B9-816B-49017860C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26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31466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B54A4-F66A-48AE-9673-4FBD43FA5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Alignment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10EFD-EC61-4098-825E-60E06D48C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You can see quite a different pattern in a language like Dyirbal (an Aboriginal language of Australia)</a:t>
            </a:r>
          </a:p>
          <a:p>
            <a:pPr marL="514350" indent="-514350">
              <a:buFont typeface="+mj-lt"/>
              <a:buAutoNum type="arabicPeriod" startAt="31"/>
            </a:pPr>
            <a:r>
              <a:rPr lang="en-GB" noProof="1"/>
              <a:t>​</a:t>
            </a:r>
            <a:r>
              <a:rPr lang="en-GB" noProof="1">
                <a:solidFill>
                  <a:srgbClr val="00B0F0"/>
                </a:solidFill>
              </a:rPr>
              <a:t>Bayi</a:t>
            </a:r>
            <a:r>
              <a:rPr lang="en-GB" noProof="1"/>
              <a:t> banagan</a:t>
            </a:r>
            <a:r>
              <a:rPr lang="en-GB" baseline="30000" noProof="1"/>
              <a:t>y</a:t>
            </a:r>
            <a:r>
              <a:rPr lang="en-GB" noProof="1"/>
              <a:t>u</a:t>
            </a:r>
            <a:br>
              <a:rPr lang="en-GB" noProof="1"/>
            </a:br>
            <a:r>
              <a:rPr lang="en-GB" noProof="1"/>
              <a:t>‘He returned’</a:t>
            </a:r>
          </a:p>
          <a:p>
            <a:pPr marL="514350" indent="-514350">
              <a:buFont typeface="+mj-lt"/>
              <a:buAutoNum type="arabicPeriod" startAt="31"/>
            </a:pPr>
            <a:r>
              <a:rPr lang="en-GB" noProof="1"/>
              <a:t>​</a:t>
            </a:r>
            <a:r>
              <a:rPr lang="en-GB" noProof="1">
                <a:solidFill>
                  <a:srgbClr val="00B0F0"/>
                </a:solidFill>
              </a:rPr>
              <a:t>Balan</a:t>
            </a:r>
            <a:r>
              <a:rPr lang="en-GB" noProof="1"/>
              <a:t> banagan</a:t>
            </a:r>
            <a:r>
              <a:rPr lang="en-GB" baseline="30000" noProof="1"/>
              <a:t>y</a:t>
            </a:r>
            <a:r>
              <a:rPr lang="en-GB" noProof="1"/>
              <a:t>u</a:t>
            </a:r>
            <a:br>
              <a:rPr lang="en-GB" noProof="1"/>
            </a:br>
            <a:r>
              <a:rPr lang="en-GB" noProof="1"/>
              <a:t>‘She returned’</a:t>
            </a:r>
          </a:p>
          <a:p>
            <a:pPr marL="514350" indent="-514350">
              <a:buFont typeface="+mj-lt"/>
              <a:buAutoNum type="arabicPeriod" startAt="31"/>
            </a:pPr>
            <a:r>
              <a:rPr lang="en-GB" noProof="1"/>
              <a:t>​</a:t>
            </a:r>
            <a:r>
              <a:rPr lang="en-GB" noProof="1">
                <a:solidFill>
                  <a:srgbClr val="FF4141"/>
                </a:solidFill>
              </a:rPr>
              <a:t>Baŋgul</a:t>
            </a:r>
            <a:r>
              <a:rPr lang="en-GB" noProof="1"/>
              <a:t> buran </a:t>
            </a:r>
            <a:r>
              <a:rPr lang="en-GB" noProof="1">
                <a:solidFill>
                  <a:srgbClr val="00B0F0"/>
                </a:solidFill>
              </a:rPr>
              <a:t>balan</a:t>
            </a:r>
            <a:br>
              <a:rPr lang="en-GB" noProof="1"/>
            </a:br>
            <a:r>
              <a:rPr lang="en-GB" noProof="1"/>
              <a:t>‘He saw her’</a:t>
            </a:r>
          </a:p>
          <a:p>
            <a:pPr marL="514350" indent="-514350">
              <a:buFont typeface="+mj-lt"/>
              <a:buAutoNum type="arabicPeriod" startAt="31"/>
            </a:pPr>
            <a:r>
              <a:rPr lang="en-GB" noProof="1"/>
              <a:t>​</a:t>
            </a:r>
            <a:r>
              <a:rPr lang="en-GB" noProof="1">
                <a:solidFill>
                  <a:srgbClr val="FF4141"/>
                </a:solidFill>
              </a:rPr>
              <a:t>Baŋgun</a:t>
            </a:r>
            <a:r>
              <a:rPr lang="en-GB" noProof="1"/>
              <a:t> buran </a:t>
            </a:r>
            <a:r>
              <a:rPr lang="en-GB" noProof="1">
                <a:solidFill>
                  <a:srgbClr val="00B0F0"/>
                </a:solidFill>
              </a:rPr>
              <a:t>bayi</a:t>
            </a:r>
            <a:br>
              <a:rPr lang="en-GB" noProof="1"/>
            </a:br>
            <a:r>
              <a:rPr lang="en-GB" noProof="1"/>
              <a:t>‘She saw him’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AFADBE-8C0A-48B3-B55F-AC52F6810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27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33994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000"/>
                            </p:stCondLst>
                            <p:childTnLst>
                              <p:par>
                                <p:cTn id="6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B54A4-F66A-48AE-9673-4FBD43FA5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10EFD-EC61-4098-825E-60E06D48C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Take a minute to look at these examples.  Can you describe what the rules are for which form to use?</a:t>
            </a:r>
          </a:p>
          <a:p>
            <a:pPr marL="514350" indent="-514350">
              <a:buFont typeface="+mj-lt"/>
              <a:buAutoNum type="arabicPeriod" startAt="31"/>
            </a:pPr>
            <a:r>
              <a:rPr lang="en-GB" noProof="1"/>
              <a:t>​</a:t>
            </a:r>
            <a:r>
              <a:rPr lang="en-GB" noProof="1">
                <a:solidFill>
                  <a:srgbClr val="00B0F0"/>
                </a:solidFill>
              </a:rPr>
              <a:t>Bayi</a:t>
            </a:r>
            <a:r>
              <a:rPr lang="en-GB" noProof="1"/>
              <a:t> banagan</a:t>
            </a:r>
            <a:r>
              <a:rPr lang="en-GB" baseline="30000" noProof="1"/>
              <a:t>y</a:t>
            </a:r>
            <a:r>
              <a:rPr lang="en-GB" noProof="1"/>
              <a:t>u</a:t>
            </a:r>
            <a:br>
              <a:rPr lang="en-GB" noProof="1"/>
            </a:br>
            <a:r>
              <a:rPr lang="en-GB" noProof="1"/>
              <a:t>‘He returned’</a:t>
            </a:r>
          </a:p>
          <a:p>
            <a:pPr marL="514350" indent="-514350">
              <a:buFont typeface="+mj-lt"/>
              <a:buAutoNum type="arabicPeriod" startAt="31"/>
            </a:pPr>
            <a:r>
              <a:rPr lang="en-GB" noProof="1"/>
              <a:t>​</a:t>
            </a:r>
            <a:r>
              <a:rPr lang="en-GB" noProof="1">
                <a:solidFill>
                  <a:srgbClr val="00B0F0"/>
                </a:solidFill>
              </a:rPr>
              <a:t>Balan</a:t>
            </a:r>
            <a:r>
              <a:rPr lang="en-GB" noProof="1"/>
              <a:t> banagan</a:t>
            </a:r>
            <a:r>
              <a:rPr lang="en-GB" baseline="30000" noProof="1"/>
              <a:t>y</a:t>
            </a:r>
            <a:r>
              <a:rPr lang="en-GB" noProof="1"/>
              <a:t>u</a:t>
            </a:r>
            <a:br>
              <a:rPr lang="en-GB" noProof="1"/>
            </a:br>
            <a:r>
              <a:rPr lang="en-GB" noProof="1"/>
              <a:t>‘She returned’</a:t>
            </a:r>
          </a:p>
          <a:p>
            <a:pPr marL="514350" indent="-514350">
              <a:buFont typeface="+mj-lt"/>
              <a:buAutoNum type="arabicPeriod" startAt="31"/>
            </a:pPr>
            <a:r>
              <a:rPr lang="en-GB" noProof="1"/>
              <a:t>​</a:t>
            </a:r>
            <a:r>
              <a:rPr lang="en-GB" noProof="1">
                <a:solidFill>
                  <a:srgbClr val="FF4141"/>
                </a:solidFill>
              </a:rPr>
              <a:t>Baŋgul</a:t>
            </a:r>
            <a:r>
              <a:rPr lang="en-GB" noProof="1"/>
              <a:t> buran </a:t>
            </a:r>
            <a:r>
              <a:rPr lang="en-GB" noProof="1">
                <a:solidFill>
                  <a:srgbClr val="00B0F0"/>
                </a:solidFill>
              </a:rPr>
              <a:t>balan</a:t>
            </a:r>
            <a:br>
              <a:rPr lang="en-GB" noProof="1"/>
            </a:br>
            <a:r>
              <a:rPr lang="en-GB" noProof="1"/>
              <a:t>‘He saw her’</a:t>
            </a:r>
          </a:p>
          <a:p>
            <a:pPr marL="514350" indent="-514350">
              <a:buFont typeface="+mj-lt"/>
              <a:buAutoNum type="arabicPeriod" startAt="31"/>
            </a:pPr>
            <a:r>
              <a:rPr lang="en-GB" noProof="1"/>
              <a:t>​</a:t>
            </a:r>
            <a:r>
              <a:rPr lang="en-GB" noProof="1">
                <a:solidFill>
                  <a:srgbClr val="FF4141"/>
                </a:solidFill>
              </a:rPr>
              <a:t>Baŋgun</a:t>
            </a:r>
            <a:r>
              <a:rPr lang="en-GB" noProof="1"/>
              <a:t> buran </a:t>
            </a:r>
            <a:r>
              <a:rPr lang="en-GB" noProof="1">
                <a:solidFill>
                  <a:srgbClr val="00B0F0"/>
                </a:solidFill>
              </a:rPr>
              <a:t>bayi</a:t>
            </a:r>
            <a:br>
              <a:rPr lang="en-GB" noProof="1"/>
            </a:br>
            <a:r>
              <a:rPr lang="en-GB" noProof="1"/>
              <a:t>‘She saw him’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AFADBE-8C0A-48B3-B55F-AC52F6810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6851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B54A4-F66A-48AE-9673-4FBD43FA5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Alignment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10EFD-EC61-4098-825E-60E06D48C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br>
              <a:rPr lang="en-GB" dirty="0"/>
            </a:br>
            <a:endParaRPr lang="en-GB" dirty="0"/>
          </a:p>
          <a:p>
            <a:pPr marL="514350" indent="-514350">
              <a:buFont typeface="+mj-lt"/>
              <a:buAutoNum type="arabicPeriod" startAt="31"/>
            </a:pPr>
            <a:r>
              <a:rPr lang="en-GB" noProof="1"/>
              <a:t>​</a:t>
            </a:r>
            <a:r>
              <a:rPr lang="en-GB" noProof="1">
                <a:solidFill>
                  <a:srgbClr val="00B0F0"/>
                </a:solidFill>
              </a:rPr>
              <a:t>Bayi</a:t>
            </a:r>
            <a:r>
              <a:rPr lang="en-GB" noProof="1"/>
              <a:t> banagan</a:t>
            </a:r>
            <a:r>
              <a:rPr lang="en-GB" baseline="30000" noProof="1"/>
              <a:t>y</a:t>
            </a:r>
            <a:r>
              <a:rPr lang="en-GB" noProof="1"/>
              <a:t>u</a:t>
            </a:r>
            <a:br>
              <a:rPr lang="en-GB" noProof="1"/>
            </a:br>
            <a:r>
              <a:rPr lang="en-GB" noProof="1"/>
              <a:t>‘He returned’</a:t>
            </a:r>
          </a:p>
          <a:p>
            <a:pPr marL="514350" indent="-514350">
              <a:buFont typeface="+mj-lt"/>
              <a:buAutoNum type="arabicPeriod" startAt="31"/>
            </a:pPr>
            <a:r>
              <a:rPr lang="en-GB" noProof="1"/>
              <a:t>​</a:t>
            </a:r>
            <a:r>
              <a:rPr lang="en-GB" noProof="1">
                <a:solidFill>
                  <a:srgbClr val="00B0F0"/>
                </a:solidFill>
              </a:rPr>
              <a:t>Balan</a:t>
            </a:r>
            <a:r>
              <a:rPr lang="en-GB" noProof="1"/>
              <a:t> banagan</a:t>
            </a:r>
            <a:r>
              <a:rPr lang="en-GB" baseline="30000" noProof="1"/>
              <a:t>y</a:t>
            </a:r>
            <a:r>
              <a:rPr lang="en-GB" noProof="1"/>
              <a:t>u</a:t>
            </a:r>
            <a:br>
              <a:rPr lang="en-GB" noProof="1"/>
            </a:br>
            <a:r>
              <a:rPr lang="en-GB" noProof="1"/>
              <a:t>‘She returned’</a:t>
            </a:r>
          </a:p>
          <a:p>
            <a:pPr marL="514350" indent="-514350">
              <a:buFont typeface="+mj-lt"/>
              <a:buAutoNum type="arabicPeriod" startAt="31"/>
            </a:pPr>
            <a:r>
              <a:rPr lang="en-GB" noProof="1"/>
              <a:t>​</a:t>
            </a:r>
            <a:r>
              <a:rPr lang="en-GB" noProof="1">
                <a:solidFill>
                  <a:srgbClr val="FF4141"/>
                </a:solidFill>
              </a:rPr>
              <a:t>Baŋgul</a:t>
            </a:r>
            <a:r>
              <a:rPr lang="en-GB" noProof="1"/>
              <a:t> buran </a:t>
            </a:r>
            <a:r>
              <a:rPr lang="en-GB" noProof="1">
                <a:solidFill>
                  <a:srgbClr val="00B0F0"/>
                </a:solidFill>
              </a:rPr>
              <a:t>balan</a:t>
            </a:r>
            <a:br>
              <a:rPr lang="en-GB" noProof="1"/>
            </a:br>
            <a:r>
              <a:rPr lang="en-GB" noProof="1"/>
              <a:t>‘He saw her’</a:t>
            </a:r>
          </a:p>
          <a:p>
            <a:pPr marL="514350" indent="-514350">
              <a:buFont typeface="+mj-lt"/>
              <a:buAutoNum type="arabicPeriod" startAt="31"/>
            </a:pPr>
            <a:r>
              <a:rPr lang="en-GB" noProof="1"/>
              <a:t>​</a:t>
            </a:r>
            <a:r>
              <a:rPr lang="en-GB" noProof="1">
                <a:solidFill>
                  <a:srgbClr val="FF4141"/>
                </a:solidFill>
              </a:rPr>
              <a:t>Baŋgun</a:t>
            </a:r>
            <a:r>
              <a:rPr lang="en-GB" noProof="1"/>
              <a:t> buran </a:t>
            </a:r>
            <a:r>
              <a:rPr lang="en-GB" noProof="1">
                <a:solidFill>
                  <a:srgbClr val="00B0F0"/>
                </a:solidFill>
              </a:rPr>
              <a:t>bayi</a:t>
            </a:r>
            <a:br>
              <a:rPr lang="en-GB" noProof="1"/>
            </a:br>
            <a:r>
              <a:rPr lang="en-GB" noProof="1"/>
              <a:t>‘She saw him’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AFADBE-8C0A-48B3-B55F-AC52F6810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29</a:t>
            </a:fld>
            <a:endParaRPr lang="en-GB"/>
          </a:p>
        </p:txBody>
      </p:sp>
      <p:sp>
        <p:nvSpPr>
          <p:cNvPr id="5" name="Star: 32 Points 4">
            <a:extLst>
              <a:ext uri="{FF2B5EF4-FFF2-40B4-BE49-F238E27FC236}">
                <a16:creationId xmlns:a16="http://schemas.microsoft.com/office/drawing/2014/main" id="{7269B889-DD70-4283-8C9B-082E71A6C21B}"/>
              </a:ext>
            </a:extLst>
          </p:cNvPr>
          <p:cNvSpPr/>
          <p:nvPr/>
        </p:nvSpPr>
        <p:spPr>
          <a:xfrm>
            <a:off x="4581144" y="2569464"/>
            <a:ext cx="6772656" cy="3607499"/>
          </a:xfrm>
          <a:prstGeom prst="star32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i="1" noProof="1">
                <a:solidFill>
                  <a:srgbClr val="FF4141"/>
                </a:solidFill>
              </a:rPr>
              <a:t>Baŋgul</a:t>
            </a:r>
            <a:r>
              <a:rPr lang="en-GB" sz="2800" noProof="1"/>
              <a:t> ‘he’ and </a:t>
            </a:r>
            <a:r>
              <a:rPr lang="en-GB" sz="2800" i="1" noProof="1">
                <a:solidFill>
                  <a:srgbClr val="FF4141"/>
                </a:solidFill>
              </a:rPr>
              <a:t>baŋgun</a:t>
            </a:r>
            <a:r>
              <a:rPr lang="en-GB" sz="2800" noProof="1"/>
              <a:t> ‘she’ can only be used as the subject of </a:t>
            </a:r>
            <a:r>
              <a:rPr lang="en-GB" sz="2800" u="sng" noProof="1"/>
              <a:t>transitive</a:t>
            </a:r>
            <a:r>
              <a:rPr lang="en-GB" sz="2800" noProof="1"/>
              <a:t> verbs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6969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07B58-D2BE-4944-8C32-DD44B6967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1CDA0-86CB-4AF8-A557-3C472EAB8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understand how voice works, it may be useful to start by reviewing the categories of </a:t>
            </a:r>
            <a:r>
              <a:rPr lang="en-GB" u="sng" dirty="0">
                <a:solidFill>
                  <a:srgbClr val="FF0000"/>
                </a:solidFill>
              </a:rPr>
              <a:t>subject</a:t>
            </a:r>
            <a:r>
              <a:rPr lang="en-GB" dirty="0"/>
              <a:t> and </a:t>
            </a:r>
            <a:r>
              <a:rPr lang="en-GB" u="sng" dirty="0">
                <a:solidFill>
                  <a:srgbClr val="0000FF"/>
                </a:solidFill>
              </a:rPr>
              <a:t>object</a:t>
            </a:r>
            <a:endParaRPr lang="en-GB" dirty="0">
              <a:solidFill>
                <a:srgbClr val="0000FF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​​</a:t>
            </a:r>
            <a:r>
              <a:rPr lang="en-GB" dirty="0">
                <a:solidFill>
                  <a:srgbClr val="FF0000"/>
                </a:solidFill>
              </a:rPr>
              <a:t>Jack </a:t>
            </a:r>
            <a:r>
              <a:rPr lang="en-GB" u="sng" dirty="0"/>
              <a:t>killed</a:t>
            </a:r>
            <a:r>
              <a:rPr lang="en-GB" dirty="0"/>
              <a:t> </a:t>
            </a:r>
            <a:r>
              <a:rPr lang="en-GB" dirty="0">
                <a:solidFill>
                  <a:srgbClr val="0000FF"/>
                </a:solidFill>
              </a:rPr>
              <a:t>the giant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Mary</a:t>
            </a:r>
            <a:r>
              <a:rPr lang="en-GB" dirty="0"/>
              <a:t> </a:t>
            </a:r>
            <a:r>
              <a:rPr lang="en-GB" u="sng" dirty="0"/>
              <a:t>built</a:t>
            </a:r>
            <a:r>
              <a:rPr lang="en-GB" dirty="0"/>
              <a:t> </a:t>
            </a:r>
            <a:r>
              <a:rPr lang="en-GB" dirty="0">
                <a:solidFill>
                  <a:srgbClr val="0000FF"/>
                </a:solidFill>
              </a:rPr>
              <a:t>a boat</a:t>
            </a:r>
          </a:p>
          <a:p>
            <a:r>
              <a:rPr lang="en-GB" dirty="0"/>
              <a:t>In these sentences, </a:t>
            </a:r>
            <a:r>
              <a:rPr lang="en-GB" i="1" dirty="0">
                <a:solidFill>
                  <a:srgbClr val="FF0000"/>
                </a:solidFill>
              </a:rPr>
              <a:t>Jack</a:t>
            </a:r>
            <a:r>
              <a:rPr lang="en-GB" dirty="0"/>
              <a:t> and </a:t>
            </a:r>
            <a:r>
              <a:rPr lang="en-GB" i="1" dirty="0">
                <a:solidFill>
                  <a:srgbClr val="FF0000"/>
                </a:solidFill>
              </a:rPr>
              <a:t>Mary</a:t>
            </a:r>
            <a:r>
              <a:rPr lang="en-GB" dirty="0"/>
              <a:t> are the </a:t>
            </a:r>
            <a:r>
              <a:rPr lang="en-GB" dirty="0">
                <a:solidFill>
                  <a:srgbClr val="FF0000"/>
                </a:solidFill>
              </a:rPr>
              <a:t>subjects</a:t>
            </a:r>
          </a:p>
          <a:p>
            <a:pPr lvl="1"/>
            <a:r>
              <a:rPr lang="en-GB" dirty="0"/>
              <a:t>The </a:t>
            </a:r>
            <a:r>
              <a:rPr lang="en-GB" dirty="0">
                <a:solidFill>
                  <a:srgbClr val="FF0000"/>
                </a:solidFill>
              </a:rPr>
              <a:t>subject</a:t>
            </a:r>
            <a:r>
              <a:rPr lang="en-GB" dirty="0"/>
              <a:t> is the word that normally comes before the </a:t>
            </a:r>
            <a:r>
              <a:rPr lang="en-GB" u="sng" dirty="0"/>
              <a:t>verb</a:t>
            </a:r>
            <a:r>
              <a:rPr lang="en-GB" dirty="0"/>
              <a:t> in English</a:t>
            </a:r>
          </a:p>
          <a:p>
            <a:r>
              <a:rPr lang="en-GB" dirty="0"/>
              <a:t>​</a:t>
            </a:r>
            <a:r>
              <a:rPr lang="en-GB" i="1" dirty="0">
                <a:solidFill>
                  <a:srgbClr val="0000FF"/>
                </a:solidFill>
              </a:rPr>
              <a:t>The giant</a:t>
            </a:r>
            <a:r>
              <a:rPr lang="en-GB" dirty="0"/>
              <a:t> and </a:t>
            </a:r>
            <a:r>
              <a:rPr lang="en-GB" i="1" dirty="0">
                <a:solidFill>
                  <a:srgbClr val="0000FF"/>
                </a:solidFill>
              </a:rPr>
              <a:t>a boat</a:t>
            </a:r>
            <a:r>
              <a:rPr lang="en-GB" dirty="0"/>
              <a:t> are the </a:t>
            </a:r>
            <a:r>
              <a:rPr lang="en-GB" dirty="0">
                <a:solidFill>
                  <a:srgbClr val="0000FF"/>
                </a:solidFill>
              </a:rPr>
              <a:t>objects</a:t>
            </a:r>
          </a:p>
          <a:p>
            <a:pPr lvl="1"/>
            <a:r>
              <a:rPr lang="en-GB" dirty="0"/>
              <a:t>The </a:t>
            </a:r>
            <a:r>
              <a:rPr lang="en-GB" dirty="0">
                <a:solidFill>
                  <a:srgbClr val="0000FF"/>
                </a:solidFill>
              </a:rPr>
              <a:t>object</a:t>
            </a:r>
            <a:r>
              <a:rPr lang="en-GB" dirty="0"/>
              <a:t> is the word that normally comes after the </a:t>
            </a:r>
            <a:r>
              <a:rPr lang="en-GB" u="sng" dirty="0"/>
              <a:t>verb</a:t>
            </a:r>
            <a:r>
              <a:rPr lang="en-GB" dirty="0"/>
              <a:t> in English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AEFF2C-3584-4D3B-A5EF-3FCFFEBF1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3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94657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B54A4-F66A-48AE-9673-4FBD43FA5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Alignment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10EFD-EC61-4098-825E-60E06D48C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br>
              <a:rPr lang="en-GB" dirty="0"/>
            </a:br>
            <a:endParaRPr lang="en-GB" dirty="0"/>
          </a:p>
          <a:p>
            <a:pPr marL="514350" indent="-514350">
              <a:buFont typeface="+mj-lt"/>
              <a:buAutoNum type="arabicPeriod" startAt="31"/>
            </a:pPr>
            <a:r>
              <a:rPr lang="en-GB" noProof="1"/>
              <a:t>​</a:t>
            </a:r>
            <a:r>
              <a:rPr lang="en-GB" noProof="1">
                <a:solidFill>
                  <a:srgbClr val="00B0F0"/>
                </a:solidFill>
              </a:rPr>
              <a:t>Bayi</a:t>
            </a:r>
            <a:r>
              <a:rPr lang="en-GB" noProof="1"/>
              <a:t> banagan</a:t>
            </a:r>
            <a:r>
              <a:rPr lang="en-GB" baseline="30000" noProof="1"/>
              <a:t>y</a:t>
            </a:r>
            <a:r>
              <a:rPr lang="en-GB" noProof="1"/>
              <a:t>u</a:t>
            </a:r>
            <a:br>
              <a:rPr lang="en-GB" noProof="1"/>
            </a:br>
            <a:r>
              <a:rPr lang="en-GB" noProof="1"/>
              <a:t>‘He returned’</a:t>
            </a:r>
          </a:p>
          <a:p>
            <a:pPr marL="514350" indent="-514350">
              <a:buFont typeface="+mj-lt"/>
              <a:buAutoNum type="arabicPeriod" startAt="31"/>
            </a:pPr>
            <a:r>
              <a:rPr lang="en-GB" noProof="1"/>
              <a:t>​</a:t>
            </a:r>
            <a:r>
              <a:rPr lang="en-GB" noProof="1">
                <a:solidFill>
                  <a:srgbClr val="00B0F0"/>
                </a:solidFill>
              </a:rPr>
              <a:t>Balan</a:t>
            </a:r>
            <a:r>
              <a:rPr lang="en-GB" noProof="1"/>
              <a:t> banagan</a:t>
            </a:r>
            <a:r>
              <a:rPr lang="en-GB" baseline="30000" noProof="1"/>
              <a:t>y</a:t>
            </a:r>
            <a:r>
              <a:rPr lang="en-GB" noProof="1"/>
              <a:t>u</a:t>
            </a:r>
            <a:br>
              <a:rPr lang="en-GB" noProof="1"/>
            </a:br>
            <a:r>
              <a:rPr lang="en-GB" noProof="1"/>
              <a:t>‘She returned’</a:t>
            </a:r>
          </a:p>
          <a:p>
            <a:pPr marL="514350" indent="-514350">
              <a:buFont typeface="+mj-lt"/>
              <a:buAutoNum type="arabicPeriod" startAt="31"/>
            </a:pPr>
            <a:r>
              <a:rPr lang="en-GB" noProof="1"/>
              <a:t>​</a:t>
            </a:r>
            <a:r>
              <a:rPr lang="en-GB" noProof="1">
                <a:solidFill>
                  <a:srgbClr val="FF4141"/>
                </a:solidFill>
              </a:rPr>
              <a:t>Baŋgul</a:t>
            </a:r>
            <a:r>
              <a:rPr lang="en-GB" noProof="1"/>
              <a:t> buran </a:t>
            </a:r>
            <a:r>
              <a:rPr lang="en-GB" noProof="1">
                <a:solidFill>
                  <a:srgbClr val="00B0F0"/>
                </a:solidFill>
              </a:rPr>
              <a:t>balan</a:t>
            </a:r>
            <a:br>
              <a:rPr lang="en-GB" noProof="1"/>
            </a:br>
            <a:r>
              <a:rPr lang="en-GB" noProof="1"/>
              <a:t>‘He saw her’</a:t>
            </a:r>
          </a:p>
          <a:p>
            <a:pPr marL="514350" indent="-514350">
              <a:buFont typeface="+mj-lt"/>
              <a:buAutoNum type="arabicPeriod" startAt="31"/>
            </a:pPr>
            <a:r>
              <a:rPr lang="en-GB" noProof="1"/>
              <a:t>​</a:t>
            </a:r>
            <a:r>
              <a:rPr lang="en-GB" noProof="1">
                <a:solidFill>
                  <a:srgbClr val="FF4141"/>
                </a:solidFill>
              </a:rPr>
              <a:t>Baŋgun</a:t>
            </a:r>
            <a:r>
              <a:rPr lang="en-GB" noProof="1"/>
              <a:t> buran </a:t>
            </a:r>
            <a:r>
              <a:rPr lang="en-GB" noProof="1">
                <a:solidFill>
                  <a:srgbClr val="00B0F0"/>
                </a:solidFill>
              </a:rPr>
              <a:t>bayi</a:t>
            </a:r>
            <a:br>
              <a:rPr lang="en-GB" noProof="1"/>
            </a:br>
            <a:r>
              <a:rPr lang="en-GB" noProof="1"/>
              <a:t>‘She saw him’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AFADBE-8C0A-48B3-B55F-AC52F6810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30</a:t>
            </a:fld>
            <a:endParaRPr lang="en-GB"/>
          </a:p>
        </p:txBody>
      </p:sp>
      <p:sp>
        <p:nvSpPr>
          <p:cNvPr id="5" name="Star: 32 Points 4">
            <a:extLst>
              <a:ext uri="{FF2B5EF4-FFF2-40B4-BE49-F238E27FC236}">
                <a16:creationId xmlns:a16="http://schemas.microsoft.com/office/drawing/2014/main" id="{7269B889-DD70-4283-8C9B-082E71A6C21B}"/>
              </a:ext>
            </a:extLst>
          </p:cNvPr>
          <p:cNvSpPr/>
          <p:nvPr/>
        </p:nvSpPr>
        <p:spPr>
          <a:xfrm>
            <a:off x="4581144" y="2569464"/>
            <a:ext cx="6772656" cy="3607499"/>
          </a:xfrm>
          <a:prstGeom prst="star32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noProof="1"/>
              <a:t>For the subject of </a:t>
            </a:r>
            <a:r>
              <a:rPr lang="en-GB" sz="2800" u="sng" noProof="1"/>
              <a:t>intransitive</a:t>
            </a:r>
            <a:r>
              <a:rPr lang="en-GB" sz="2800" noProof="1"/>
              <a:t> verbs, you need different forms, </a:t>
            </a:r>
            <a:r>
              <a:rPr lang="en-GB" sz="2800" i="1" noProof="1">
                <a:solidFill>
                  <a:srgbClr val="00B0F0"/>
                </a:solidFill>
              </a:rPr>
              <a:t>bayi</a:t>
            </a:r>
            <a:r>
              <a:rPr lang="en-GB" sz="2800" noProof="1"/>
              <a:t> and </a:t>
            </a:r>
            <a:r>
              <a:rPr lang="en-GB" sz="2800" i="1" noProof="1">
                <a:solidFill>
                  <a:srgbClr val="00B0F0"/>
                </a:solidFill>
              </a:rPr>
              <a:t>balan</a:t>
            </a:r>
            <a:endParaRPr lang="en-GB" sz="2800" noProof="1">
              <a:solidFill>
                <a:srgbClr val="00B0F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8363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B54A4-F66A-48AE-9673-4FBD43FA5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Alignment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10EFD-EC61-4098-825E-60E06D48C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br>
              <a:rPr lang="en-GB" dirty="0"/>
            </a:br>
            <a:endParaRPr lang="en-GB" dirty="0"/>
          </a:p>
          <a:p>
            <a:pPr marL="514350" indent="-514350">
              <a:buFont typeface="+mj-lt"/>
              <a:buAutoNum type="arabicPeriod" startAt="31"/>
            </a:pPr>
            <a:r>
              <a:rPr lang="en-GB" noProof="1"/>
              <a:t>​</a:t>
            </a:r>
            <a:r>
              <a:rPr lang="en-GB" noProof="1">
                <a:solidFill>
                  <a:srgbClr val="00B0F0"/>
                </a:solidFill>
              </a:rPr>
              <a:t>Bayi</a:t>
            </a:r>
            <a:r>
              <a:rPr lang="en-GB" noProof="1"/>
              <a:t> banagan</a:t>
            </a:r>
            <a:r>
              <a:rPr lang="en-GB" baseline="30000" noProof="1"/>
              <a:t>y</a:t>
            </a:r>
            <a:r>
              <a:rPr lang="en-GB" noProof="1"/>
              <a:t>u</a:t>
            </a:r>
            <a:br>
              <a:rPr lang="en-GB" noProof="1"/>
            </a:br>
            <a:r>
              <a:rPr lang="en-GB" noProof="1"/>
              <a:t>‘He returned’</a:t>
            </a:r>
          </a:p>
          <a:p>
            <a:pPr marL="514350" indent="-514350">
              <a:buFont typeface="+mj-lt"/>
              <a:buAutoNum type="arabicPeriod" startAt="31"/>
            </a:pPr>
            <a:r>
              <a:rPr lang="en-GB" noProof="1"/>
              <a:t>​</a:t>
            </a:r>
            <a:r>
              <a:rPr lang="en-GB" noProof="1">
                <a:solidFill>
                  <a:srgbClr val="00B0F0"/>
                </a:solidFill>
              </a:rPr>
              <a:t>Balan</a:t>
            </a:r>
            <a:r>
              <a:rPr lang="en-GB" noProof="1"/>
              <a:t> banagan</a:t>
            </a:r>
            <a:r>
              <a:rPr lang="en-GB" baseline="30000" noProof="1"/>
              <a:t>y</a:t>
            </a:r>
            <a:r>
              <a:rPr lang="en-GB" noProof="1"/>
              <a:t>u</a:t>
            </a:r>
            <a:br>
              <a:rPr lang="en-GB" noProof="1"/>
            </a:br>
            <a:r>
              <a:rPr lang="en-GB" noProof="1"/>
              <a:t>‘She returned’</a:t>
            </a:r>
          </a:p>
          <a:p>
            <a:pPr marL="514350" indent="-514350">
              <a:buFont typeface="+mj-lt"/>
              <a:buAutoNum type="arabicPeriod" startAt="31"/>
            </a:pPr>
            <a:r>
              <a:rPr lang="en-GB" noProof="1"/>
              <a:t>​</a:t>
            </a:r>
            <a:r>
              <a:rPr lang="en-GB" noProof="1">
                <a:solidFill>
                  <a:srgbClr val="FF4141"/>
                </a:solidFill>
              </a:rPr>
              <a:t>Baŋgul</a:t>
            </a:r>
            <a:r>
              <a:rPr lang="en-GB" noProof="1"/>
              <a:t> buran </a:t>
            </a:r>
            <a:r>
              <a:rPr lang="en-GB" noProof="1">
                <a:solidFill>
                  <a:srgbClr val="00B0F0"/>
                </a:solidFill>
              </a:rPr>
              <a:t>balan</a:t>
            </a:r>
            <a:br>
              <a:rPr lang="en-GB" noProof="1"/>
            </a:br>
            <a:r>
              <a:rPr lang="en-GB" noProof="1"/>
              <a:t>‘He saw her’</a:t>
            </a:r>
          </a:p>
          <a:p>
            <a:pPr marL="514350" indent="-514350">
              <a:buFont typeface="+mj-lt"/>
              <a:buAutoNum type="arabicPeriod" startAt="31"/>
            </a:pPr>
            <a:r>
              <a:rPr lang="en-GB" noProof="1"/>
              <a:t>​</a:t>
            </a:r>
            <a:r>
              <a:rPr lang="en-GB" noProof="1">
                <a:solidFill>
                  <a:srgbClr val="FF4141"/>
                </a:solidFill>
              </a:rPr>
              <a:t>Baŋgun</a:t>
            </a:r>
            <a:r>
              <a:rPr lang="en-GB" noProof="1"/>
              <a:t> buran </a:t>
            </a:r>
            <a:r>
              <a:rPr lang="en-GB" noProof="1">
                <a:solidFill>
                  <a:srgbClr val="00B0F0"/>
                </a:solidFill>
              </a:rPr>
              <a:t>bayi</a:t>
            </a:r>
            <a:br>
              <a:rPr lang="en-GB" noProof="1"/>
            </a:br>
            <a:r>
              <a:rPr lang="en-GB" noProof="1"/>
              <a:t>‘She saw him’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AFADBE-8C0A-48B3-B55F-AC52F6810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31</a:t>
            </a:fld>
            <a:endParaRPr lang="en-GB"/>
          </a:p>
        </p:txBody>
      </p:sp>
      <p:sp>
        <p:nvSpPr>
          <p:cNvPr id="5" name="Star: 32 Points 4">
            <a:extLst>
              <a:ext uri="{FF2B5EF4-FFF2-40B4-BE49-F238E27FC236}">
                <a16:creationId xmlns:a16="http://schemas.microsoft.com/office/drawing/2014/main" id="{7269B889-DD70-4283-8C9B-082E71A6C21B}"/>
              </a:ext>
            </a:extLst>
          </p:cNvPr>
          <p:cNvSpPr/>
          <p:nvPr/>
        </p:nvSpPr>
        <p:spPr>
          <a:xfrm>
            <a:off x="4581144" y="2569464"/>
            <a:ext cx="6772656" cy="3607499"/>
          </a:xfrm>
          <a:prstGeom prst="star32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i="1" noProof="1">
                <a:solidFill>
                  <a:srgbClr val="00B0F0"/>
                </a:solidFill>
              </a:rPr>
              <a:t>Bayi</a:t>
            </a:r>
            <a:r>
              <a:rPr lang="en-GB" sz="2800" noProof="1"/>
              <a:t> and </a:t>
            </a:r>
            <a:r>
              <a:rPr lang="en-GB" sz="2800" i="1" noProof="1">
                <a:solidFill>
                  <a:srgbClr val="00B0F0"/>
                </a:solidFill>
              </a:rPr>
              <a:t>balan</a:t>
            </a:r>
            <a:r>
              <a:rPr lang="en-GB" sz="2800" noProof="1">
                <a:solidFill>
                  <a:srgbClr val="00B0F0"/>
                </a:solidFill>
              </a:rPr>
              <a:t> </a:t>
            </a:r>
            <a:r>
              <a:rPr lang="en-GB" sz="2800" noProof="1">
                <a:solidFill>
                  <a:schemeClr val="tx1"/>
                </a:solidFill>
              </a:rPr>
              <a:t>are also used for the objects of </a:t>
            </a:r>
            <a:r>
              <a:rPr lang="en-GB" sz="2800" u="sng" noProof="1">
                <a:solidFill>
                  <a:schemeClr val="tx1"/>
                </a:solidFill>
              </a:rPr>
              <a:t>transitive</a:t>
            </a:r>
            <a:r>
              <a:rPr lang="en-GB" sz="2800" noProof="1">
                <a:solidFill>
                  <a:schemeClr val="tx1"/>
                </a:solidFill>
              </a:rPr>
              <a:t> verbs, where we say </a:t>
            </a:r>
            <a:r>
              <a:rPr lang="en-GB" sz="2800" i="1" noProof="1">
                <a:solidFill>
                  <a:schemeClr val="tx1"/>
                </a:solidFill>
              </a:rPr>
              <a:t>him</a:t>
            </a:r>
            <a:r>
              <a:rPr lang="en-GB" sz="2800" noProof="1">
                <a:solidFill>
                  <a:schemeClr val="tx1"/>
                </a:solidFill>
              </a:rPr>
              <a:t> and </a:t>
            </a:r>
            <a:r>
              <a:rPr lang="en-GB" sz="2800" i="1" noProof="1">
                <a:solidFill>
                  <a:schemeClr val="tx1"/>
                </a:solidFill>
              </a:rPr>
              <a:t>her</a:t>
            </a:r>
            <a:endParaRPr lang="en-GB" sz="2800" noProof="1">
              <a:solidFill>
                <a:srgbClr val="00B0F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64046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B54A4-F66A-48AE-9673-4FBD43FA5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Alignment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10EFD-EC61-4098-825E-60E06D48C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br>
              <a:rPr lang="en-GB" dirty="0"/>
            </a:br>
            <a:endParaRPr lang="en-GB" dirty="0"/>
          </a:p>
          <a:p>
            <a:pPr marL="514350" indent="-514350">
              <a:buFont typeface="+mj-lt"/>
              <a:buAutoNum type="arabicPeriod" startAt="31"/>
            </a:pPr>
            <a:r>
              <a:rPr lang="en-GB" noProof="1"/>
              <a:t>​</a:t>
            </a:r>
            <a:r>
              <a:rPr lang="en-GB" noProof="1">
                <a:solidFill>
                  <a:srgbClr val="00B0F0"/>
                </a:solidFill>
              </a:rPr>
              <a:t>Bayi</a:t>
            </a:r>
            <a:r>
              <a:rPr lang="en-GB" noProof="1"/>
              <a:t> banagan</a:t>
            </a:r>
            <a:r>
              <a:rPr lang="en-GB" baseline="30000" noProof="1"/>
              <a:t>y</a:t>
            </a:r>
            <a:r>
              <a:rPr lang="en-GB" noProof="1"/>
              <a:t>u</a:t>
            </a:r>
            <a:br>
              <a:rPr lang="en-GB" noProof="1"/>
            </a:br>
            <a:r>
              <a:rPr lang="en-GB" noProof="1"/>
              <a:t>‘He returned’</a:t>
            </a:r>
          </a:p>
          <a:p>
            <a:pPr marL="514350" indent="-514350">
              <a:buFont typeface="+mj-lt"/>
              <a:buAutoNum type="arabicPeriod" startAt="31"/>
            </a:pPr>
            <a:r>
              <a:rPr lang="en-GB" noProof="1"/>
              <a:t>​</a:t>
            </a:r>
            <a:r>
              <a:rPr lang="en-GB" noProof="1">
                <a:solidFill>
                  <a:srgbClr val="00B0F0"/>
                </a:solidFill>
              </a:rPr>
              <a:t>Balan</a:t>
            </a:r>
            <a:r>
              <a:rPr lang="en-GB" noProof="1"/>
              <a:t> banagan</a:t>
            </a:r>
            <a:r>
              <a:rPr lang="en-GB" baseline="30000" noProof="1"/>
              <a:t>y</a:t>
            </a:r>
            <a:r>
              <a:rPr lang="en-GB" noProof="1"/>
              <a:t>u</a:t>
            </a:r>
            <a:br>
              <a:rPr lang="en-GB" noProof="1"/>
            </a:br>
            <a:r>
              <a:rPr lang="en-GB" noProof="1"/>
              <a:t>‘She returned’</a:t>
            </a:r>
          </a:p>
          <a:p>
            <a:pPr marL="514350" indent="-514350">
              <a:buFont typeface="+mj-lt"/>
              <a:buAutoNum type="arabicPeriod" startAt="31"/>
            </a:pPr>
            <a:r>
              <a:rPr lang="en-GB" noProof="1"/>
              <a:t>​</a:t>
            </a:r>
            <a:r>
              <a:rPr lang="en-GB" noProof="1">
                <a:solidFill>
                  <a:srgbClr val="FF4141"/>
                </a:solidFill>
              </a:rPr>
              <a:t>Baŋgul</a:t>
            </a:r>
            <a:r>
              <a:rPr lang="en-GB" noProof="1"/>
              <a:t> buran </a:t>
            </a:r>
            <a:r>
              <a:rPr lang="en-GB" noProof="1">
                <a:solidFill>
                  <a:srgbClr val="00B0F0"/>
                </a:solidFill>
              </a:rPr>
              <a:t>balan</a:t>
            </a:r>
            <a:br>
              <a:rPr lang="en-GB" noProof="1"/>
            </a:br>
            <a:r>
              <a:rPr lang="en-GB" noProof="1"/>
              <a:t>‘He saw her’</a:t>
            </a:r>
          </a:p>
          <a:p>
            <a:pPr marL="514350" indent="-514350">
              <a:buFont typeface="+mj-lt"/>
              <a:buAutoNum type="arabicPeriod" startAt="31"/>
            </a:pPr>
            <a:r>
              <a:rPr lang="en-GB" noProof="1"/>
              <a:t>​</a:t>
            </a:r>
            <a:r>
              <a:rPr lang="en-GB" noProof="1">
                <a:solidFill>
                  <a:srgbClr val="FF4141"/>
                </a:solidFill>
              </a:rPr>
              <a:t>Baŋgun</a:t>
            </a:r>
            <a:r>
              <a:rPr lang="en-GB" noProof="1"/>
              <a:t> buran </a:t>
            </a:r>
            <a:r>
              <a:rPr lang="en-GB" noProof="1">
                <a:solidFill>
                  <a:srgbClr val="00B0F0"/>
                </a:solidFill>
              </a:rPr>
              <a:t>bayi</a:t>
            </a:r>
            <a:br>
              <a:rPr lang="en-GB" noProof="1"/>
            </a:br>
            <a:r>
              <a:rPr lang="en-GB" noProof="1"/>
              <a:t>‘She saw him’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AFADBE-8C0A-48B3-B55F-AC52F6810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32</a:t>
            </a:fld>
            <a:endParaRPr lang="en-GB"/>
          </a:p>
        </p:txBody>
      </p:sp>
      <p:sp>
        <p:nvSpPr>
          <p:cNvPr id="5" name="Star: 32 Points 4">
            <a:extLst>
              <a:ext uri="{FF2B5EF4-FFF2-40B4-BE49-F238E27FC236}">
                <a16:creationId xmlns:a16="http://schemas.microsoft.com/office/drawing/2014/main" id="{7269B889-DD70-4283-8C9B-082E71A6C21B}"/>
              </a:ext>
            </a:extLst>
          </p:cNvPr>
          <p:cNvSpPr/>
          <p:nvPr/>
        </p:nvSpPr>
        <p:spPr>
          <a:xfrm>
            <a:off x="4581144" y="2569464"/>
            <a:ext cx="6772656" cy="3607499"/>
          </a:xfrm>
          <a:prstGeom prst="star32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i="1" noProof="1">
                <a:solidFill>
                  <a:srgbClr val="00B0F0"/>
                </a:solidFill>
              </a:rPr>
              <a:t>Bayi</a:t>
            </a:r>
            <a:r>
              <a:rPr lang="en-GB" sz="2800" noProof="1"/>
              <a:t> and </a:t>
            </a:r>
            <a:r>
              <a:rPr lang="en-GB" sz="2800" i="1" noProof="1">
                <a:solidFill>
                  <a:srgbClr val="00B0F0"/>
                </a:solidFill>
              </a:rPr>
              <a:t>balan</a:t>
            </a:r>
            <a:r>
              <a:rPr lang="en-GB" sz="2800" noProof="1">
                <a:solidFill>
                  <a:srgbClr val="00B0F0"/>
                </a:solidFill>
              </a:rPr>
              <a:t> </a:t>
            </a:r>
            <a:r>
              <a:rPr lang="en-GB" sz="2800" noProof="1">
                <a:solidFill>
                  <a:schemeClr val="tx1"/>
                </a:solidFill>
              </a:rPr>
              <a:t>are in the </a:t>
            </a:r>
            <a:r>
              <a:rPr lang="en-GB" sz="2800" u="sng" noProof="1">
                <a:solidFill>
                  <a:srgbClr val="00B0F0"/>
                </a:solidFill>
              </a:rPr>
              <a:t>absolutive</a:t>
            </a:r>
            <a:r>
              <a:rPr lang="en-GB" sz="2800" noProof="1">
                <a:solidFill>
                  <a:schemeClr val="tx1"/>
                </a:solidFill>
              </a:rPr>
              <a:t> case, and </a:t>
            </a:r>
            <a:r>
              <a:rPr lang="en-GB" sz="2800" noProof="1">
                <a:solidFill>
                  <a:srgbClr val="FF4141"/>
                </a:solidFill>
              </a:rPr>
              <a:t>baŋgul</a:t>
            </a:r>
            <a:r>
              <a:rPr lang="en-GB" sz="2800" noProof="1">
                <a:solidFill>
                  <a:schemeClr val="tx1"/>
                </a:solidFill>
              </a:rPr>
              <a:t> and </a:t>
            </a:r>
            <a:r>
              <a:rPr lang="en-GB" sz="2800" noProof="1">
                <a:solidFill>
                  <a:srgbClr val="FF4141"/>
                </a:solidFill>
              </a:rPr>
              <a:t>baŋgun</a:t>
            </a:r>
            <a:r>
              <a:rPr lang="en-GB" sz="2800" noProof="1">
                <a:solidFill>
                  <a:schemeClr val="tx1"/>
                </a:solidFill>
              </a:rPr>
              <a:t> are in the </a:t>
            </a:r>
            <a:r>
              <a:rPr lang="en-GB" sz="2800" u="sng" noProof="1">
                <a:solidFill>
                  <a:srgbClr val="FF4141"/>
                </a:solidFill>
              </a:rPr>
              <a:t>ergative</a:t>
            </a:r>
            <a:r>
              <a:rPr lang="en-GB" sz="2800" noProof="1">
                <a:solidFill>
                  <a:schemeClr val="tx1"/>
                </a:solidFill>
              </a:rPr>
              <a:t> case</a:t>
            </a:r>
            <a:endParaRPr lang="en-GB" sz="2800" noProof="1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573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0DD66-430A-44A4-91A1-575D4202D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Alignment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03CA1-F547-4E4A-82FE-1D31AA225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 language like Dyirbal, which has an </a:t>
            </a:r>
            <a:r>
              <a:rPr lang="en-GB" dirty="0">
                <a:solidFill>
                  <a:srgbClr val="FF4141"/>
                </a:solidFill>
              </a:rPr>
              <a:t>ergative</a:t>
            </a:r>
            <a:r>
              <a:rPr lang="en-GB" dirty="0"/>
              <a:t> case, is said to have </a:t>
            </a:r>
            <a:r>
              <a:rPr lang="en-GB" dirty="0">
                <a:solidFill>
                  <a:srgbClr val="FF4141"/>
                </a:solidFill>
              </a:rPr>
              <a:t>ergative</a:t>
            </a:r>
            <a:r>
              <a:rPr lang="en-GB" dirty="0"/>
              <a:t> </a:t>
            </a:r>
            <a:r>
              <a:rPr lang="en-GB" u="sng" dirty="0"/>
              <a:t>alignment</a:t>
            </a:r>
          </a:p>
          <a:p>
            <a:r>
              <a:rPr lang="en-GB" dirty="0"/>
              <a:t>A language like English, which has an </a:t>
            </a:r>
            <a:r>
              <a:rPr lang="en-GB" dirty="0">
                <a:solidFill>
                  <a:srgbClr val="0000FF"/>
                </a:solidFill>
              </a:rPr>
              <a:t>accusative</a:t>
            </a:r>
            <a:r>
              <a:rPr lang="en-GB" dirty="0"/>
              <a:t> case, is said to have </a:t>
            </a:r>
            <a:r>
              <a:rPr lang="en-GB" dirty="0">
                <a:solidFill>
                  <a:srgbClr val="0000FF"/>
                </a:solidFill>
              </a:rPr>
              <a:t>accusative</a:t>
            </a:r>
            <a:r>
              <a:rPr lang="en-GB" dirty="0"/>
              <a:t> </a:t>
            </a:r>
            <a:r>
              <a:rPr lang="en-GB" u="sng" dirty="0"/>
              <a:t>alignment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DB2B02-270B-4118-91B8-62D94941F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706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9D942-C226-485A-B7B1-8EC71408E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Alignment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73BD7-1CA7-4531-AE85-592B0A43A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907184"/>
          </a:xfrm>
        </p:spPr>
        <p:txBody>
          <a:bodyPr/>
          <a:lstStyle/>
          <a:p>
            <a:r>
              <a:rPr lang="en-GB" dirty="0"/>
              <a:t>This property is called </a:t>
            </a:r>
            <a:r>
              <a:rPr lang="en-GB" u="sng" dirty="0"/>
              <a:t>alignment</a:t>
            </a:r>
            <a:r>
              <a:rPr lang="en-GB" dirty="0"/>
              <a:t> because it relates to how the cases </a:t>
            </a:r>
            <a:r>
              <a:rPr lang="en-GB" u="sng" dirty="0"/>
              <a:t>line up</a:t>
            </a:r>
            <a:r>
              <a:rPr lang="en-GB" dirty="0"/>
              <a:t> with different verbs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CF1BE-FB0D-4FCB-9877-694DD10B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34</a:t>
            </a:fld>
            <a:endParaRPr lang="en-GB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E56206AF-ADAF-46CB-9B9A-D960F6B81A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23231"/>
              </p:ext>
            </p:extLst>
          </p:nvPr>
        </p:nvGraphicFramePr>
        <p:xfrm>
          <a:off x="1186293" y="3086100"/>
          <a:ext cx="10234182" cy="18288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5509782">
                  <a:extLst>
                    <a:ext uri="{9D8B030D-6E8A-4147-A177-3AD203B41FA5}">
                      <a16:colId xmlns:a16="http://schemas.microsoft.com/office/drawing/2014/main" val="178172406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3535981106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41124591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Dyirbal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4653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Object of transitive verb (e.g. </a:t>
                      </a:r>
                      <a:r>
                        <a:rPr lang="en-GB" sz="2400" i="1" dirty="0"/>
                        <a:t>see</a:t>
                      </a:r>
                      <a:r>
                        <a:rPr lang="en-GB" sz="2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rgbClr val="0000FF"/>
                          </a:solidFill>
                        </a:rPr>
                        <a:t>him</a:t>
                      </a:r>
                      <a:r>
                        <a:rPr lang="en-GB" sz="2400" dirty="0"/>
                        <a:t>/</a:t>
                      </a:r>
                      <a:r>
                        <a:rPr lang="en-GB" sz="2400" dirty="0">
                          <a:solidFill>
                            <a:srgbClr val="0000FF"/>
                          </a:solidFill>
                        </a:rPr>
                        <a:t>her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400" noProof="1">
                          <a:solidFill>
                            <a:srgbClr val="00B0F0"/>
                          </a:solidFill>
                        </a:rPr>
                        <a:t>bayi</a:t>
                      </a:r>
                      <a:r>
                        <a:rPr lang="en-GB" sz="2400" noProof="1"/>
                        <a:t>/</a:t>
                      </a:r>
                      <a:r>
                        <a:rPr lang="en-GB" sz="2400" noProof="1">
                          <a:solidFill>
                            <a:srgbClr val="00B0F0"/>
                          </a:solidFill>
                        </a:rPr>
                        <a:t>balan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9778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Subject of intransitive verb (e.g. </a:t>
                      </a:r>
                      <a:r>
                        <a:rPr lang="en-GB" sz="2400" i="1" dirty="0"/>
                        <a:t>return</a:t>
                      </a:r>
                      <a:r>
                        <a:rPr lang="en-GB" sz="2400" i="0" dirty="0"/>
                        <a:t>)</a:t>
                      </a:r>
                      <a:endParaRPr lang="en-GB" sz="2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rgbClr val="FF0000"/>
                          </a:solidFill>
                        </a:rPr>
                        <a:t>he</a:t>
                      </a:r>
                      <a:r>
                        <a:rPr lang="en-GB" sz="2400" dirty="0"/>
                        <a:t>/</a:t>
                      </a:r>
                      <a:r>
                        <a:rPr lang="en-GB" sz="2400" dirty="0">
                          <a:solidFill>
                            <a:srgbClr val="FF0000"/>
                          </a:solidFill>
                        </a:rPr>
                        <a:t>she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0909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Subject of transitive verb (e.g. </a:t>
                      </a:r>
                      <a:r>
                        <a:rPr lang="en-GB" sz="2400" i="1" dirty="0"/>
                        <a:t>see</a:t>
                      </a:r>
                      <a:r>
                        <a:rPr lang="en-GB" sz="2400" i="0" dirty="0"/>
                        <a:t>)</a:t>
                      </a:r>
                      <a:endParaRPr lang="en-GB" sz="2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noProof="1">
                          <a:solidFill>
                            <a:srgbClr val="FF4141"/>
                          </a:solidFill>
                        </a:rPr>
                        <a:t>baŋgul</a:t>
                      </a:r>
                      <a:r>
                        <a:rPr lang="en-GB" sz="2400" noProof="1"/>
                        <a:t>/</a:t>
                      </a:r>
                      <a:r>
                        <a:rPr lang="en-GB" sz="2400" noProof="1">
                          <a:solidFill>
                            <a:srgbClr val="FF4141"/>
                          </a:solidFill>
                        </a:rPr>
                        <a:t>baŋgun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37537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5947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0DD66-430A-44A4-91A1-575D4202D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Alignment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03CA1-F547-4E4A-82FE-1D31AA225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Other languages with </a:t>
            </a:r>
            <a:r>
              <a:rPr lang="en-GB" dirty="0">
                <a:solidFill>
                  <a:srgbClr val="FF4141"/>
                </a:solidFill>
              </a:rPr>
              <a:t>ergative</a:t>
            </a:r>
            <a:r>
              <a:rPr lang="en-GB" dirty="0"/>
              <a:t> alignment:</a:t>
            </a:r>
          </a:p>
          <a:p>
            <a:pPr lvl="1"/>
            <a:r>
              <a:rPr lang="en-GB" dirty="0"/>
              <a:t>Basque (spoken in parts of France and Spain)</a:t>
            </a:r>
          </a:p>
          <a:p>
            <a:pPr lvl="1"/>
            <a:r>
              <a:rPr lang="en-GB" dirty="0"/>
              <a:t>Greenlandic (spoken in Greenland)</a:t>
            </a:r>
          </a:p>
          <a:p>
            <a:pPr lvl="1"/>
            <a:r>
              <a:rPr lang="en-GB" dirty="0"/>
              <a:t>Yucatec (spoken in Mexico)</a:t>
            </a:r>
          </a:p>
          <a:p>
            <a:r>
              <a:rPr lang="en-GB" dirty="0"/>
              <a:t>Some languages even have a mix of </a:t>
            </a:r>
            <a:r>
              <a:rPr lang="en-GB" dirty="0">
                <a:solidFill>
                  <a:srgbClr val="FF4141"/>
                </a:solidFill>
              </a:rPr>
              <a:t>ergative</a:t>
            </a:r>
            <a:r>
              <a:rPr lang="en-GB" dirty="0"/>
              <a:t> and </a:t>
            </a:r>
            <a:r>
              <a:rPr lang="en-GB" dirty="0">
                <a:solidFill>
                  <a:srgbClr val="0000FF"/>
                </a:solidFill>
              </a:rPr>
              <a:t>accusative</a:t>
            </a:r>
            <a:r>
              <a:rPr lang="en-GB" dirty="0"/>
              <a:t> alignment</a:t>
            </a:r>
          </a:p>
          <a:p>
            <a:pPr lvl="1"/>
            <a:r>
              <a:rPr lang="en-GB" dirty="0"/>
              <a:t>One </a:t>
            </a:r>
            <a:r>
              <a:rPr lang="en-GB" u="sng" dirty="0">
                <a:solidFill>
                  <a:srgbClr val="FF41FF"/>
                </a:solidFill>
              </a:rPr>
              <a:t>split ergative</a:t>
            </a:r>
            <a:r>
              <a:rPr lang="en-GB" dirty="0"/>
              <a:t> language is Hindi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DB2B02-270B-4118-91B8-62D94941F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35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09105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9FACE-A51F-4030-B76F-9A1B38D71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Alignment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D149D4-C18A-42C6-B704-DCFCE277C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Many languages with </a:t>
            </a:r>
            <a:r>
              <a:rPr lang="en-GB" dirty="0">
                <a:solidFill>
                  <a:srgbClr val="FF4141"/>
                </a:solidFill>
              </a:rPr>
              <a:t>ergative</a:t>
            </a:r>
            <a:r>
              <a:rPr lang="en-GB" dirty="0"/>
              <a:t> alignment have an </a:t>
            </a:r>
            <a:r>
              <a:rPr lang="en-GB" noProof="1">
                <a:solidFill>
                  <a:srgbClr val="804000"/>
                </a:solidFill>
              </a:rPr>
              <a:t>antipassive</a:t>
            </a:r>
            <a:r>
              <a:rPr lang="en-GB" dirty="0"/>
              <a:t> voice</a:t>
            </a:r>
          </a:p>
          <a:p>
            <a:pPr marL="514350" indent="-514350">
              <a:buFont typeface="+mj-lt"/>
              <a:buAutoNum type="arabicPeriod" startAt="35"/>
            </a:pPr>
            <a:r>
              <a:rPr lang="en-GB" noProof="1"/>
              <a:t>​</a:t>
            </a:r>
            <a:r>
              <a:rPr lang="en-GB" noProof="1">
                <a:solidFill>
                  <a:srgbClr val="FF4141"/>
                </a:solidFill>
              </a:rPr>
              <a:t>Baŋgul</a:t>
            </a:r>
            <a:r>
              <a:rPr lang="en-GB" noProof="1"/>
              <a:t> </a:t>
            </a:r>
            <a:r>
              <a:rPr lang="en-GB" noProof="1">
                <a:solidFill>
                  <a:srgbClr val="00B050"/>
                </a:solidFill>
              </a:rPr>
              <a:t>buran</a:t>
            </a:r>
            <a:r>
              <a:rPr lang="en-GB" noProof="1"/>
              <a:t> </a:t>
            </a:r>
            <a:r>
              <a:rPr lang="en-GB" noProof="1">
                <a:solidFill>
                  <a:srgbClr val="00B0F0"/>
                </a:solidFill>
              </a:rPr>
              <a:t>balan</a:t>
            </a:r>
            <a:br>
              <a:rPr lang="en-GB" noProof="1"/>
            </a:br>
            <a:r>
              <a:rPr lang="en-GB" noProof="1"/>
              <a:t>‘He saw her’</a:t>
            </a:r>
          </a:p>
          <a:p>
            <a:pPr marL="514350" indent="-514350">
              <a:buFont typeface="+mj-lt"/>
              <a:buAutoNum type="arabicPeriod" startAt="35"/>
            </a:pPr>
            <a:r>
              <a:rPr lang="en-GB" noProof="1"/>
              <a:t>​</a:t>
            </a:r>
            <a:r>
              <a:rPr lang="en-GB" noProof="1">
                <a:solidFill>
                  <a:srgbClr val="00B0F0"/>
                </a:solidFill>
              </a:rPr>
              <a:t>Bayi</a:t>
            </a:r>
            <a:r>
              <a:rPr lang="en-GB" noProof="1"/>
              <a:t> </a:t>
            </a:r>
            <a:r>
              <a:rPr lang="en-GB" noProof="1">
                <a:solidFill>
                  <a:srgbClr val="804000"/>
                </a:solidFill>
              </a:rPr>
              <a:t>buralŋan</a:t>
            </a:r>
            <a:r>
              <a:rPr lang="en-GB" baseline="30000" noProof="1">
                <a:solidFill>
                  <a:srgbClr val="804000"/>
                </a:solidFill>
              </a:rPr>
              <a:t>y</a:t>
            </a:r>
            <a:r>
              <a:rPr lang="en-GB" noProof="1">
                <a:solidFill>
                  <a:srgbClr val="804000"/>
                </a:solidFill>
              </a:rPr>
              <a:t>u</a:t>
            </a:r>
            <a:r>
              <a:rPr lang="en-GB" noProof="1"/>
              <a:t> </a:t>
            </a:r>
            <a:r>
              <a:rPr lang="en-GB" noProof="1">
                <a:solidFill>
                  <a:srgbClr val="FF00FF"/>
                </a:solidFill>
              </a:rPr>
              <a:t>baŋgun</a:t>
            </a:r>
            <a:br>
              <a:rPr lang="en-GB" noProof="1"/>
            </a:br>
            <a:r>
              <a:rPr lang="en-GB" noProof="1"/>
              <a:t>​≈‘He was looking at her’</a:t>
            </a:r>
          </a:p>
          <a:p>
            <a:r>
              <a:rPr lang="en-GB" dirty="0"/>
              <a:t>The verb </a:t>
            </a:r>
            <a:r>
              <a:rPr lang="en-GB" dirty="0">
                <a:solidFill>
                  <a:srgbClr val="00B050"/>
                </a:solidFill>
              </a:rPr>
              <a:t>buran</a:t>
            </a:r>
            <a:r>
              <a:rPr lang="en-GB" dirty="0"/>
              <a:t> is in the </a:t>
            </a:r>
            <a:r>
              <a:rPr lang="en-GB" dirty="0">
                <a:solidFill>
                  <a:srgbClr val="00B050"/>
                </a:solidFill>
              </a:rPr>
              <a:t>active</a:t>
            </a:r>
            <a:r>
              <a:rPr lang="en-GB" dirty="0"/>
              <a:t> voice</a:t>
            </a:r>
          </a:p>
          <a:p>
            <a:pPr lvl="1"/>
            <a:r>
              <a:rPr lang="en-GB" dirty="0"/>
              <a:t>It has an </a:t>
            </a:r>
            <a:r>
              <a:rPr lang="en-GB" dirty="0">
                <a:solidFill>
                  <a:srgbClr val="FF4141"/>
                </a:solidFill>
              </a:rPr>
              <a:t>ergative</a:t>
            </a:r>
            <a:r>
              <a:rPr lang="en-GB" dirty="0"/>
              <a:t> subject and an </a:t>
            </a:r>
            <a:r>
              <a:rPr lang="en-GB" dirty="0">
                <a:solidFill>
                  <a:srgbClr val="00B0F0"/>
                </a:solidFill>
              </a:rPr>
              <a:t>absolutive</a:t>
            </a:r>
            <a:r>
              <a:rPr lang="en-GB" dirty="0"/>
              <a:t> direct object</a:t>
            </a:r>
          </a:p>
          <a:p>
            <a:r>
              <a:rPr lang="en-GB" dirty="0"/>
              <a:t>The verb </a:t>
            </a:r>
            <a:r>
              <a:rPr lang="en-GB" noProof="1">
                <a:solidFill>
                  <a:srgbClr val="804000"/>
                </a:solidFill>
              </a:rPr>
              <a:t>buralŋan</a:t>
            </a:r>
            <a:r>
              <a:rPr lang="en-GB" baseline="30000" noProof="1">
                <a:solidFill>
                  <a:srgbClr val="804000"/>
                </a:solidFill>
              </a:rPr>
              <a:t>y</a:t>
            </a:r>
            <a:r>
              <a:rPr lang="en-GB" noProof="1">
                <a:solidFill>
                  <a:srgbClr val="804000"/>
                </a:solidFill>
              </a:rPr>
              <a:t>u</a:t>
            </a:r>
            <a:r>
              <a:rPr lang="en-GB" dirty="0"/>
              <a:t> is in the </a:t>
            </a:r>
            <a:r>
              <a:rPr lang="en-GB" noProof="1">
                <a:solidFill>
                  <a:srgbClr val="804000"/>
                </a:solidFill>
              </a:rPr>
              <a:t>antipassive</a:t>
            </a:r>
            <a:r>
              <a:rPr lang="en-GB" dirty="0"/>
              <a:t> voice</a:t>
            </a:r>
          </a:p>
          <a:p>
            <a:pPr lvl="1"/>
            <a:r>
              <a:rPr lang="en-GB" dirty="0"/>
              <a:t>It has an </a:t>
            </a:r>
            <a:r>
              <a:rPr lang="en-GB" dirty="0">
                <a:solidFill>
                  <a:srgbClr val="00B0F0"/>
                </a:solidFill>
              </a:rPr>
              <a:t>absolutive</a:t>
            </a:r>
            <a:r>
              <a:rPr lang="en-GB" dirty="0"/>
              <a:t> subject and a </a:t>
            </a:r>
            <a:r>
              <a:rPr lang="en-GB" dirty="0">
                <a:solidFill>
                  <a:srgbClr val="FF00FF"/>
                </a:solidFill>
              </a:rPr>
              <a:t>dative</a:t>
            </a:r>
            <a:r>
              <a:rPr lang="en-GB" dirty="0"/>
              <a:t> indirect object</a:t>
            </a:r>
          </a:p>
          <a:p>
            <a:pPr lvl="1"/>
            <a:r>
              <a:rPr lang="en-GB" dirty="0"/>
              <a:t>Remember that the </a:t>
            </a:r>
            <a:r>
              <a:rPr lang="en-GB" dirty="0">
                <a:solidFill>
                  <a:srgbClr val="FF00FF"/>
                </a:solidFill>
              </a:rPr>
              <a:t>dative</a:t>
            </a:r>
            <a:r>
              <a:rPr lang="en-GB" dirty="0"/>
              <a:t> case is the one used for meanings like ‘to her’ or ‘at her’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6BA310-1583-43E9-B2D4-16C7C6C46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36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0997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447EB-64E5-4293-A946-5B797F76F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Alignment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570F5-0B6D-46FC-8F1C-634C764A57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exact sense of the </a:t>
            </a:r>
            <a:r>
              <a:rPr lang="en-GB" noProof="1">
                <a:solidFill>
                  <a:srgbClr val="804000"/>
                </a:solidFill>
              </a:rPr>
              <a:t>antipassive</a:t>
            </a:r>
            <a:r>
              <a:rPr lang="en-GB" dirty="0"/>
              <a:t> can be difficult to translate into English</a:t>
            </a:r>
          </a:p>
          <a:p>
            <a:r>
              <a:rPr lang="en-GB" dirty="0"/>
              <a:t>Like the </a:t>
            </a:r>
            <a:r>
              <a:rPr lang="en-GB" dirty="0">
                <a:solidFill>
                  <a:srgbClr val="7030A0"/>
                </a:solidFill>
              </a:rPr>
              <a:t>passive</a:t>
            </a:r>
            <a:r>
              <a:rPr lang="en-GB" dirty="0"/>
              <a:t> in English, it provides a different way of describing the same situation, letting people choose what to emphasise and how to structure what they say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368643-7BC6-407B-B274-16F4BA24A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383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00CF5-2183-4F8E-941D-897F28C2A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E1602-5303-420B-9419-1220017D7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 have seen that alignment has to do with how a language treats the subjects of intransitive verbs</a:t>
            </a:r>
          </a:p>
          <a:p>
            <a:r>
              <a:rPr lang="en-GB" dirty="0"/>
              <a:t>Languages with accusative alignment have nominative and accusative cases</a:t>
            </a:r>
          </a:p>
          <a:p>
            <a:r>
              <a:rPr lang="en-GB" dirty="0"/>
              <a:t>Languages with ergative alignment have ergative and absolutive cases</a:t>
            </a:r>
          </a:p>
          <a:p>
            <a:r>
              <a:rPr lang="en-GB" dirty="0"/>
              <a:t>Ergative languages can have a special </a:t>
            </a:r>
            <a:r>
              <a:rPr lang="en-GB" noProof="1"/>
              <a:t>antipassive</a:t>
            </a:r>
            <a:r>
              <a:rPr lang="en-GB" dirty="0"/>
              <a:t> voice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4A72D4-F96F-4115-8443-8599D8CD5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516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07B58-D2BE-4944-8C32-DD44B6967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1CDA0-86CB-4AF8-A557-3C472EAB8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Another way of thinking about these sentences is in terms of </a:t>
            </a:r>
            <a:r>
              <a:rPr lang="en-GB" u="sng" dirty="0">
                <a:solidFill>
                  <a:srgbClr val="FFFF00"/>
                </a:solidFill>
              </a:rPr>
              <a:t>agents</a:t>
            </a:r>
            <a:r>
              <a:rPr lang="en-GB" dirty="0"/>
              <a:t> and </a:t>
            </a:r>
            <a:r>
              <a:rPr lang="en-GB" u="sng" dirty="0">
                <a:solidFill>
                  <a:srgbClr val="00B0F0"/>
                </a:solidFill>
              </a:rPr>
              <a:t>patients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​​</a:t>
            </a:r>
            <a:r>
              <a:rPr lang="en-GB" dirty="0">
                <a:solidFill>
                  <a:srgbClr val="FFFF00"/>
                </a:solidFill>
              </a:rPr>
              <a:t>Jack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killed </a:t>
            </a:r>
            <a:r>
              <a:rPr lang="en-GB" dirty="0">
                <a:solidFill>
                  <a:srgbClr val="00B0F0"/>
                </a:solidFill>
              </a:rPr>
              <a:t>the giant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​</a:t>
            </a:r>
            <a:r>
              <a:rPr lang="en-GB" dirty="0">
                <a:solidFill>
                  <a:srgbClr val="FFFF00"/>
                </a:solidFill>
              </a:rPr>
              <a:t>Mary</a:t>
            </a:r>
            <a:r>
              <a:rPr lang="en-GB" dirty="0"/>
              <a:t> built </a:t>
            </a:r>
            <a:r>
              <a:rPr lang="en-GB" dirty="0">
                <a:solidFill>
                  <a:srgbClr val="00B0F0"/>
                </a:solidFill>
              </a:rPr>
              <a:t>a boat</a:t>
            </a:r>
          </a:p>
          <a:p>
            <a:r>
              <a:rPr lang="en-GB" dirty="0"/>
              <a:t>In these sentences, </a:t>
            </a:r>
            <a:r>
              <a:rPr lang="en-GB" i="1" dirty="0">
                <a:solidFill>
                  <a:srgbClr val="FFFF00"/>
                </a:solidFill>
              </a:rPr>
              <a:t>Jack</a:t>
            </a:r>
            <a:r>
              <a:rPr lang="en-GB" dirty="0"/>
              <a:t> and </a:t>
            </a:r>
            <a:r>
              <a:rPr lang="en-GB" i="1" dirty="0">
                <a:solidFill>
                  <a:srgbClr val="FFFF00"/>
                </a:solidFill>
              </a:rPr>
              <a:t>Mary</a:t>
            </a:r>
            <a:r>
              <a:rPr lang="en-GB" dirty="0"/>
              <a:t> are the </a:t>
            </a:r>
            <a:r>
              <a:rPr lang="en-GB" dirty="0">
                <a:solidFill>
                  <a:srgbClr val="FFFF00"/>
                </a:solidFill>
              </a:rPr>
              <a:t>agents</a:t>
            </a:r>
          </a:p>
          <a:p>
            <a:pPr lvl="1"/>
            <a:r>
              <a:rPr lang="en-GB" dirty="0"/>
              <a:t>The </a:t>
            </a:r>
            <a:r>
              <a:rPr lang="en-GB" dirty="0">
                <a:solidFill>
                  <a:srgbClr val="FFFF00"/>
                </a:solidFill>
              </a:rPr>
              <a:t>agent</a:t>
            </a:r>
            <a:r>
              <a:rPr lang="en-GB" dirty="0"/>
              <a:t> is the one doing something, like killing or building</a:t>
            </a:r>
          </a:p>
          <a:p>
            <a:r>
              <a:rPr lang="en-GB" dirty="0"/>
              <a:t>​</a:t>
            </a:r>
            <a:r>
              <a:rPr lang="en-GB" i="1" dirty="0">
                <a:solidFill>
                  <a:srgbClr val="00B0F0"/>
                </a:solidFill>
              </a:rPr>
              <a:t>The giant</a:t>
            </a:r>
            <a:r>
              <a:rPr lang="en-GB" dirty="0"/>
              <a:t> and </a:t>
            </a:r>
            <a:r>
              <a:rPr lang="en-GB" i="1" dirty="0">
                <a:solidFill>
                  <a:srgbClr val="00B0F0"/>
                </a:solidFill>
              </a:rPr>
              <a:t>a boat</a:t>
            </a:r>
            <a:r>
              <a:rPr lang="en-GB" dirty="0"/>
              <a:t> are the </a:t>
            </a:r>
            <a:r>
              <a:rPr lang="en-GB" dirty="0">
                <a:solidFill>
                  <a:srgbClr val="00B0F0"/>
                </a:solidFill>
              </a:rPr>
              <a:t>patients</a:t>
            </a:r>
          </a:p>
          <a:p>
            <a:pPr lvl="1"/>
            <a:r>
              <a:rPr lang="en-GB" dirty="0"/>
              <a:t>The </a:t>
            </a:r>
            <a:r>
              <a:rPr lang="en-GB" dirty="0">
                <a:solidFill>
                  <a:srgbClr val="00B0F0"/>
                </a:solidFill>
              </a:rPr>
              <a:t>patient</a:t>
            </a:r>
            <a:r>
              <a:rPr lang="en-GB" dirty="0"/>
              <a:t> is the one having something done to it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AEFF2C-3584-4D3B-A5EF-3FCFFEBF1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4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2676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4703F-47E9-4F91-A0FD-E6AAAD88B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926D8-423B-40CB-BB1D-D9FDDE50FF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Voice has to do with how participants such as </a:t>
            </a:r>
            <a:r>
              <a:rPr lang="en-GB" dirty="0">
                <a:solidFill>
                  <a:srgbClr val="FFFF00"/>
                </a:solidFill>
              </a:rPr>
              <a:t>agents</a:t>
            </a:r>
            <a:r>
              <a:rPr lang="en-GB" dirty="0"/>
              <a:t> and </a:t>
            </a:r>
            <a:r>
              <a:rPr lang="en-GB" dirty="0">
                <a:solidFill>
                  <a:srgbClr val="00B0F0"/>
                </a:solidFill>
              </a:rPr>
              <a:t>patients</a:t>
            </a:r>
            <a:r>
              <a:rPr lang="en-GB" dirty="0"/>
              <a:t> are assigned to the categories of </a:t>
            </a:r>
            <a:r>
              <a:rPr lang="en-GB" dirty="0">
                <a:solidFill>
                  <a:srgbClr val="FF0000"/>
                </a:solidFill>
              </a:rPr>
              <a:t>subject</a:t>
            </a:r>
            <a:r>
              <a:rPr lang="en-GB" dirty="0"/>
              <a:t> and </a:t>
            </a:r>
            <a:r>
              <a:rPr lang="en-GB" dirty="0">
                <a:solidFill>
                  <a:srgbClr val="0000FF"/>
                </a:solidFill>
              </a:rPr>
              <a:t>object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Jack</a:t>
            </a:r>
            <a:r>
              <a:rPr lang="en-GB" dirty="0"/>
              <a:t> </a:t>
            </a:r>
            <a:r>
              <a:rPr lang="en-GB" dirty="0">
                <a:solidFill>
                  <a:srgbClr val="00B050"/>
                </a:solidFill>
              </a:rPr>
              <a:t>killed</a:t>
            </a:r>
            <a:r>
              <a:rPr lang="en-GB" dirty="0"/>
              <a:t> </a:t>
            </a:r>
            <a:r>
              <a:rPr lang="en-GB" dirty="0">
                <a:solidFill>
                  <a:srgbClr val="0000FF"/>
                </a:solidFill>
              </a:rPr>
              <a:t>the giant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The giant</a:t>
            </a:r>
            <a:r>
              <a:rPr lang="en-GB" dirty="0"/>
              <a:t> </a:t>
            </a:r>
            <a:r>
              <a:rPr lang="en-GB" dirty="0">
                <a:solidFill>
                  <a:srgbClr val="7030A0"/>
                </a:solidFill>
              </a:rPr>
              <a:t>was killed</a:t>
            </a:r>
            <a:r>
              <a:rPr lang="en-GB" dirty="0"/>
              <a:t> by Jack</a:t>
            </a:r>
            <a:endParaRPr lang="en-GB" dirty="0">
              <a:solidFill>
                <a:srgbClr val="FFFF00"/>
              </a:solidFill>
            </a:endParaRPr>
          </a:p>
          <a:p>
            <a:r>
              <a:rPr lang="en-GB" dirty="0"/>
              <a:t>Sentence (3) is in the </a:t>
            </a:r>
            <a:r>
              <a:rPr lang="en-GB" u="sng" dirty="0">
                <a:solidFill>
                  <a:srgbClr val="00B050"/>
                </a:solidFill>
              </a:rPr>
              <a:t>active</a:t>
            </a:r>
            <a:r>
              <a:rPr lang="en-GB" dirty="0"/>
              <a:t> voice</a:t>
            </a:r>
          </a:p>
          <a:p>
            <a:pPr lvl="1"/>
            <a:r>
              <a:rPr lang="en-GB" dirty="0"/>
              <a:t>The one killing is the </a:t>
            </a:r>
            <a:r>
              <a:rPr lang="en-GB" dirty="0">
                <a:solidFill>
                  <a:srgbClr val="FF0000"/>
                </a:solidFill>
              </a:rPr>
              <a:t>subject</a:t>
            </a:r>
            <a:r>
              <a:rPr lang="en-GB" dirty="0"/>
              <a:t>, and the one being killed is the </a:t>
            </a:r>
            <a:r>
              <a:rPr lang="en-GB" dirty="0">
                <a:solidFill>
                  <a:srgbClr val="0000FF"/>
                </a:solidFill>
              </a:rPr>
              <a:t>object</a:t>
            </a:r>
          </a:p>
          <a:p>
            <a:r>
              <a:rPr lang="en-GB" dirty="0"/>
              <a:t>Sentence (4) is in the </a:t>
            </a:r>
            <a:r>
              <a:rPr lang="en-GB" u="sng" dirty="0">
                <a:solidFill>
                  <a:srgbClr val="7030A0"/>
                </a:solidFill>
              </a:rPr>
              <a:t>passive</a:t>
            </a:r>
            <a:r>
              <a:rPr lang="en-GB" dirty="0"/>
              <a:t> voice</a:t>
            </a:r>
          </a:p>
          <a:p>
            <a:pPr lvl="1"/>
            <a:r>
              <a:rPr lang="en-GB" dirty="0"/>
              <a:t>The one being killed is now the </a:t>
            </a:r>
            <a:r>
              <a:rPr lang="en-GB" dirty="0">
                <a:solidFill>
                  <a:srgbClr val="FF0000"/>
                </a:solidFill>
              </a:rPr>
              <a:t>subject</a:t>
            </a:r>
          </a:p>
          <a:p>
            <a:pPr lvl="1"/>
            <a:r>
              <a:rPr lang="en-GB" dirty="0"/>
              <a:t>Note that the one killing does not become the </a:t>
            </a:r>
            <a:r>
              <a:rPr lang="en-GB" dirty="0">
                <a:solidFill>
                  <a:srgbClr val="0000FF"/>
                </a:solidFill>
              </a:rPr>
              <a:t>object</a:t>
            </a:r>
            <a:endParaRPr lang="en-GB" u="sng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C4270-85F1-4970-9801-2C4E9ED56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5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0974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4703F-47E9-4F91-A0FD-E6AAAD88B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926D8-423B-40CB-BB1D-D9FDDE50FF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Voice has to do with how participants such as </a:t>
            </a:r>
            <a:r>
              <a:rPr lang="en-GB" dirty="0">
                <a:solidFill>
                  <a:srgbClr val="FFFF00"/>
                </a:solidFill>
              </a:rPr>
              <a:t>agents</a:t>
            </a:r>
            <a:r>
              <a:rPr lang="en-GB" dirty="0"/>
              <a:t> and </a:t>
            </a:r>
            <a:r>
              <a:rPr lang="en-GB" dirty="0">
                <a:solidFill>
                  <a:srgbClr val="00B0F0"/>
                </a:solidFill>
              </a:rPr>
              <a:t>patients</a:t>
            </a:r>
            <a:r>
              <a:rPr lang="en-GB" dirty="0"/>
              <a:t> are assigned to the categories of </a:t>
            </a:r>
            <a:r>
              <a:rPr lang="en-GB" dirty="0">
                <a:solidFill>
                  <a:srgbClr val="FF0000"/>
                </a:solidFill>
              </a:rPr>
              <a:t>subject</a:t>
            </a:r>
            <a:r>
              <a:rPr lang="en-GB" dirty="0"/>
              <a:t> and </a:t>
            </a:r>
            <a:r>
              <a:rPr lang="en-GB" dirty="0">
                <a:solidFill>
                  <a:srgbClr val="0000FF"/>
                </a:solidFill>
              </a:rPr>
              <a:t>object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GB" dirty="0"/>
              <a:t>​</a:t>
            </a:r>
            <a:r>
              <a:rPr lang="en-GB" dirty="0">
                <a:solidFill>
                  <a:srgbClr val="FFFF00"/>
                </a:solidFill>
              </a:rPr>
              <a:t>Jack</a:t>
            </a:r>
            <a:r>
              <a:rPr lang="en-GB" dirty="0"/>
              <a:t> </a:t>
            </a:r>
            <a:r>
              <a:rPr lang="en-GB" dirty="0">
                <a:solidFill>
                  <a:srgbClr val="00B050"/>
                </a:solidFill>
              </a:rPr>
              <a:t>killed</a:t>
            </a:r>
            <a:r>
              <a:rPr lang="en-GB" dirty="0"/>
              <a:t> </a:t>
            </a:r>
            <a:r>
              <a:rPr lang="en-GB" dirty="0">
                <a:solidFill>
                  <a:srgbClr val="00B0F0"/>
                </a:solidFill>
              </a:rPr>
              <a:t>the giant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GB" dirty="0"/>
              <a:t>​</a:t>
            </a:r>
            <a:r>
              <a:rPr lang="en-GB" dirty="0">
                <a:solidFill>
                  <a:srgbClr val="00B0F0"/>
                </a:solidFill>
              </a:rPr>
              <a:t>The giant</a:t>
            </a:r>
            <a:r>
              <a:rPr lang="en-GB" dirty="0"/>
              <a:t> </a:t>
            </a:r>
            <a:r>
              <a:rPr lang="en-GB" dirty="0">
                <a:solidFill>
                  <a:srgbClr val="7030A0"/>
                </a:solidFill>
              </a:rPr>
              <a:t>was killed</a:t>
            </a:r>
            <a:r>
              <a:rPr lang="en-GB" dirty="0"/>
              <a:t> </a:t>
            </a:r>
            <a:r>
              <a:rPr lang="en-GB" u="sng" dirty="0"/>
              <a:t>by</a:t>
            </a:r>
            <a:r>
              <a:rPr lang="en-GB" dirty="0"/>
              <a:t> </a:t>
            </a:r>
            <a:r>
              <a:rPr lang="en-GB" dirty="0">
                <a:solidFill>
                  <a:srgbClr val="FFFF00"/>
                </a:solidFill>
              </a:rPr>
              <a:t>Jack</a:t>
            </a:r>
          </a:p>
          <a:p>
            <a:r>
              <a:rPr lang="en-GB" dirty="0"/>
              <a:t>In the </a:t>
            </a:r>
            <a:r>
              <a:rPr lang="en-GB" u="sng" dirty="0">
                <a:solidFill>
                  <a:srgbClr val="00B050"/>
                </a:solidFill>
              </a:rPr>
              <a:t>active</a:t>
            </a:r>
            <a:r>
              <a:rPr lang="en-GB" dirty="0"/>
              <a:t> voice, the </a:t>
            </a:r>
            <a:r>
              <a:rPr lang="en-GB" dirty="0">
                <a:solidFill>
                  <a:srgbClr val="FF0000"/>
                </a:solidFill>
              </a:rPr>
              <a:t>subject</a:t>
            </a:r>
            <a:r>
              <a:rPr lang="en-GB" dirty="0"/>
              <a:t> is the </a:t>
            </a:r>
            <a:r>
              <a:rPr lang="en-GB" dirty="0">
                <a:solidFill>
                  <a:srgbClr val="FFFF00"/>
                </a:solidFill>
              </a:rPr>
              <a:t>agent</a:t>
            </a:r>
            <a:r>
              <a:rPr lang="en-GB" dirty="0"/>
              <a:t> and the </a:t>
            </a:r>
            <a:r>
              <a:rPr lang="en-GB" dirty="0">
                <a:solidFill>
                  <a:srgbClr val="0000FF"/>
                </a:solidFill>
              </a:rPr>
              <a:t>object</a:t>
            </a:r>
            <a:r>
              <a:rPr lang="en-GB" dirty="0"/>
              <a:t> is the </a:t>
            </a:r>
            <a:r>
              <a:rPr lang="en-GB" dirty="0">
                <a:solidFill>
                  <a:srgbClr val="00B0F0"/>
                </a:solidFill>
              </a:rPr>
              <a:t>patient</a:t>
            </a:r>
          </a:p>
          <a:p>
            <a:r>
              <a:rPr lang="en-GB" dirty="0"/>
              <a:t>In the </a:t>
            </a:r>
            <a:r>
              <a:rPr lang="en-GB" u="sng" dirty="0">
                <a:solidFill>
                  <a:srgbClr val="7030A0"/>
                </a:solidFill>
              </a:rPr>
              <a:t>passive</a:t>
            </a:r>
            <a:r>
              <a:rPr lang="en-GB" dirty="0"/>
              <a:t> voice, the </a:t>
            </a:r>
            <a:r>
              <a:rPr lang="en-GB" dirty="0">
                <a:solidFill>
                  <a:srgbClr val="FF0000"/>
                </a:solidFill>
              </a:rPr>
              <a:t>subject</a:t>
            </a:r>
            <a:r>
              <a:rPr lang="en-GB" dirty="0"/>
              <a:t> is the </a:t>
            </a:r>
            <a:r>
              <a:rPr lang="en-GB" dirty="0">
                <a:solidFill>
                  <a:srgbClr val="00B0F0"/>
                </a:solidFill>
              </a:rPr>
              <a:t>patient</a:t>
            </a:r>
            <a:r>
              <a:rPr lang="en-GB" dirty="0"/>
              <a:t> and the </a:t>
            </a:r>
            <a:r>
              <a:rPr lang="en-GB" dirty="0">
                <a:solidFill>
                  <a:srgbClr val="FFFF00"/>
                </a:solidFill>
              </a:rPr>
              <a:t>agent</a:t>
            </a:r>
            <a:r>
              <a:rPr lang="en-GB" dirty="0"/>
              <a:t> is introduced by a </a:t>
            </a:r>
            <a:r>
              <a:rPr lang="en-GB" u="sng" dirty="0"/>
              <a:t>preposition</a:t>
            </a:r>
            <a:endParaRPr lang="en-GB" u="sng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C4270-85F1-4970-9801-2C4E9ED56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6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8137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C6C7E-DEBD-40C0-86ED-1EE164EB9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6086E-CF5B-4310-A729-1E297F9764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Voice gives you different ways of describing the same thing</a:t>
            </a:r>
          </a:p>
          <a:p>
            <a:r>
              <a:rPr lang="en-GB" dirty="0"/>
              <a:t>One use for voice is to change the focus of the sentence</a:t>
            </a:r>
          </a:p>
          <a:p>
            <a:r>
              <a:rPr lang="en-GB" dirty="0"/>
              <a:t>There is usually more focus on the </a:t>
            </a:r>
            <a:r>
              <a:rPr lang="en-GB" dirty="0">
                <a:solidFill>
                  <a:srgbClr val="FF0000"/>
                </a:solidFill>
              </a:rPr>
              <a:t>subject</a:t>
            </a:r>
            <a:r>
              <a:rPr lang="en-GB" dirty="0"/>
              <a:t> than on the </a:t>
            </a:r>
            <a:r>
              <a:rPr lang="en-GB" dirty="0">
                <a:solidFill>
                  <a:srgbClr val="0000FF"/>
                </a:solidFill>
              </a:rPr>
              <a:t>object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Jack</a:t>
            </a:r>
            <a:r>
              <a:rPr lang="en-GB" dirty="0"/>
              <a:t> killed </a:t>
            </a:r>
            <a:r>
              <a:rPr lang="en-GB" dirty="0">
                <a:solidFill>
                  <a:srgbClr val="0000FF"/>
                </a:solidFill>
              </a:rPr>
              <a:t>the giant</a:t>
            </a:r>
          </a:p>
          <a:p>
            <a:pPr lvl="1"/>
            <a:r>
              <a:rPr lang="en-GB" dirty="0"/>
              <a:t>This looks like a sentence about Jack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The giant</a:t>
            </a:r>
            <a:r>
              <a:rPr lang="en-GB" dirty="0"/>
              <a:t> was killed by Jack</a:t>
            </a:r>
          </a:p>
          <a:p>
            <a:pPr lvl="1"/>
            <a:r>
              <a:rPr lang="en-GB" dirty="0"/>
              <a:t>This looks like a sentence about the giant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255D08-5D0D-4786-B623-A63701862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7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469939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C6C7E-DEBD-40C0-86ED-1EE164EB9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6086E-CF5B-4310-A729-1E297F9764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Another benefit of having different voices is for when you don’t know or don’t care who the </a:t>
            </a:r>
            <a:r>
              <a:rPr lang="en-GB" dirty="0">
                <a:solidFill>
                  <a:srgbClr val="FFFF00"/>
                </a:solidFill>
              </a:rPr>
              <a:t>agent</a:t>
            </a:r>
            <a:r>
              <a:rPr lang="en-GB" dirty="0"/>
              <a:t> is</a:t>
            </a:r>
          </a:p>
          <a:p>
            <a:r>
              <a:rPr lang="en-GB" dirty="0"/>
              <a:t>In that case, you can simply leave the </a:t>
            </a:r>
            <a:r>
              <a:rPr lang="en-GB" dirty="0">
                <a:solidFill>
                  <a:srgbClr val="FFFF00"/>
                </a:solidFill>
              </a:rPr>
              <a:t>agent</a:t>
            </a:r>
            <a:r>
              <a:rPr lang="en-GB" dirty="0"/>
              <a:t> out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The giant </a:t>
            </a:r>
            <a:r>
              <a:rPr lang="en-GB" dirty="0">
                <a:solidFill>
                  <a:srgbClr val="7030A0"/>
                </a:solidFill>
              </a:rPr>
              <a:t>was killed </a:t>
            </a:r>
            <a:r>
              <a:rPr lang="en-GB" dirty="0"/>
              <a:t>by </a:t>
            </a:r>
            <a:r>
              <a:rPr lang="en-GB" dirty="0">
                <a:solidFill>
                  <a:srgbClr val="FFFF00"/>
                </a:solidFill>
              </a:rPr>
              <a:t>Jack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255D08-5D0D-4786-B623-A63701862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8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83015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C6C7E-DEBD-40C0-86ED-1EE164EB9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6086E-CF5B-4310-A729-1E297F9764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Another benefit of having different voices is for when you don’t know or don’t care who the </a:t>
            </a:r>
            <a:r>
              <a:rPr lang="en-GB" dirty="0">
                <a:solidFill>
                  <a:srgbClr val="FFFF00"/>
                </a:solidFill>
              </a:rPr>
              <a:t>agent</a:t>
            </a:r>
            <a:r>
              <a:rPr lang="en-GB" dirty="0"/>
              <a:t> is</a:t>
            </a:r>
          </a:p>
          <a:p>
            <a:r>
              <a:rPr lang="en-GB" dirty="0"/>
              <a:t>In that case, you can simply leave the </a:t>
            </a:r>
            <a:r>
              <a:rPr lang="en-GB" dirty="0">
                <a:solidFill>
                  <a:srgbClr val="FFFF00"/>
                </a:solidFill>
              </a:rPr>
              <a:t>agent</a:t>
            </a:r>
            <a:r>
              <a:rPr lang="en-GB" dirty="0"/>
              <a:t> out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The giant </a:t>
            </a:r>
            <a:r>
              <a:rPr lang="en-GB" dirty="0">
                <a:solidFill>
                  <a:srgbClr val="7030A0"/>
                </a:solidFill>
              </a:rPr>
              <a:t>was killed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255D08-5D0D-4786-B623-A63701862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1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:dissolve/>
      </p:transition>
    </mc:Choice>
    <mc:Fallback>
      <p:transition spd="slow">
        <p:dissolv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1|2.5|6.6|9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|4.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3|29.7|6.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|8.8|15.1|8.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3|25.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|4.2|9.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7.4|4.6|4.9|4.8|4.2|5.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6|4.6|3.7|5.9|3.7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6|8.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6.9|3.9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|8.8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8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4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6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10.6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|18.2|8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2|8.1|8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|6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|4.8|4.5|7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|5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|4.8|13.6|4.5|8.1|5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|4.8|4.4|7.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|4.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7626</TotalTime>
  <Words>2189</Words>
  <Application>Microsoft Office PowerPoint</Application>
  <PresentationFormat>Widescreen</PresentationFormat>
  <Paragraphs>274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1" baseType="lpstr">
      <vt:lpstr>Arial</vt:lpstr>
      <vt:lpstr>Calibri</vt:lpstr>
      <vt:lpstr>Office Theme</vt:lpstr>
      <vt:lpstr>Language Awareness for Key Stage 3</vt:lpstr>
      <vt:lpstr>Roadmap</vt:lpstr>
      <vt:lpstr>Voice</vt:lpstr>
      <vt:lpstr>Voice</vt:lpstr>
      <vt:lpstr>Voice</vt:lpstr>
      <vt:lpstr>Voice</vt:lpstr>
      <vt:lpstr>Voice</vt:lpstr>
      <vt:lpstr>Voice</vt:lpstr>
      <vt:lpstr>Voice</vt:lpstr>
      <vt:lpstr>Activity</vt:lpstr>
      <vt:lpstr>Voice</vt:lpstr>
      <vt:lpstr>Voice</vt:lpstr>
      <vt:lpstr>Voice</vt:lpstr>
      <vt:lpstr>Voice</vt:lpstr>
      <vt:lpstr>Voice</vt:lpstr>
      <vt:lpstr>Voice</vt:lpstr>
      <vt:lpstr>Voice</vt:lpstr>
      <vt:lpstr>Activity</vt:lpstr>
      <vt:lpstr>Voice</vt:lpstr>
      <vt:lpstr>Voice</vt:lpstr>
      <vt:lpstr>Voice</vt:lpstr>
      <vt:lpstr>Summary</vt:lpstr>
      <vt:lpstr>Appendix</vt:lpstr>
      <vt:lpstr>Alignment</vt:lpstr>
      <vt:lpstr>Alignment</vt:lpstr>
      <vt:lpstr>Alignment</vt:lpstr>
      <vt:lpstr>Alignment</vt:lpstr>
      <vt:lpstr>Activity</vt:lpstr>
      <vt:lpstr>Alignment</vt:lpstr>
      <vt:lpstr>Alignment</vt:lpstr>
      <vt:lpstr>Alignment</vt:lpstr>
      <vt:lpstr>Alignment</vt:lpstr>
      <vt:lpstr>Alignment</vt:lpstr>
      <vt:lpstr>Alignment</vt:lpstr>
      <vt:lpstr>Alignment</vt:lpstr>
      <vt:lpstr>Alignment</vt:lpstr>
      <vt:lpstr>Alignment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Macleod, Morgan</dc:creator>
  <cp:lastModifiedBy>Macleod, Morgan</cp:lastModifiedBy>
  <cp:revision>353</cp:revision>
  <dcterms:created xsi:type="dcterms:W3CDTF">2020-12-01T13:59:57Z</dcterms:created>
  <dcterms:modified xsi:type="dcterms:W3CDTF">2025-01-11T12:23:58Z</dcterms:modified>
</cp:coreProperties>
</file>