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291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7" r:id="rId12"/>
    <p:sldId id="288" r:id="rId13"/>
    <p:sldId id="289" r:id="rId14"/>
    <p:sldId id="266" r:id="rId15"/>
    <p:sldId id="268" r:id="rId16"/>
    <p:sldId id="269" r:id="rId17"/>
    <p:sldId id="270" r:id="rId18"/>
    <p:sldId id="271" r:id="rId19"/>
    <p:sldId id="290" r:id="rId20"/>
    <p:sldId id="272" r:id="rId21"/>
    <p:sldId id="273" r:id="rId22"/>
    <p:sldId id="274" r:id="rId23"/>
    <p:sldId id="275" r:id="rId24"/>
    <p:sldId id="276" r:id="rId25"/>
    <p:sldId id="287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FF"/>
    <a:srgbClr val="FF8000"/>
    <a:srgbClr val="0000FF"/>
    <a:srgbClr val="008000"/>
    <a:srgbClr val="FF4141"/>
    <a:srgbClr val="E4ACAC"/>
    <a:srgbClr val="000080"/>
    <a:srgbClr val="800000"/>
    <a:srgbClr val="804000"/>
    <a:srgbClr val="F6F6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3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FCB43-827D-4BD2-AA51-479A8F8D8570}" type="datetimeFigureOut">
              <a:rPr lang="en-GB" smtClean="0"/>
              <a:t>11/01/2025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951FC-6C42-4130-8CDB-E047567B8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789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47D83-180E-4BA7-A226-C46FD0974E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B2EF56-E1C7-4B65-8598-EA861037C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8F43C-81C4-49E3-9D52-8BD6D5389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B421-D267-422C-9175-9E005C0B66AA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C8589-0886-44BB-8AFC-CB76EF7A8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8B1D5-AFC3-40B3-8DB6-4CA1FC3DC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04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B98D-B690-456E-AE2A-061835D39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C01CB3-9843-4DD5-B91C-6358A045B5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6239D-4117-4896-AD75-67A28380D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E70A-42FE-4FDA-9945-244C549BD3F3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5300C-7107-4EAE-A4D1-244EA4DD0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72982-1BB4-4136-AC78-1F930FDC9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473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616A7F-8786-4F53-A28F-7F48A65B91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EB4D66-5A7F-4905-B8CE-D3DC0E0C20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6317D-968A-4E7F-A778-0EA4328A3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D9B1-B434-485C-9115-4F997943D22A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1C0FD-2EE1-4D8D-A404-53B05139B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33455-891A-416C-9DF4-857301DA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18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5C0B1-EB1A-4975-8C36-FD01E931C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CE1A3-58AA-43E5-B66C-1898DC403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3836E-2189-42EB-B02E-72E51524D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24B9C-E9C6-4B31-A9F0-120A1DE2E0BB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6D0B5-A683-4B92-B393-4FB9967AA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B508A-69A1-4913-A7C7-AA4A62AFE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21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9360D-D686-496C-AFBD-D75421B1C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D10D9-D880-413C-9D3F-F699826BB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4445C-2FB0-482E-9E93-8ED27D9CB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B77F-9A7D-44AF-BEF2-FAE8761F6CC4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C6E69-434E-4B13-837A-AD81D0BB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13131-18A9-4045-9570-1860532D9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925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9E4F5-AEEE-4EE7-B044-75297AFB8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2F3DF-4FF6-4A60-BD31-954901A504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E90410-6933-4443-AD57-BABF4D5FED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467AA6-1279-4199-A368-572B48467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73D47-455E-40E3-86DC-1CF6E73A3DE3}" type="datetime1">
              <a:rPr lang="en-GB" smtClean="0"/>
              <a:t>11/01/2025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C51E57-7D6F-4600-9C16-324114695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7FF197-C6E5-4091-BF31-B5E47F248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59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50783-943D-43A1-8E66-49F312A04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AD6EBD-210E-4C9B-9895-5E254309D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E2AB77-B906-4CBC-BE1F-192BF963F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06E434-B7BB-4EFE-BFCF-3F9A38A9B2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5C4CF2-7DDF-4ABA-A367-4708E4FEEF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E5AF7D-9A7C-4ABE-AC7B-EC3DA1016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B022-68F0-4EAB-B403-606EC08B4934}" type="datetime1">
              <a:rPr lang="en-GB" smtClean="0"/>
              <a:t>11/01/2025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8DE21E-66D0-48EB-B361-4978B395A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B4BB0D-4CD3-4ABA-AD4D-90BF9DFF2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235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659D8-C5D9-4893-A283-12CFF38A3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37756F-97D1-4161-B598-DF70BCB8C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B927-39BE-4494-AD33-83D0264CDA68}" type="datetime1">
              <a:rPr lang="en-GB" smtClean="0"/>
              <a:t>11/01/2025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EE312A-47AF-4E8D-84CA-12E9E2BBB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20FCC2-9A24-428B-B867-26ED9B9A2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0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F7DB8D-332A-4FB8-8C30-07ACD3D91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DFE4-6380-48D5-B1AA-C8F3AD1C3EA5}" type="datetime1">
              <a:rPr lang="en-GB" smtClean="0"/>
              <a:t>11/01/2025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BC2145-C5A2-41F5-8640-6F8C409AB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3B69E2-DCF9-4098-9305-72AF1C090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49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5A9AB-4039-4D5F-9943-BA4F6F809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56565-1DEA-4FEE-A926-0441EA056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104D6E-B908-4668-8680-56FB0ABB97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19AC7F-2F3A-4DD3-A02F-94E3EA20D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FD98A-1F1F-4014-9E9F-7A4217EF1618}" type="datetime1">
              <a:rPr lang="en-GB" smtClean="0"/>
              <a:t>11/01/2025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73327-101D-4E3D-9835-05EE1BD83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AA6385-99B1-4CDA-BE14-B6F15BD9A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63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78296-5110-48C1-AE2B-10B10E3EE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62A577-88BF-455F-8DE8-3374E7DA33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7DD13E-B094-4823-B0C8-245A457FB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185A87-12AC-45E3-B646-932A6D65F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0D526-FC6D-4D16-AC32-C9EEF1EC4524}" type="datetime1">
              <a:rPr lang="en-GB" smtClean="0"/>
              <a:t>11/01/2025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89CD6-2EA0-4FC8-A802-DA391FAFD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A6A8FE-07C4-41A2-A3CD-F15587548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6F6FC"/>
            </a:gs>
            <a:gs pos="74000">
              <a:srgbClr val="ACACE4"/>
            </a:gs>
            <a:gs pos="83000">
              <a:srgbClr val="ACACE4"/>
            </a:gs>
            <a:gs pos="100000">
              <a:srgbClr val="C7C7ED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B22C4E-AE50-42E9-9228-E22ACB09D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EE353-7DE0-4C10-8E4F-E73832FFD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DBA40-92EF-4202-8CF4-3D7FF118D8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322F8-9A5C-4B0F-97D1-B7036561315D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42811-5ECC-49DE-98B7-57DCDD7292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8692B-A532-420E-BCAF-3D393EE53D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960E1B9-AAC5-487E-8B5E-D8D93827E7B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693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3D229-E930-40D8-B95D-EDD2DC0FC2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Language Awareness for Key Stage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CF689B-8D89-4369-9A43-1C5D2874E7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13: Mood and Modals</a:t>
            </a:r>
          </a:p>
        </p:txBody>
      </p:sp>
      <p:pic>
        <p:nvPicPr>
          <p:cNvPr id="5" name="Picture 4" descr="Ulster University">
            <a:extLst>
              <a:ext uri="{FF2B5EF4-FFF2-40B4-BE49-F238E27FC236}">
                <a16:creationId xmlns:a16="http://schemas.microsoft.com/office/drawing/2014/main" id="{84B66651-4E74-48D1-92BB-B3F1E139575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530" y="5043798"/>
            <a:ext cx="1974941" cy="1383678"/>
          </a:xfrm>
          <a:prstGeom prst="rect">
            <a:avLst/>
          </a:prstGeom>
        </p:spPr>
      </p:pic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7E24F074-F508-4D31-8113-F577490F87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1742" y="5259387"/>
            <a:ext cx="3744516" cy="9525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079854-84FF-4368-9CD8-4BDBAA587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04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08879-9223-48B4-9889-9607F2AA4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8270C-E969-43F9-BE79-E2C2FA4E1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It’s important to remember that not all orders and commands use the </a:t>
            </a:r>
            <a:r>
              <a:rPr lang="en-GB" dirty="0">
                <a:solidFill>
                  <a:srgbClr val="FF0000"/>
                </a:solidFill>
              </a:rPr>
              <a:t>imperative</a:t>
            </a:r>
            <a:r>
              <a:rPr lang="en-GB" dirty="0"/>
              <a:t> mood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GB" dirty="0"/>
              <a:t>​​</a:t>
            </a:r>
            <a:r>
              <a:rPr lang="en-GB" dirty="0">
                <a:solidFill>
                  <a:srgbClr val="FF0000"/>
                </a:solidFill>
              </a:rPr>
              <a:t>Leave</a:t>
            </a:r>
            <a:r>
              <a:rPr lang="en-GB" dirty="0"/>
              <a:t>!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GB" dirty="0"/>
              <a:t>You </a:t>
            </a:r>
            <a:r>
              <a:rPr lang="en-GB" dirty="0">
                <a:solidFill>
                  <a:srgbClr val="00B050"/>
                </a:solidFill>
              </a:rPr>
              <a:t>have</a:t>
            </a:r>
            <a:r>
              <a:rPr lang="en-GB" dirty="0"/>
              <a:t> to leave!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GB" dirty="0"/>
              <a:t>I </a:t>
            </a:r>
            <a:r>
              <a:rPr lang="en-GB" dirty="0">
                <a:solidFill>
                  <a:srgbClr val="00B050"/>
                </a:solidFill>
              </a:rPr>
              <a:t>order</a:t>
            </a:r>
            <a:r>
              <a:rPr lang="en-GB" dirty="0"/>
              <a:t> you to leave!</a:t>
            </a:r>
          </a:p>
          <a:p>
            <a:r>
              <a:rPr lang="en-GB" dirty="0"/>
              <a:t>The last two sentences are in the </a:t>
            </a:r>
            <a:r>
              <a:rPr lang="en-GB" dirty="0">
                <a:solidFill>
                  <a:srgbClr val="00B050"/>
                </a:solidFill>
              </a:rPr>
              <a:t>indicative</a:t>
            </a:r>
            <a:r>
              <a:rPr lang="en-GB" dirty="0"/>
              <a:t> mood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9E3D6C-4B66-49C0-8701-F81E68AEC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10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0431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08879-9223-48B4-9889-9607F2AA4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8270C-E969-43F9-BE79-E2C2FA4E1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It’s important to remember that not all orders and commands use the </a:t>
            </a:r>
            <a:r>
              <a:rPr lang="en-GB" dirty="0">
                <a:solidFill>
                  <a:srgbClr val="FF0000"/>
                </a:solidFill>
              </a:rPr>
              <a:t>imperative</a:t>
            </a:r>
            <a:r>
              <a:rPr lang="en-GB" dirty="0"/>
              <a:t> mood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GB" dirty="0"/>
              <a:t>​​</a:t>
            </a:r>
            <a:r>
              <a:rPr lang="en-GB" dirty="0">
                <a:solidFill>
                  <a:srgbClr val="FF0000"/>
                </a:solidFill>
              </a:rPr>
              <a:t>Leave</a:t>
            </a:r>
            <a:r>
              <a:rPr lang="en-GB" dirty="0"/>
              <a:t>!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GB" dirty="0"/>
              <a:t>You </a:t>
            </a:r>
            <a:r>
              <a:rPr lang="en-GB" dirty="0">
                <a:solidFill>
                  <a:srgbClr val="00B050"/>
                </a:solidFill>
              </a:rPr>
              <a:t>have</a:t>
            </a:r>
            <a:r>
              <a:rPr lang="en-GB" dirty="0"/>
              <a:t> to leave!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GB" dirty="0"/>
              <a:t>I </a:t>
            </a:r>
            <a:r>
              <a:rPr lang="en-GB" dirty="0">
                <a:solidFill>
                  <a:srgbClr val="00B050"/>
                </a:solidFill>
              </a:rPr>
              <a:t>order</a:t>
            </a:r>
            <a:r>
              <a:rPr lang="en-GB" dirty="0"/>
              <a:t> you to leave!</a:t>
            </a:r>
          </a:p>
          <a:p>
            <a:r>
              <a:rPr lang="en-GB" dirty="0"/>
              <a:t>The </a:t>
            </a:r>
            <a:r>
              <a:rPr lang="en-GB" dirty="0">
                <a:solidFill>
                  <a:srgbClr val="00B050"/>
                </a:solidFill>
              </a:rPr>
              <a:t>indicative</a:t>
            </a:r>
            <a:r>
              <a:rPr lang="en-GB" dirty="0"/>
              <a:t> mood makes a statement about the real world</a:t>
            </a:r>
          </a:p>
          <a:p>
            <a:pPr lvl="1"/>
            <a:r>
              <a:rPr lang="en-GB" dirty="0"/>
              <a:t>We can talk about whether it is true or false to say ‘You </a:t>
            </a:r>
            <a:r>
              <a:rPr lang="en-GB" dirty="0">
                <a:solidFill>
                  <a:srgbClr val="00B050"/>
                </a:solidFill>
              </a:rPr>
              <a:t>have</a:t>
            </a:r>
            <a:r>
              <a:rPr lang="en-GB" dirty="0"/>
              <a:t> to leave’</a:t>
            </a:r>
          </a:p>
          <a:p>
            <a:r>
              <a:rPr lang="en-GB" dirty="0"/>
              <a:t>The </a:t>
            </a:r>
            <a:r>
              <a:rPr lang="en-GB" dirty="0">
                <a:solidFill>
                  <a:srgbClr val="FF0000"/>
                </a:solidFill>
              </a:rPr>
              <a:t>imperative</a:t>
            </a:r>
            <a:r>
              <a:rPr lang="en-GB" dirty="0"/>
              <a:t> mood lacks this connection to the real world</a:t>
            </a:r>
          </a:p>
          <a:p>
            <a:pPr lvl="1"/>
            <a:r>
              <a:rPr lang="en-GB" dirty="0"/>
              <a:t>It doesn’t make sense to ask whether ‘</a:t>
            </a:r>
            <a:r>
              <a:rPr lang="en-GB" dirty="0">
                <a:solidFill>
                  <a:srgbClr val="FF0000"/>
                </a:solidFill>
              </a:rPr>
              <a:t>Leave</a:t>
            </a:r>
            <a:r>
              <a:rPr lang="en-GB" dirty="0"/>
              <a:t>!’ </a:t>
            </a:r>
            <a:r>
              <a:rPr lang="en-GB"/>
              <a:t>is true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9E3D6C-4B66-49C0-8701-F81E68AEC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11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576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375F2-A052-49AB-B5F7-710408B92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12E63-8F7D-4DB1-AD09-5CE50600B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Have a look at these sentences: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Hit</a:t>
            </a:r>
            <a:r>
              <a:rPr lang="en-GB" dirty="0"/>
              <a:t> me again and I’ll tell Mum!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Keep</a:t>
            </a:r>
            <a:r>
              <a:rPr lang="en-GB" dirty="0"/>
              <a:t> smoking like that and you’ll probably die young</a:t>
            </a:r>
            <a:br>
              <a:rPr lang="en-GB" dirty="0"/>
            </a:br>
            <a:endParaRPr lang="en-GB" dirty="0"/>
          </a:p>
          <a:p>
            <a:r>
              <a:rPr lang="en-GB" dirty="0"/>
              <a:t>What mood do you think </a:t>
            </a:r>
            <a:r>
              <a:rPr lang="en-GB" i="1" dirty="0"/>
              <a:t>hit</a:t>
            </a:r>
            <a:r>
              <a:rPr lang="en-GB" dirty="0"/>
              <a:t> and </a:t>
            </a:r>
            <a:r>
              <a:rPr lang="en-GB" i="1" dirty="0"/>
              <a:t>keep</a:t>
            </a:r>
            <a:r>
              <a:rPr lang="en-GB" dirty="0"/>
              <a:t> are?</a:t>
            </a:r>
          </a:p>
          <a:p>
            <a:r>
              <a:rPr lang="en-GB" dirty="0"/>
              <a:t>Are these sentences commands or orders?</a:t>
            </a:r>
          </a:p>
          <a:p>
            <a:r>
              <a:rPr lang="en-GB" dirty="0"/>
              <a:t>If not, what are they?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E2E988-CF6C-4314-ADEF-27C8B0C78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231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51CA9-8B51-48FE-BAB9-6033842D1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60FE5-FE9B-4BF5-9A43-D37F7B763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As you can see, the </a:t>
            </a:r>
            <a:r>
              <a:rPr lang="en-GB" dirty="0">
                <a:solidFill>
                  <a:srgbClr val="FF0000"/>
                </a:solidFill>
              </a:rPr>
              <a:t>imperative</a:t>
            </a:r>
            <a:r>
              <a:rPr lang="en-GB" dirty="0"/>
              <a:t> can be used for more than orders</a:t>
            </a:r>
          </a:p>
          <a:p>
            <a:r>
              <a:rPr lang="en-GB" dirty="0"/>
              <a:t>We have also seen that you can give orders without using the </a:t>
            </a:r>
            <a:r>
              <a:rPr lang="en-GB" dirty="0">
                <a:solidFill>
                  <a:srgbClr val="FF0000"/>
                </a:solidFill>
              </a:rPr>
              <a:t>imperative</a:t>
            </a:r>
            <a:r>
              <a:rPr lang="en-GB" dirty="0"/>
              <a:t> </a:t>
            </a:r>
          </a:p>
          <a:p>
            <a:r>
              <a:rPr lang="en-GB" dirty="0"/>
              <a:t>People often use language to communicate things that are completely different from the basic meaning of the words used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034AC2-48C6-4DB4-9D7B-B9178A73A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905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E7286-1679-4AC1-AB78-F72C1933D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B765F-A3C2-4D39-B649-49DFFFF57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>
                <a:solidFill>
                  <a:srgbClr val="0000FF"/>
                </a:solidFill>
              </a:rPr>
              <a:t>subjunctive</a:t>
            </a:r>
            <a:r>
              <a:rPr lang="en-GB" dirty="0"/>
              <a:t> mood is used for things that are less real, or that you don’t want to treat as real</a:t>
            </a:r>
          </a:p>
          <a:p>
            <a:r>
              <a:rPr lang="en-GB" dirty="0"/>
              <a:t>You may have seen the </a:t>
            </a:r>
            <a:r>
              <a:rPr lang="en-GB" dirty="0">
                <a:solidFill>
                  <a:srgbClr val="0000FF"/>
                </a:solidFill>
              </a:rPr>
              <a:t>subjunctive</a:t>
            </a:r>
            <a:r>
              <a:rPr lang="en-GB" dirty="0"/>
              <a:t> mood in some types of English sentence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en-GB" dirty="0"/>
              <a:t>I demand that he </a:t>
            </a:r>
            <a:r>
              <a:rPr lang="en-GB" dirty="0">
                <a:solidFill>
                  <a:srgbClr val="0000FF"/>
                </a:solidFill>
              </a:rPr>
              <a:t>leave</a:t>
            </a:r>
            <a:r>
              <a:rPr lang="en-GB" dirty="0"/>
              <a:t> immediately</a:t>
            </a:r>
          </a:p>
          <a:p>
            <a:pPr lvl="1"/>
            <a:r>
              <a:rPr lang="en-GB" dirty="0"/>
              <a:t>Some people might say ‘I demand that he </a:t>
            </a:r>
            <a:r>
              <a:rPr lang="en-GB" u="sng" dirty="0"/>
              <a:t>leaves</a:t>
            </a:r>
            <a:r>
              <a:rPr lang="en-GB" dirty="0"/>
              <a:t> immediately’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GB" dirty="0"/>
              <a:t>I wish I </a:t>
            </a:r>
            <a:r>
              <a:rPr lang="en-GB" dirty="0">
                <a:solidFill>
                  <a:srgbClr val="0000FF"/>
                </a:solidFill>
              </a:rPr>
              <a:t>were</a:t>
            </a:r>
            <a:r>
              <a:rPr lang="en-GB" dirty="0"/>
              <a:t> with you; if I </a:t>
            </a:r>
            <a:r>
              <a:rPr lang="en-GB" dirty="0">
                <a:solidFill>
                  <a:srgbClr val="0000FF"/>
                </a:solidFill>
              </a:rPr>
              <a:t>were</a:t>
            </a:r>
            <a:r>
              <a:rPr lang="en-GB" dirty="0"/>
              <a:t>, I’d be happy</a:t>
            </a:r>
          </a:p>
          <a:p>
            <a:pPr lvl="1"/>
            <a:r>
              <a:rPr lang="en-GB" dirty="0"/>
              <a:t>Some people might say ‘I wish I </a:t>
            </a:r>
            <a:r>
              <a:rPr lang="en-GB" u="sng" dirty="0"/>
              <a:t>was</a:t>
            </a:r>
            <a:r>
              <a:rPr lang="en-GB" dirty="0"/>
              <a:t>’, ‘if I </a:t>
            </a:r>
            <a:r>
              <a:rPr lang="en-GB" u="sng" dirty="0"/>
              <a:t>was</a:t>
            </a:r>
            <a:r>
              <a:rPr lang="en-GB" dirty="0"/>
              <a:t>’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1B737B-1990-4CF0-BF3B-C49062AAB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14</a:t>
            </a:fld>
            <a:endParaRPr lang="en-GB"/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3A63BBFB-1ACC-40B0-A515-29E649A7641F}"/>
              </a:ext>
            </a:extLst>
          </p:cNvPr>
          <p:cNvSpPr/>
          <p:nvPr/>
        </p:nvSpPr>
        <p:spPr>
          <a:xfrm>
            <a:off x="1142999" y="2722418"/>
            <a:ext cx="7647710" cy="706581"/>
          </a:xfrm>
          <a:prstGeom prst="wedgeRoundRectCallout">
            <a:avLst>
              <a:gd name="adj1" fmla="val 282"/>
              <a:gd name="adj2" fmla="val 92514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/>
              <a:t>Notice that we don’t know whether he actually will leave or not</a:t>
            </a: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00799BC3-DE16-416F-A95D-4BEB9DAC0223}"/>
              </a:ext>
            </a:extLst>
          </p:cNvPr>
          <p:cNvSpPr/>
          <p:nvPr/>
        </p:nvSpPr>
        <p:spPr>
          <a:xfrm>
            <a:off x="962890" y="5470382"/>
            <a:ext cx="7647710" cy="706581"/>
          </a:xfrm>
          <a:prstGeom prst="wedgeRoundRectCallout">
            <a:avLst>
              <a:gd name="adj1" fmla="val -24854"/>
              <a:gd name="adj2" fmla="val -135427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/>
              <a:t>This means that I’m not actually with you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02087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5F3A1-1C58-42F6-B57D-1F5F5BCE3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D659B-7A17-4E77-86EE-C91EE065B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Not all English speakers use these special </a:t>
            </a:r>
            <a:r>
              <a:rPr lang="en-GB" dirty="0">
                <a:solidFill>
                  <a:srgbClr val="0000FF"/>
                </a:solidFill>
              </a:rPr>
              <a:t>subjunctive</a:t>
            </a:r>
            <a:r>
              <a:rPr lang="en-GB" dirty="0"/>
              <a:t> forms</a:t>
            </a:r>
          </a:p>
          <a:p>
            <a:r>
              <a:rPr lang="en-GB" dirty="0"/>
              <a:t>If someone says ‘I wish I </a:t>
            </a:r>
            <a:r>
              <a:rPr lang="en-GB" u="sng" dirty="0"/>
              <a:t>was</a:t>
            </a:r>
            <a:r>
              <a:rPr lang="en-GB" dirty="0"/>
              <a:t> with you,’ is the word </a:t>
            </a:r>
            <a:r>
              <a:rPr lang="en-GB" i="1" dirty="0"/>
              <a:t>was</a:t>
            </a:r>
            <a:r>
              <a:rPr lang="en-GB" dirty="0"/>
              <a:t> indicative or subjunctive?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C627A1-DBEA-4B1C-BB62-A8D962271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255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5F3A1-1C58-42F6-B57D-1F5F5BCE3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D659B-7A17-4E77-86EE-C91EE065B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Not all English speakers use these special </a:t>
            </a:r>
            <a:r>
              <a:rPr lang="en-GB" dirty="0">
                <a:solidFill>
                  <a:srgbClr val="0000FF"/>
                </a:solidFill>
              </a:rPr>
              <a:t>subjunctive</a:t>
            </a:r>
            <a:r>
              <a:rPr lang="en-GB" dirty="0"/>
              <a:t> forms</a:t>
            </a:r>
          </a:p>
          <a:p>
            <a:r>
              <a:rPr lang="en-GB" dirty="0"/>
              <a:t>If someone says ‘I wish I </a:t>
            </a:r>
            <a:r>
              <a:rPr lang="en-GB" u="sng" dirty="0"/>
              <a:t>was</a:t>
            </a:r>
            <a:r>
              <a:rPr lang="en-GB" dirty="0"/>
              <a:t> with you,’ is the word </a:t>
            </a:r>
            <a:r>
              <a:rPr lang="en-GB" i="1" dirty="0"/>
              <a:t>was</a:t>
            </a:r>
            <a:r>
              <a:rPr lang="en-GB" dirty="0"/>
              <a:t> indicative or subjunctive?</a:t>
            </a:r>
          </a:p>
          <a:p>
            <a:r>
              <a:rPr lang="en-GB" dirty="0"/>
              <a:t>There is no easy answer to this question</a:t>
            </a:r>
          </a:p>
          <a:p>
            <a:r>
              <a:rPr lang="en-GB" dirty="0"/>
              <a:t>It depends on what is going on inside that person’s head, on whether they think of it as a separate sort of </a:t>
            </a:r>
            <a:r>
              <a:rPr lang="en-GB" i="1" dirty="0"/>
              <a:t>was</a:t>
            </a:r>
            <a:endParaRPr lang="en-GB" dirty="0"/>
          </a:p>
          <a:p>
            <a:r>
              <a:rPr lang="en-GB" dirty="0"/>
              <a:t>This might be different for different people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C627A1-DBEA-4B1C-BB62-A8D962271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16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2367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07E19-A614-4C3B-8847-AFC4E6BA6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361D1-33C8-44C7-9F8D-A736AC416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The </a:t>
            </a:r>
            <a:r>
              <a:rPr lang="en-GB" dirty="0">
                <a:solidFill>
                  <a:srgbClr val="0000FF"/>
                </a:solidFill>
              </a:rPr>
              <a:t>subjunctive</a:t>
            </a:r>
            <a:r>
              <a:rPr lang="en-GB" dirty="0"/>
              <a:t> plays a bigger role in languages like French</a:t>
            </a:r>
          </a:p>
          <a:p>
            <a:r>
              <a:rPr lang="en-GB" dirty="0"/>
              <a:t>In French there are more special forms for the </a:t>
            </a:r>
            <a:r>
              <a:rPr lang="en-GB" dirty="0">
                <a:solidFill>
                  <a:srgbClr val="0000FF"/>
                </a:solidFill>
              </a:rPr>
              <a:t>subjunctive</a:t>
            </a:r>
            <a:r>
              <a:rPr lang="en-GB" dirty="0"/>
              <a:t>, and many sentences where you have to use these forms</a:t>
            </a:r>
          </a:p>
          <a:p>
            <a:pPr marL="514350" indent="-514350">
              <a:buFont typeface="+mj-lt"/>
              <a:buAutoNum type="arabicPeriod" startAt="17"/>
            </a:pPr>
            <a:r>
              <a:rPr lang="fr-FR" dirty="0"/>
              <a:t>J’exige qu’il </a:t>
            </a:r>
            <a:r>
              <a:rPr lang="fr-FR" dirty="0">
                <a:solidFill>
                  <a:srgbClr val="0000FF"/>
                </a:solidFill>
              </a:rPr>
              <a:t>parte</a:t>
            </a:r>
            <a:r>
              <a:rPr lang="fr-FR" dirty="0"/>
              <a:t> immédiatement</a:t>
            </a:r>
            <a:br>
              <a:rPr lang="en-GB" dirty="0"/>
            </a:br>
            <a:r>
              <a:rPr lang="en-GB" dirty="0"/>
              <a:t>‘I demand that he leave immediately’</a:t>
            </a:r>
          </a:p>
          <a:p>
            <a:r>
              <a:rPr lang="en-GB" dirty="0"/>
              <a:t>There are also sentences where you can use different moods with a difference in meaning</a:t>
            </a:r>
          </a:p>
          <a:p>
            <a:pPr marL="514350" indent="-514350">
              <a:buFont typeface="+mj-lt"/>
              <a:buAutoNum type="arabicPeriod" startAt="18"/>
            </a:pPr>
            <a:r>
              <a:rPr lang="en-GB" noProof="1"/>
              <a:t>Je vais embaucher quelqu’un qui </a:t>
            </a:r>
            <a:r>
              <a:rPr lang="en-GB" u="sng" noProof="1">
                <a:solidFill>
                  <a:srgbClr val="00B050"/>
                </a:solidFill>
              </a:rPr>
              <a:t>sait</a:t>
            </a:r>
            <a:r>
              <a:rPr lang="en-GB" noProof="1"/>
              <a:t> conduire</a:t>
            </a:r>
            <a:br>
              <a:rPr lang="en-GB" noProof="1"/>
            </a:br>
            <a:r>
              <a:rPr lang="en-GB" noProof="1"/>
              <a:t>‘I’m going to hire someone who </a:t>
            </a:r>
            <a:r>
              <a:rPr lang="en-GB" u="sng" noProof="1"/>
              <a:t>can</a:t>
            </a:r>
            <a:r>
              <a:rPr lang="en-GB" noProof="1"/>
              <a:t> drive’</a:t>
            </a:r>
            <a:br>
              <a:rPr lang="en-GB" noProof="1"/>
            </a:br>
            <a:r>
              <a:rPr lang="en-GB" noProof="1"/>
              <a:t>(I already have a specific person in mind)</a:t>
            </a:r>
          </a:p>
          <a:p>
            <a:pPr marL="514350" indent="-514350">
              <a:buFont typeface="+mj-lt"/>
              <a:buAutoNum type="arabicPeriod" startAt="18"/>
            </a:pPr>
            <a:r>
              <a:rPr lang="en-GB" noProof="1"/>
              <a:t>Je vais embaucher quelqu’un qui </a:t>
            </a:r>
            <a:r>
              <a:rPr lang="en-GB" u="sng" noProof="1">
                <a:solidFill>
                  <a:srgbClr val="0000FF"/>
                </a:solidFill>
              </a:rPr>
              <a:t>sache</a:t>
            </a:r>
            <a:r>
              <a:rPr lang="en-GB" noProof="1"/>
              <a:t> conduire</a:t>
            </a:r>
            <a:br>
              <a:rPr lang="en-GB" noProof="1"/>
            </a:br>
            <a:r>
              <a:rPr lang="en-GB" noProof="1"/>
              <a:t>‘I’m going to hire someone who </a:t>
            </a:r>
            <a:r>
              <a:rPr lang="en-GB" u="sng" noProof="1"/>
              <a:t>can</a:t>
            </a:r>
            <a:r>
              <a:rPr lang="en-GB" noProof="1"/>
              <a:t> drive’</a:t>
            </a:r>
            <a:br>
              <a:rPr lang="en-GB" noProof="1"/>
            </a:br>
            <a:r>
              <a:rPr lang="en-GB" noProof="1"/>
              <a:t>(anyone who can drive that I might find)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C9C001-4452-4998-AC46-62C0264B4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17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5800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271EE-6201-42CB-977F-778F0A9DE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73C91-490C-4B6B-AD0C-5B758C3B1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These French examples illustrate another way of talking about what is and isn’t real: </a:t>
            </a:r>
            <a:r>
              <a:rPr lang="en-GB" u="sng" dirty="0"/>
              <a:t>modals</a:t>
            </a:r>
            <a:endParaRPr lang="en-GB" dirty="0"/>
          </a:p>
          <a:p>
            <a:r>
              <a:rPr lang="en-GB" dirty="0"/>
              <a:t>Modals are a type of </a:t>
            </a:r>
            <a:r>
              <a:rPr lang="en-GB" u="sng" dirty="0"/>
              <a:t>auxiliary</a:t>
            </a:r>
            <a:r>
              <a:rPr lang="en-GB" dirty="0"/>
              <a:t>, those little words that accompany verbs</a:t>
            </a:r>
          </a:p>
          <a:p>
            <a:r>
              <a:rPr lang="en-GB" dirty="0"/>
              <a:t>Remember that we have already seen auxiliaries for tense, aspect and voice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GB" dirty="0"/>
              <a:t>I </a:t>
            </a:r>
            <a:r>
              <a:rPr lang="en-GB" u="sng" dirty="0"/>
              <a:t>have</a:t>
            </a:r>
            <a:r>
              <a:rPr lang="en-GB" dirty="0"/>
              <a:t> been to London three times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GB" dirty="0"/>
              <a:t>I </a:t>
            </a:r>
            <a:r>
              <a:rPr lang="en-GB" u="sng" dirty="0"/>
              <a:t>was</a:t>
            </a:r>
            <a:r>
              <a:rPr lang="en-GB" dirty="0"/>
              <a:t> just leaving when you called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GB" dirty="0"/>
              <a:t>I </a:t>
            </a:r>
            <a:r>
              <a:rPr lang="en-GB" u="sng" dirty="0"/>
              <a:t>got</a:t>
            </a:r>
            <a:r>
              <a:rPr lang="en-GB" dirty="0"/>
              <a:t> mugged when I was on holiday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067F14-B5E2-40F6-9712-E8B569F89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18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2367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5197D-10DC-4C0C-B005-032A8AD03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330FA-1543-4C89-81A5-9FC46BF45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Modals are auxiliaries like </a:t>
            </a:r>
            <a:r>
              <a:rPr lang="en-GB" i="1" dirty="0"/>
              <a:t>can</a:t>
            </a:r>
            <a:r>
              <a:rPr lang="en-GB" dirty="0"/>
              <a:t>, with meanings that relate to what is possible, allowed, necessary, etc.</a:t>
            </a:r>
          </a:p>
          <a:p>
            <a:r>
              <a:rPr lang="en-GB" dirty="0"/>
              <a:t>Soon we will discover what other modals there are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1D8E65-404E-486C-98BA-C6AD14037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662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B1E7E-4A93-4FA7-8E30-0DAB3FCB9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Roadmap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5B7E3-1892-42C4-982B-2D43DEFE7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Today we will learn about another category that verbs can have: </a:t>
            </a:r>
            <a:r>
              <a:rPr lang="en-GB" u="sng" dirty="0"/>
              <a:t>mood</a:t>
            </a:r>
            <a:endParaRPr lang="en-GB" dirty="0"/>
          </a:p>
          <a:p>
            <a:r>
              <a:rPr lang="en-GB" dirty="0"/>
              <a:t>We will look at the </a:t>
            </a:r>
            <a:r>
              <a:rPr lang="en-GB" u="sng" dirty="0"/>
              <a:t>indicative</a:t>
            </a:r>
            <a:r>
              <a:rPr lang="en-GB" dirty="0"/>
              <a:t>, </a:t>
            </a:r>
            <a:r>
              <a:rPr lang="en-GB" u="sng" dirty="0"/>
              <a:t>imperative</a:t>
            </a:r>
            <a:r>
              <a:rPr lang="en-GB" dirty="0"/>
              <a:t>, and </a:t>
            </a:r>
            <a:r>
              <a:rPr lang="en-GB" u="sng" dirty="0"/>
              <a:t>subjunctive</a:t>
            </a:r>
            <a:r>
              <a:rPr lang="en-GB" dirty="0"/>
              <a:t> moods</a:t>
            </a:r>
          </a:p>
          <a:p>
            <a:r>
              <a:rPr lang="en-GB" dirty="0"/>
              <a:t>We will see how you can express similar meanings using mood or </a:t>
            </a:r>
            <a:r>
              <a:rPr lang="en-GB" u="sng" dirty="0"/>
              <a:t>modals</a:t>
            </a:r>
            <a:endParaRPr lang="en-GB" dirty="0"/>
          </a:p>
          <a:p>
            <a:r>
              <a:rPr lang="en-GB" dirty="0"/>
              <a:t>We will consider the similarities and differences between modals and other types of </a:t>
            </a:r>
            <a:r>
              <a:rPr lang="en-GB" u="sng" dirty="0"/>
              <a:t>auxiliary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9539A7-3A2C-4A9E-9D48-60E09FC19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379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755D5-1D12-4847-8944-4D922CE53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3D220-7861-412A-8C4E-5CE8095AD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In English, there are some differences between modals and other verbs</a:t>
            </a:r>
          </a:p>
          <a:p>
            <a:pPr marL="514350" indent="-514350">
              <a:buFont typeface="+mj-lt"/>
              <a:buAutoNum type="arabicPeriod" startAt="18"/>
            </a:pPr>
            <a:r>
              <a:rPr lang="en-GB" dirty="0"/>
              <a:t>Mary drive</a:t>
            </a:r>
            <a:r>
              <a:rPr lang="en-GB" u="sng" dirty="0"/>
              <a:t>s</a:t>
            </a:r>
          </a:p>
          <a:p>
            <a:pPr marL="514350" indent="-514350">
              <a:buFont typeface="+mj-lt"/>
              <a:buAutoNum type="arabicPeriod" startAt="18"/>
            </a:pPr>
            <a:r>
              <a:rPr lang="en-GB" dirty="0"/>
              <a:t>Mary doe</a:t>
            </a:r>
            <a:r>
              <a:rPr lang="en-GB" u="sng" dirty="0"/>
              <a:t>s</a:t>
            </a:r>
            <a:r>
              <a:rPr lang="en-GB" dirty="0"/>
              <a:t> drive</a:t>
            </a:r>
          </a:p>
          <a:p>
            <a:pPr marL="514350" indent="-514350">
              <a:buFont typeface="+mj-lt"/>
              <a:buAutoNum type="arabicPeriod" startAt="18"/>
            </a:pPr>
            <a:r>
              <a:rPr lang="en-GB" dirty="0"/>
              <a:t>Mary can drive</a:t>
            </a:r>
          </a:p>
          <a:p>
            <a:pPr marL="514350" indent="-514350">
              <a:buFont typeface="+mj-lt"/>
              <a:buAutoNum type="arabicPeriod" startAt="18"/>
            </a:pPr>
            <a:r>
              <a:rPr lang="en-GB" strike="sngStrike" dirty="0"/>
              <a:t>Mary cans drive</a:t>
            </a:r>
          </a:p>
          <a:p>
            <a:r>
              <a:rPr lang="en-GB" dirty="0"/>
              <a:t>However, this is not the case in most other languages</a:t>
            </a:r>
          </a:p>
          <a:p>
            <a:pPr marL="514350" indent="-514350">
              <a:buFont typeface="+mj-lt"/>
              <a:buAutoNum type="arabicPeriod" startAt="22"/>
            </a:pPr>
            <a:r>
              <a:rPr lang="en-GB" noProof="1"/>
              <a:t>Marie condui</a:t>
            </a:r>
            <a:r>
              <a:rPr lang="en-GB" u="sng" noProof="1"/>
              <a:t>t</a:t>
            </a:r>
          </a:p>
          <a:p>
            <a:pPr marL="514350" indent="-514350">
              <a:buFont typeface="+mj-lt"/>
              <a:buAutoNum type="arabicPeriod" startAt="22"/>
            </a:pPr>
            <a:r>
              <a:rPr lang="en-GB" noProof="1"/>
              <a:t>Marie sai</a:t>
            </a:r>
            <a:r>
              <a:rPr lang="en-GB" u="sng" noProof="1"/>
              <a:t>t</a:t>
            </a:r>
            <a:r>
              <a:rPr lang="en-GB" noProof="1"/>
              <a:t> conduire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EB7DE7-8AAF-48F0-BD4C-23B34CD3F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20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5409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F4ECE-0FF8-451D-854C-E46EFC338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E92C6-5720-456D-91A5-8AEB97EF5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Take some time and try to make a list of all the English modals (the words like </a:t>
            </a:r>
            <a:r>
              <a:rPr lang="en-GB" i="1" dirty="0"/>
              <a:t>can</a:t>
            </a:r>
            <a:r>
              <a:rPr lang="en-GB" dirty="0"/>
              <a:t>)</a:t>
            </a:r>
          </a:p>
          <a:p>
            <a:r>
              <a:rPr lang="en-GB" dirty="0"/>
              <a:t>How many can you find?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12C0E7-17D0-4006-B397-30CC91EB5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18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27CA4-2E13-46AC-AC33-6FF291089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Solution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A3639D-7736-4272-95C0-681168E86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143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601F0-4C37-4E89-AE0B-BDD581835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FC1BA-AA18-4184-8364-A3CC11EE0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1057710" cy="4758055"/>
          </a:xfrm>
        </p:spPr>
        <p:txBody>
          <a:bodyPr>
            <a:normAutofit/>
          </a:bodyPr>
          <a:lstStyle/>
          <a:p>
            <a:r>
              <a:rPr lang="en-GB" dirty="0"/>
              <a:t>Your list should have some or all of these words</a:t>
            </a:r>
          </a:p>
          <a:p>
            <a:pPr marL="0" indent="0">
              <a:buNone/>
            </a:pPr>
            <a:r>
              <a:rPr lang="en-GB" dirty="0"/>
              <a:t>can		could</a:t>
            </a:r>
            <a:br>
              <a:rPr lang="en-GB" dirty="0"/>
            </a:br>
            <a:r>
              <a:rPr lang="en-GB" dirty="0"/>
              <a:t>dare</a:t>
            </a:r>
            <a:br>
              <a:rPr lang="en-GB" dirty="0"/>
            </a:br>
            <a:r>
              <a:rPr lang="en-GB" dirty="0"/>
              <a:t>may		might</a:t>
            </a:r>
            <a:br>
              <a:rPr lang="en-GB" dirty="0"/>
            </a:br>
            <a:r>
              <a:rPr lang="en-GB" dirty="0"/>
              <a:t>must</a:t>
            </a:r>
            <a:br>
              <a:rPr lang="en-GB" dirty="0"/>
            </a:br>
            <a:r>
              <a:rPr lang="en-GB" dirty="0"/>
              <a:t>need</a:t>
            </a:r>
            <a:br>
              <a:rPr lang="en-GB" dirty="0"/>
            </a:br>
            <a:r>
              <a:rPr lang="en-GB" dirty="0"/>
              <a:t>ought</a:t>
            </a:r>
            <a:br>
              <a:rPr lang="en-GB" dirty="0"/>
            </a:br>
            <a:r>
              <a:rPr lang="en-GB" dirty="0"/>
              <a:t>shall		should</a:t>
            </a:r>
            <a:br>
              <a:rPr lang="en-GB" dirty="0"/>
            </a:br>
            <a:r>
              <a:rPr lang="en-GB" dirty="0"/>
              <a:t>will		would</a:t>
            </a:r>
          </a:p>
          <a:p>
            <a:r>
              <a:rPr lang="en-GB" dirty="0"/>
              <a:t>If you included anything else, it may not be a modal</a:t>
            </a:r>
          </a:p>
          <a:p>
            <a:pPr lvl="1"/>
            <a:r>
              <a:rPr lang="en-GB" dirty="0"/>
              <a:t>You might think about how it is similar to/different from these words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304BD7-5D25-4DEB-8F12-9D44B2CAB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858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randomBar/>
      </p:transition>
    </mc:Choice>
    <mc:Fallback>
      <p:transition spd="slow">
        <p:randomBar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AFD23-25D3-48A3-8E37-49A89453E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4ED05-214E-4D2A-BF78-19A46DB61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meanings that can be expressed by mood on its own are usually quite simple and limited</a:t>
            </a:r>
          </a:p>
          <a:p>
            <a:pPr marL="514350" indent="-514350">
              <a:buFont typeface="+mj-lt"/>
              <a:buAutoNum type="arabicPeriod" startAt="24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Leave</a:t>
            </a:r>
            <a:r>
              <a:rPr lang="en-GB" dirty="0"/>
              <a:t>!</a:t>
            </a:r>
          </a:p>
          <a:p>
            <a:r>
              <a:rPr lang="en-GB" u="sng" dirty="0"/>
              <a:t>Modals</a:t>
            </a:r>
            <a:r>
              <a:rPr lang="en-GB" dirty="0"/>
              <a:t> let you express much finer distinctions</a:t>
            </a:r>
          </a:p>
          <a:p>
            <a:pPr marL="514350" indent="-514350">
              <a:buFont typeface="+mj-lt"/>
              <a:buAutoNum type="arabicPeriod" startAt="25"/>
            </a:pPr>
            <a:r>
              <a:rPr lang="en-GB" dirty="0"/>
              <a:t>You </a:t>
            </a:r>
            <a:r>
              <a:rPr lang="en-GB" u="sng" dirty="0"/>
              <a:t>can</a:t>
            </a:r>
            <a:r>
              <a:rPr lang="en-GB" dirty="0"/>
              <a:t> leave</a:t>
            </a:r>
          </a:p>
          <a:p>
            <a:pPr marL="514350" indent="-514350">
              <a:buFont typeface="+mj-lt"/>
              <a:buAutoNum type="arabicPeriod" startAt="25"/>
            </a:pPr>
            <a:r>
              <a:rPr lang="en-GB" dirty="0"/>
              <a:t>You </a:t>
            </a:r>
            <a:r>
              <a:rPr lang="en-GB" u="sng" dirty="0"/>
              <a:t>may</a:t>
            </a:r>
            <a:r>
              <a:rPr lang="en-GB" dirty="0"/>
              <a:t> leave</a:t>
            </a:r>
          </a:p>
          <a:p>
            <a:pPr marL="514350" indent="-514350">
              <a:buFont typeface="+mj-lt"/>
              <a:buAutoNum type="arabicPeriod" startAt="25"/>
            </a:pPr>
            <a:r>
              <a:rPr lang="en-GB" dirty="0"/>
              <a:t>You </a:t>
            </a:r>
            <a:r>
              <a:rPr lang="en-GB" u="sng" dirty="0"/>
              <a:t>should</a:t>
            </a:r>
            <a:r>
              <a:rPr lang="en-GB" dirty="0"/>
              <a:t> leave</a:t>
            </a:r>
          </a:p>
          <a:p>
            <a:pPr marL="514350" indent="-514350">
              <a:buFont typeface="+mj-lt"/>
              <a:buAutoNum type="arabicPeriod" startAt="25"/>
            </a:pPr>
            <a:r>
              <a:rPr lang="en-GB" dirty="0"/>
              <a:t>You </a:t>
            </a:r>
            <a:r>
              <a:rPr lang="en-GB" u="sng" dirty="0"/>
              <a:t>must</a:t>
            </a:r>
            <a:r>
              <a:rPr lang="en-GB" dirty="0"/>
              <a:t> leave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EC8D6C-B746-4254-9CAB-D32C68BBF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24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7796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"/>
                            </p:stCondLst>
                            <p:childTnLst>
                              <p:par>
                                <p:cTn id="8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9540E-49FF-41E1-AFC3-D598B7A63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0BC01-A521-40B5-9501-C4A1005CD2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Today we have looked at the different moods that verbs can have</a:t>
            </a:r>
          </a:p>
          <a:p>
            <a:r>
              <a:rPr lang="en-GB" dirty="0"/>
              <a:t>We have seen that the indicative is the most basic mood</a:t>
            </a:r>
          </a:p>
          <a:p>
            <a:r>
              <a:rPr lang="en-GB" dirty="0"/>
              <a:t>The imperative is used mainly for commands</a:t>
            </a:r>
          </a:p>
          <a:p>
            <a:r>
              <a:rPr lang="en-GB" dirty="0"/>
              <a:t>The subjunctive is used for things that may not be real</a:t>
            </a:r>
          </a:p>
          <a:p>
            <a:r>
              <a:rPr lang="en-GB" dirty="0"/>
              <a:t>We have also seen that mood and modals provide different ways of saying similar things about reality</a:t>
            </a:r>
          </a:p>
          <a:p>
            <a:r>
              <a:rPr lang="en-GB" dirty="0"/>
              <a:t>However, modals are separate words, with more specific meanings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25CC47-9AE9-4730-8A92-CB3FFA042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426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04924-C423-498C-9BA6-7179B526E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B5354-D6CC-4258-83EF-A3F260A99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have already looked at various categories that verbs can have, such as tense, aspect, and voice</a:t>
            </a:r>
          </a:p>
          <a:p>
            <a:r>
              <a:rPr lang="en-GB" u="sng" dirty="0"/>
              <a:t>Mood</a:t>
            </a:r>
            <a:r>
              <a:rPr lang="en-GB" dirty="0"/>
              <a:t> is another category on a par with these</a:t>
            </a:r>
          </a:p>
          <a:p>
            <a:r>
              <a:rPr lang="en-GB" dirty="0"/>
              <a:t>Mood can provide information on the relationship between the </a:t>
            </a:r>
            <a:r>
              <a:rPr lang="en-GB" dirty="0">
                <a:highlight>
                  <a:srgbClr val="FF00FF"/>
                </a:highlight>
              </a:rPr>
              <a:t>person speaking</a:t>
            </a:r>
            <a:r>
              <a:rPr lang="en-GB" dirty="0"/>
              <a:t> and the </a:t>
            </a:r>
            <a:r>
              <a:rPr lang="en-GB" dirty="0">
                <a:highlight>
                  <a:srgbClr val="00FF00"/>
                </a:highlight>
              </a:rPr>
              <a:t>event described</a:t>
            </a:r>
          </a:p>
          <a:p>
            <a:r>
              <a:rPr lang="en-GB" dirty="0"/>
              <a:t>But the best way to understand mood may be to look at examples of different moods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1F8FC0-FF6F-4843-94D6-934CFF6F7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3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3396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8F54A-490D-4217-9062-04DDF1AF7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572EE-1F8D-4F59-AEC6-12F16DEC6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u="sng" dirty="0">
                <a:solidFill>
                  <a:srgbClr val="00B050"/>
                </a:solidFill>
              </a:rPr>
              <a:t>indicative</a:t>
            </a:r>
            <a:r>
              <a:rPr lang="en-GB" dirty="0"/>
              <a:t> mood is the ‘ordinary’, default mood</a:t>
            </a:r>
          </a:p>
          <a:p>
            <a:pPr lvl="1"/>
            <a:r>
              <a:rPr lang="en-GB" dirty="0"/>
              <a:t>It is the most frequently used mood, which we normally see in sentences except for the special cases where other moods are used</a:t>
            </a:r>
          </a:p>
          <a:p>
            <a:r>
              <a:rPr lang="en-GB" dirty="0"/>
              <a:t>It can be used for almost any purpose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 </a:t>
            </a:r>
            <a:r>
              <a:rPr lang="en-GB" dirty="0">
                <a:solidFill>
                  <a:srgbClr val="00B050"/>
                </a:solidFill>
              </a:rPr>
              <a:t>thought</a:t>
            </a:r>
            <a:r>
              <a:rPr lang="en-GB" dirty="0"/>
              <a:t> that John </a:t>
            </a:r>
            <a:r>
              <a:rPr lang="en-GB" dirty="0">
                <a:solidFill>
                  <a:srgbClr val="00B050"/>
                </a:solidFill>
              </a:rPr>
              <a:t>was</a:t>
            </a:r>
            <a:r>
              <a:rPr lang="en-GB" dirty="0"/>
              <a:t> at work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​​</a:t>
            </a:r>
            <a:r>
              <a:rPr lang="en-GB" dirty="0">
                <a:solidFill>
                  <a:srgbClr val="00B050"/>
                </a:solidFill>
              </a:rPr>
              <a:t>Are</a:t>
            </a:r>
            <a:r>
              <a:rPr lang="en-GB" dirty="0"/>
              <a:t> you there?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How happy Mary </a:t>
            </a:r>
            <a:r>
              <a:rPr lang="en-GB" dirty="0">
                <a:solidFill>
                  <a:srgbClr val="00B050"/>
                </a:solidFill>
              </a:rPr>
              <a:t>looks</a:t>
            </a:r>
            <a:r>
              <a:rPr lang="en-GB" dirty="0"/>
              <a:t>!</a:t>
            </a:r>
          </a:p>
          <a:p>
            <a:r>
              <a:rPr lang="en-GB" dirty="0"/>
              <a:t>In English, there is no special ending or form that tells us these verbs are </a:t>
            </a:r>
            <a:r>
              <a:rPr lang="en-GB" dirty="0">
                <a:solidFill>
                  <a:srgbClr val="00B050"/>
                </a:solidFill>
              </a:rPr>
              <a:t>indicative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E1D276-D4C0-4B0A-8D52-B6242BF60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4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7465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B5E8F-A468-4253-B12E-BF82F7C97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2C51D-E36D-4F79-8C61-E4BEDD01E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u="sng" dirty="0">
                <a:solidFill>
                  <a:srgbClr val="FF0000"/>
                </a:solidFill>
              </a:rPr>
              <a:t>imperative</a:t>
            </a:r>
            <a:r>
              <a:rPr lang="en-GB" dirty="0"/>
              <a:t> mood is used for orders and commands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GB" dirty="0"/>
              <a:t>​​</a:t>
            </a:r>
            <a:r>
              <a:rPr lang="en-GB" dirty="0">
                <a:solidFill>
                  <a:srgbClr val="FF0000"/>
                </a:solidFill>
              </a:rPr>
              <a:t>Come</a:t>
            </a:r>
            <a:r>
              <a:rPr lang="en-GB" dirty="0"/>
              <a:t> here!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GB" dirty="0"/>
              <a:t>​​</a:t>
            </a:r>
            <a:r>
              <a:rPr lang="en-GB" dirty="0">
                <a:solidFill>
                  <a:srgbClr val="FF0000"/>
                </a:solidFill>
              </a:rPr>
              <a:t>Go</a:t>
            </a:r>
            <a:r>
              <a:rPr lang="en-GB" dirty="0"/>
              <a:t> away!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GB" dirty="0"/>
              <a:t>​​</a:t>
            </a:r>
            <a:r>
              <a:rPr lang="en-GB" dirty="0">
                <a:solidFill>
                  <a:srgbClr val="FF0000"/>
                </a:solidFill>
              </a:rPr>
              <a:t>Don’t</a:t>
            </a:r>
            <a:r>
              <a:rPr lang="en-GB" dirty="0"/>
              <a:t> be silly!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F21CAA-8E51-47E2-B6CE-4ED7E3956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5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8068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802C3-3CAE-47CD-A2ED-34871674F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02623-8B48-4DAA-A86A-8B6917020C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English, </a:t>
            </a:r>
            <a:r>
              <a:rPr lang="en-GB" dirty="0">
                <a:solidFill>
                  <a:srgbClr val="FF0000"/>
                </a:solidFill>
              </a:rPr>
              <a:t>imperative</a:t>
            </a:r>
            <a:r>
              <a:rPr lang="en-GB" dirty="0"/>
              <a:t> verbs look the same as </a:t>
            </a:r>
            <a:r>
              <a:rPr lang="en-GB" dirty="0">
                <a:solidFill>
                  <a:srgbClr val="00B050"/>
                </a:solidFill>
              </a:rPr>
              <a:t>indicative</a:t>
            </a:r>
            <a:r>
              <a:rPr lang="en-GB" dirty="0"/>
              <a:t> verbs</a:t>
            </a:r>
          </a:p>
          <a:p>
            <a:r>
              <a:rPr lang="en-GB" dirty="0"/>
              <a:t>One way to recognise imperative verbs is that they often occur without a subject</a:t>
            </a:r>
          </a:p>
          <a:p>
            <a:r>
              <a:rPr lang="en-GB" dirty="0"/>
              <a:t>However, you can use a subject even with </a:t>
            </a:r>
            <a:r>
              <a:rPr lang="en-GB" dirty="0">
                <a:solidFill>
                  <a:srgbClr val="FF0000"/>
                </a:solidFill>
              </a:rPr>
              <a:t>imperative</a:t>
            </a:r>
            <a:r>
              <a:rPr lang="en-GB" dirty="0"/>
              <a:t> verbs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0CEC8D-70AF-4DD9-8ED0-0CFF32439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6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1943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D1298-C29A-46EE-8CEF-DC2EA1E91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7DA7A-63BC-4BB3-AB9C-94F877949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7"/>
            </a:pPr>
            <a:r>
              <a:rPr lang="en-GB" dirty="0"/>
              <a:t>You shut up!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C79330-562B-4990-BC34-CABC70BC4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872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D1298-C29A-46EE-8CEF-DC2EA1E91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7DA7A-63BC-4BB3-AB9C-94F877949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7"/>
            </a:pPr>
            <a:r>
              <a:rPr lang="en-GB" dirty="0"/>
              <a:t>You </a:t>
            </a:r>
            <a:r>
              <a:rPr lang="en-GB" dirty="0">
                <a:solidFill>
                  <a:srgbClr val="FF0000"/>
                </a:solidFill>
              </a:rPr>
              <a:t>shut</a:t>
            </a:r>
            <a:r>
              <a:rPr lang="en-GB" dirty="0"/>
              <a:t> up!</a:t>
            </a:r>
          </a:p>
          <a:p>
            <a:r>
              <a:rPr lang="en-GB" dirty="0"/>
              <a:t>This could be an order, in which case the verb is </a:t>
            </a:r>
            <a:r>
              <a:rPr lang="en-GB" dirty="0">
                <a:solidFill>
                  <a:srgbClr val="FF0000"/>
                </a:solidFill>
              </a:rPr>
              <a:t>imperative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C79330-562B-4990-BC34-CABC70BC4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8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8621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D1298-C29A-46EE-8CEF-DC2EA1E91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7DA7A-63BC-4BB3-AB9C-94F877949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7"/>
            </a:pPr>
            <a:r>
              <a:rPr lang="en-GB" dirty="0"/>
              <a:t>You </a:t>
            </a:r>
            <a:r>
              <a:rPr lang="en-GB" dirty="0">
                <a:solidFill>
                  <a:srgbClr val="00B050"/>
                </a:solidFill>
              </a:rPr>
              <a:t>shut</a:t>
            </a:r>
            <a:r>
              <a:rPr lang="en-GB" dirty="0"/>
              <a:t> up!</a:t>
            </a:r>
          </a:p>
          <a:p>
            <a:r>
              <a:rPr lang="en-GB" dirty="0"/>
              <a:t>This could also just be a description of something that happened, in which case the verb is </a:t>
            </a:r>
            <a:r>
              <a:rPr lang="en-GB" dirty="0">
                <a:solidFill>
                  <a:srgbClr val="00B050"/>
                </a:solidFill>
              </a:rPr>
              <a:t>indicative</a:t>
            </a:r>
            <a:endParaRPr lang="en-GB" dirty="0"/>
          </a:p>
          <a:p>
            <a:r>
              <a:rPr lang="en-GB" dirty="0"/>
              <a:t>In some languages, the </a:t>
            </a:r>
            <a:r>
              <a:rPr lang="en-GB" dirty="0">
                <a:solidFill>
                  <a:srgbClr val="00B050"/>
                </a:solidFill>
              </a:rPr>
              <a:t>indicative</a:t>
            </a:r>
            <a:r>
              <a:rPr lang="en-GB" dirty="0"/>
              <a:t> and </a:t>
            </a:r>
            <a:r>
              <a:rPr lang="en-GB" dirty="0">
                <a:solidFill>
                  <a:srgbClr val="FF0000"/>
                </a:solidFill>
              </a:rPr>
              <a:t>imperative</a:t>
            </a:r>
            <a:r>
              <a:rPr lang="en-GB" dirty="0"/>
              <a:t> have different forms, so you can tell which is which more easily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GB" noProof="1"/>
              <a:t>Tu </a:t>
            </a:r>
            <a:r>
              <a:rPr lang="en-GB" noProof="1">
                <a:solidFill>
                  <a:srgbClr val="00B050"/>
                </a:solidFill>
              </a:rPr>
              <a:t>taces</a:t>
            </a:r>
            <a:r>
              <a:rPr lang="en-GB" noProof="1"/>
              <a:t>!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GB" noProof="1"/>
              <a:t>Tu </a:t>
            </a:r>
            <a:r>
              <a:rPr lang="en-GB" noProof="1">
                <a:solidFill>
                  <a:srgbClr val="FF0000"/>
                </a:solidFill>
              </a:rPr>
              <a:t>tace</a:t>
            </a:r>
            <a:r>
              <a:rPr lang="en-GB" noProof="1"/>
              <a:t>!</a:t>
            </a:r>
            <a:br>
              <a:rPr lang="en-GB" noProof="1"/>
            </a:br>
            <a:r>
              <a:rPr lang="en-GB" noProof="1"/>
              <a:t>(Latin)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C79330-562B-4990-BC34-CABC70BC4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9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0285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|3.3|8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9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7.7|11.7|4.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4|4.6|5.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13.3|8.3|5.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|5.5|3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7|5.1|4.6|2.5|13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4.7|2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6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5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12|8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|10.3|7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5.4|5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6.6|6.2|8|5.7|7.8|9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7444</TotalTime>
  <Words>1236</Words>
  <Application>Microsoft Office PowerPoint</Application>
  <PresentationFormat>Widescreen</PresentationFormat>
  <Paragraphs>159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Language Awareness for Key Stage 3</vt:lpstr>
      <vt:lpstr>Roadmap</vt:lpstr>
      <vt:lpstr>Mood</vt:lpstr>
      <vt:lpstr>Mood</vt:lpstr>
      <vt:lpstr>Mood</vt:lpstr>
      <vt:lpstr>Mood</vt:lpstr>
      <vt:lpstr>Mood</vt:lpstr>
      <vt:lpstr>Mood</vt:lpstr>
      <vt:lpstr>Mood</vt:lpstr>
      <vt:lpstr>Mood</vt:lpstr>
      <vt:lpstr>Mood</vt:lpstr>
      <vt:lpstr>Activity</vt:lpstr>
      <vt:lpstr>Activity</vt:lpstr>
      <vt:lpstr>Mood</vt:lpstr>
      <vt:lpstr>Mood</vt:lpstr>
      <vt:lpstr>Mood</vt:lpstr>
      <vt:lpstr>Mood</vt:lpstr>
      <vt:lpstr>Modals</vt:lpstr>
      <vt:lpstr>Modals</vt:lpstr>
      <vt:lpstr>Modals</vt:lpstr>
      <vt:lpstr>Activity</vt:lpstr>
      <vt:lpstr>Solution</vt:lpstr>
      <vt:lpstr>Solution</vt:lpstr>
      <vt:lpstr>Modals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Macleod, Morgan</dc:creator>
  <cp:lastModifiedBy>Macleod, Morgan</cp:lastModifiedBy>
  <cp:revision>352</cp:revision>
  <dcterms:created xsi:type="dcterms:W3CDTF">2020-12-01T13:59:57Z</dcterms:created>
  <dcterms:modified xsi:type="dcterms:W3CDTF">2025-01-11T12:24:20Z</dcterms:modified>
</cp:coreProperties>
</file>