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91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7" r:id="rId12"/>
    <p:sldId id="288" r:id="rId13"/>
    <p:sldId id="289" r:id="rId14"/>
    <p:sldId id="266" r:id="rId15"/>
    <p:sldId id="268" r:id="rId16"/>
    <p:sldId id="269" r:id="rId17"/>
    <p:sldId id="270" r:id="rId18"/>
    <p:sldId id="271" r:id="rId19"/>
    <p:sldId id="290" r:id="rId20"/>
    <p:sldId id="272" r:id="rId21"/>
    <p:sldId id="273" r:id="rId22"/>
    <p:sldId id="274" r:id="rId23"/>
    <p:sldId id="275" r:id="rId24"/>
    <p:sldId id="276" r:id="rId25"/>
    <p:sldId id="28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8000"/>
    <a:srgbClr val="0000FF"/>
    <a:srgbClr val="008000"/>
    <a:srgbClr val="FF4141"/>
    <a:srgbClr val="E4ACAC"/>
    <a:srgbClr val="000080"/>
    <a:srgbClr val="800000"/>
    <a:srgbClr val="804000"/>
    <a:srgbClr val="F6F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13: Mood and Modals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08879-9223-48B4-9889-9607F2AA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8270C-E969-43F9-BE79-E2C2FA4E1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It’s important to remember that not all orders and commands use the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mood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Leave</a:t>
            </a:r>
            <a:r>
              <a:rPr lang="en-GB" dirty="0"/>
              <a:t>!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You </a:t>
            </a:r>
            <a:r>
              <a:rPr lang="en-GB" dirty="0">
                <a:solidFill>
                  <a:srgbClr val="00B050"/>
                </a:solidFill>
              </a:rPr>
              <a:t>have</a:t>
            </a:r>
            <a:r>
              <a:rPr lang="en-GB" dirty="0"/>
              <a:t> to leave!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order</a:t>
            </a:r>
            <a:r>
              <a:rPr lang="en-GB" dirty="0"/>
              <a:t> you to leave!</a:t>
            </a:r>
          </a:p>
          <a:p>
            <a:r>
              <a:rPr lang="en-GB" dirty="0"/>
              <a:t>The last two sentences are in the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mood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E3D6C-4B66-49C0-8701-F81E68AE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43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08879-9223-48B4-9889-9607F2AA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8270C-E969-43F9-BE79-E2C2FA4E1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It’s important to remember that not all orders and commands use the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mood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Leave</a:t>
            </a:r>
            <a:r>
              <a:rPr lang="en-GB" dirty="0"/>
              <a:t>!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You </a:t>
            </a:r>
            <a:r>
              <a:rPr lang="en-GB" dirty="0">
                <a:solidFill>
                  <a:srgbClr val="00B050"/>
                </a:solidFill>
              </a:rPr>
              <a:t>have</a:t>
            </a:r>
            <a:r>
              <a:rPr lang="en-GB" dirty="0"/>
              <a:t> to leave!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order</a:t>
            </a:r>
            <a:r>
              <a:rPr lang="en-GB" dirty="0"/>
              <a:t> you to leave!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mood makes a statement about the real world</a:t>
            </a:r>
          </a:p>
          <a:p>
            <a:pPr lvl="1"/>
            <a:r>
              <a:rPr lang="en-GB" dirty="0"/>
              <a:t>We can talk about whether it is true or false to say ‘You </a:t>
            </a:r>
            <a:r>
              <a:rPr lang="en-GB" dirty="0">
                <a:solidFill>
                  <a:srgbClr val="00B050"/>
                </a:solidFill>
              </a:rPr>
              <a:t>have</a:t>
            </a:r>
            <a:r>
              <a:rPr lang="en-GB" dirty="0"/>
              <a:t> to leave’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mood lacks this connection to the real world</a:t>
            </a:r>
          </a:p>
          <a:p>
            <a:pPr lvl="1"/>
            <a:r>
              <a:rPr lang="en-GB" dirty="0"/>
              <a:t>It doesn’t make sense to ask whether ‘</a:t>
            </a:r>
            <a:r>
              <a:rPr lang="en-GB" dirty="0">
                <a:solidFill>
                  <a:srgbClr val="FF0000"/>
                </a:solidFill>
              </a:rPr>
              <a:t>Leave</a:t>
            </a:r>
            <a:r>
              <a:rPr lang="en-GB" dirty="0"/>
              <a:t>!’ </a:t>
            </a:r>
            <a:r>
              <a:rPr lang="en-GB"/>
              <a:t>is true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E3D6C-4B66-49C0-8701-F81E68AE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576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375F2-A052-49AB-B5F7-710408B9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12E63-8F7D-4DB1-AD09-5CE50600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Have a look at these sentences: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Hit</a:t>
            </a:r>
            <a:r>
              <a:rPr lang="en-GB" dirty="0"/>
              <a:t> me again and I’ll tell Mum!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Keep</a:t>
            </a:r>
            <a:r>
              <a:rPr lang="en-GB" dirty="0"/>
              <a:t> smoking like that and you’ll probably die young</a:t>
            </a:r>
            <a:br>
              <a:rPr lang="en-GB" dirty="0"/>
            </a:br>
            <a:endParaRPr lang="en-GB" dirty="0"/>
          </a:p>
          <a:p>
            <a:r>
              <a:rPr lang="en-GB" dirty="0"/>
              <a:t>What mood do you think </a:t>
            </a:r>
            <a:r>
              <a:rPr lang="en-GB" i="1" dirty="0"/>
              <a:t>hit</a:t>
            </a:r>
            <a:r>
              <a:rPr lang="en-GB" dirty="0"/>
              <a:t> and </a:t>
            </a:r>
            <a:r>
              <a:rPr lang="en-GB" i="1" dirty="0"/>
              <a:t>keep</a:t>
            </a:r>
            <a:r>
              <a:rPr lang="en-GB" dirty="0"/>
              <a:t> are?</a:t>
            </a:r>
          </a:p>
          <a:p>
            <a:r>
              <a:rPr lang="en-GB" dirty="0"/>
              <a:t>Are these sentences commands or orders?</a:t>
            </a:r>
          </a:p>
          <a:p>
            <a:r>
              <a:rPr lang="en-GB" dirty="0"/>
              <a:t>If not, what are they?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2E988-CF6C-4314-ADEF-27C8B0C7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3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1CA9-8B51-48FE-BAB9-6033842D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60FE5-FE9B-4BF5-9A43-D37F7B76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you can see, the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can be used for more than orders</a:t>
            </a:r>
          </a:p>
          <a:p>
            <a:r>
              <a:rPr lang="en-GB" dirty="0"/>
              <a:t>We have also seen that you can give orders without using the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</a:t>
            </a:r>
          </a:p>
          <a:p>
            <a:r>
              <a:rPr lang="en-GB" dirty="0"/>
              <a:t>People often use language to communicate things that are completely different from the basic meaning of the words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34AC2-48C6-4DB4-9D7B-B9178A73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0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E7286-1679-4AC1-AB78-F72C1933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B765F-A3C2-4D39-B649-49DFFFF57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mood is used for things that are less real, or that you don’t want to treat as real</a:t>
            </a:r>
          </a:p>
          <a:p>
            <a:r>
              <a:rPr lang="en-GB" dirty="0"/>
              <a:t>You may have seen 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mood in some types of English sentence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dirty="0"/>
              <a:t>I demand that he </a:t>
            </a:r>
            <a:r>
              <a:rPr lang="en-GB" dirty="0">
                <a:solidFill>
                  <a:srgbClr val="0000FF"/>
                </a:solidFill>
              </a:rPr>
              <a:t>leave</a:t>
            </a:r>
            <a:r>
              <a:rPr lang="en-GB" dirty="0"/>
              <a:t> immediately</a:t>
            </a:r>
          </a:p>
          <a:p>
            <a:pPr lvl="1"/>
            <a:r>
              <a:rPr lang="en-GB" dirty="0"/>
              <a:t>Some people might say ‘I demand that he </a:t>
            </a:r>
            <a:r>
              <a:rPr lang="en-GB" u="sng" dirty="0"/>
              <a:t>leaves</a:t>
            </a:r>
            <a:r>
              <a:rPr lang="en-GB" dirty="0"/>
              <a:t> immediately’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/>
              <a:t>I wish I </a:t>
            </a:r>
            <a:r>
              <a:rPr lang="en-GB" dirty="0">
                <a:solidFill>
                  <a:srgbClr val="0000FF"/>
                </a:solidFill>
              </a:rPr>
              <a:t>were</a:t>
            </a:r>
            <a:r>
              <a:rPr lang="en-GB" dirty="0"/>
              <a:t> with you; if I </a:t>
            </a:r>
            <a:r>
              <a:rPr lang="en-GB" dirty="0">
                <a:solidFill>
                  <a:srgbClr val="0000FF"/>
                </a:solidFill>
              </a:rPr>
              <a:t>were</a:t>
            </a:r>
            <a:r>
              <a:rPr lang="en-GB" dirty="0"/>
              <a:t>, I’d be happy</a:t>
            </a:r>
          </a:p>
          <a:p>
            <a:pPr lvl="1"/>
            <a:r>
              <a:rPr lang="en-GB" dirty="0"/>
              <a:t>Some people might say ‘I wish I </a:t>
            </a:r>
            <a:r>
              <a:rPr lang="en-GB" u="sng" dirty="0"/>
              <a:t>was</a:t>
            </a:r>
            <a:r>
              <a:rPr lang="en-GB" dirty="0"/>
              <a:t>’, ‘if I </a:t>
            </a:r>
            <a:r>
              <a:rPr lang="en-GB" u="sng" dirty="0"/>
              <a:t>was</a:t>
            </a:r>
            <a:r>
              <a:rPr lang="en-GB" dirty="0"/>
              <a:t>’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B737B-1990-4CF0-BF3B-C49062AA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A63BBFB-1ACC-40B0-A515-29E649A7641F}"/>
              </a:ext>
            </a:extLst>
          </p:cNvPr>
          <p:cNvSpPr/>
          <p:nvPr/>
        </p:nvSpPr>
        <p:spPr>
          <a:xfrm>
            <a:off x="1142999" y="2722418"/>
            <a:ext cx="7647710" cy="706581"/>
          </a:xfrm>
          <a:prstGeom prst="wedgeRoundRectCallout">
            <a:avLst>
              <a:gd name="adj1" fmla="val 282"/>
              <a:gd name="adj2" fmla="val 925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/>
              <a:t>Notice that we don’t know whether he actually will leave or not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0799BC3-DE16-416F-A95D-4BEB9DAC0223}"/>
              </a:ext>
            </a:extLst>
          </p:cNvPr>
          <p:cNvSpPr/>
          <p:nvPr/>
        </p:nvSpPr>
        <p:spPr>
          <a:xfrm>
            <a:off x="962890" y="5470382"/>
            <a:ext cx="7647710" cy="706581"/>
          </a:xfrm>
          <a:prstGeom prst="wedgeRoundRectCallout">
            <a:avLst>
              <a:gd name="adj1" fmla="val -24854"/>
              <a:gd name="adj2" fmla="val -13542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/>
              <a:t>This means that I’m not actually with you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087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5F3A1-1C58-42F6-B57D-1F5F5BCE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659B-7A17-4E77-86EE-C91EE065B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all English speakers use these special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forms</a:t>
            </a:r>
          </a:p>
          <a:p>
            <a:r>
              <a:rPr lang="en-GB" dirty="0"/>
              <a:t>If someone says ‘I wish I </a:t>
            </a:r>
            <a:r>
              <a:rPr lang="en-GB" u="sng" dirty="0"/>
              <a:t>was</a:t>
            </a:r>
            <a:r>
              <a:rPr lang="en-GB" dirty="0"/>
              <a:t> with you,’ is the word </a:t>
            </a:r>
            <a:r>
              <a:rPr lang="en-GB" i="1" dirty="0"/>
              <a:t>was</a:t>
            </a:r>
            <a:r>
              <a:rPr lang="en-GB" dirty="0"/>
              <a:t> indicative or subjunctive?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627A1-DBEA-4B1C-BB62-A8D96227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55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5F3A1-1C58-42F6-B57D-1F5F5BCE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659B-7A17-4E77-86EE-C91EE065B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all English speakers use these special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forms</a:t>
            </a:r>
          </a:p>
          <a:p>
            <a:r>
              <a:rPr lang="en-GB" dirty="0"/>
              <a:t>If someone says ‘I wish I </a:t>
            </a:r>
            <a:r>
              <a:rPr lang="en-GB" u="sng" dirty="0"/>
              <a:t>was</a:t>
            </a:r>
            <a:r>
              <a:rPr lang="en-GB" dirty="0"/>
              <a:t> with you,’ is the word </a:t>
            </a:r>
            <a:r>
              <a:rPr lang="en-GB" i="1" dirty="0"/>
              <a:t>was</a:t>
            </a:r>
            <a:r>
              <a:rPr lang="en-GB" dirty="0"/>
              <a:t> indicative or subjunctive?</a:t>
            </a:r>
          </a:p>
          <a:p>
            <a:r>
              <a:rPr lang="en-GB" dirty="0"/>
              <a:t>There is no easy answer to this question</a:t>
            </a:r>
          </a:p>
          <a:p>
            <a:r>
              <a:rPr lang="en-GB" dirty="0"/>
              <a:t>It depends on what is going on inside that person’s head, on whether they think of it as a separate sort of </a:t>
            </a:r>
            <a:r>
              <a:rPr lang="en-GB" i="1" dirty="0"/>
              <a:t>was</a:t>
            </a:r>
            <a:endParaRPr lang="en-GB" dirty="0"/>
          </a:p>
          <a:p>
            <a:r>
              <a:rPr lang="en-GB" dirty="0"/>
              <a:t>This might be different for different people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627A1-DBEA-4B1C-BB62-A8D96227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367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7E19-A614-4C3B-8847-AFC4E6BA6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361D1-33C8-44C7-9F8D-A736AC41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plays a bigger role in languages like French</a:t>
            </a:r>
          </a:p>
          <a:p>
            <a:r>
              <a:rPr lang="en-GB" dirty="0"/>
              <a:t>In French there are more special forms for 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, and many sentences where you have to use these forms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fr-FR" dirty="0"/>
              <a:t>J’exige qu’il </a:t>
            </a:r>
            <a:r>
              <a:rPr lang="fr-FR" dirty="0">
                <a:solidFill>
                  <a:srgbClr val="0000FF"/>
                </a:solidFill>
              </a:rPr>
              <a:t>parte</a:t>
            </a:r>
            <a:r>
              <a:rPr lang="fr-FR" dirty="0"/>
              <a:t> immédiatement</a:t>
            </a:r>
            <a:br>
              <a:rPr lang="en-GB" dirty="0"/>
            </a:br>
            <a:r>
              <a:rPr lang="en-GB" dirty="0"/>
              <a:t>‘I demand that he leave immediately’</a:t>
            </a:r>
          </a:p>
          <a:p>
            <a:r>
              <a:rPr lang="en-GB" dirty="0"/>
              <a:t>There are also sentences where you can use different moods with a difference in meaning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/>
              <a:t>Je vais embaucher quelqu’un qui </a:t>
            </a:r>
            <a:r>
              <a:rPr lang="en-GB" u="sng" noProof="1">
                <a:solidFill>
                  <a:srgbClr val="00B050"/>
                </a:solidFill>
              </a:rPr>
              <a:t>sait</a:t>
            </a:r>
            <a:r>
              <a:rPr lang="en-GB" noProof="1"/>
              <a:t> conduire</a:t>
            </a:r>
            <a:br>
              <a:rPr lang="en-GB" noProof="1"/>
            </a:br>
            <a:r>
              <a:rPr lang="en-GB" noProof="1"/>
              <a:t>‘I’m going to hire someone who </a:t>
            </a:r>
            <a:r>
              <a:rPr lang="en-GB" u="sng" noProof="1"/>
              <a:t>can</a:t>
            </a:r>
            <a:r>
              <a:rPr lang="en-GB" noProof="1"/>
              <a:t> drive’</a:t>
            </a:r>
            <a:br>
              <a:rPr lang="en-GB" noProof="1"/>
            </a:br>
            <a:r>
              <a:rPr lang="en-GB" noProof="1"/>
              <a:t>(I already have a specific person in mind)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/>
              <a:t>Je vais embaucher quelqu’un qui </a:t>
            </a:r>
            <a:r>
              <a:rPr lang="en-GB" u="sng" noProof="1">
                <a:solidFill>
                  <a:srgbClr val="0000FF"/>
                </a:solidFill>
              </a:rPr>
              <a:t>sache</a:t>
            </a:r>
            <a:r>
              <a:rPr lang="en-GB" noProof="1"/>
              <a:t> conduire</a:t>
            </a:r>
            <a:br>
              <a:rPr lang="en-GB" noProof="1"/>
            </a:br>
            <a:r>
              <a:rPr lang="en-GB" noProof="1"/>
              <a:t>‘I’m going to hire someone who </a:t>
            </a:r>
            <a:r>
              <a:rPr lang="en-GB" u="sng" noProof="1"/>
              <a:t>can</a:t>
            </a:r>
            <a:r>
              <a:rPr lang="en-GB" noProof="1"/>
              <a:t> drive’</a:t>
            </a:r>
            <a:br>
              <a:rPr lang="en-GB" noProof="1"/>
            </a:br>
            <a:r>
              <a:rPr lang="en-GB" noProof="1"/>
              <a:t>(anyone who can drive that I might find)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9C001-4452-4998-AC46-62C0264B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5800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71EE-6201-42CB-977F-778F0A9D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73C91-490C-4B6B-AD0C-5B758C3B1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French examples illustrate another way of talking about what is and isn’t real: </a:t>
            </a:r>
            <a:r>
              <a:rPr lang="en-GB" u="sng" dirty="0"/>
              <a:t>modals</a:t>
            </a:r>
            <a:endParaRPr lang="en-GB" dirty="0"/>
          </a:p>
          <a:p>
            <a:r>
              <a:rPr lang="en-GB" dirty="0"/>
              <a:t>Modals are a type of </a:t>
            </a:r>
            <a:r>
              <a:rPr lang="en-GB" u="sng" dirty="0"/>
              <a:t>auxiliary</a:t>
            </a:r>
            <a:r>
              <a:rPr lang="en-GB" dirty="0"/>
              <a:t>, those little words that accompany verbs</a:t>
            </a:r>
          </a:p>
          <a:p>
            <a:r>
              <a:rPr lang="en-GB" dirty="0"/>
              <a:t>Remember that we have already seen auxiliaries for tense, aspect and voice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I </a:t>
            </a:r>
            <a:r>
              <a:rPr lang="en-GB" u="sng" dirty="0"/>
              <a:t>have</a:t>
            </a:r>
            <a:r>
              <a:rPr lang="en-GB" dirty="0"/>
              <a:t> been to London three times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I </a:t>
            </a:r>
            <a:r>
              <a:rPr lang="en-GB" u="sng" dirty="0"/>
              <a:t>was</a:t>
            </a:r>
            <a:r>
              <a:rPr lang="en-GB" dirty="0"/>
              <a:t> just leaving when you called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I </a:t>
            </a:r>
            <a:r>
              <a:rPr lang="en-GB" u="sng" dirty="0"/>
              <a:t>got</a:t>
            </a:r>
            <a:r>
              <a:rPr lang="en-GB" dirty="0"/>
              <a:t> mugged when I was on holiday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67F14-B5E2-40F6-9712-E8B569F8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2367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5197D-10DC-4C0C-B005-032A8AD03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30FA-1543-4C89-81A5-9FC46BF45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Modals are auxiliaries like </a:t>
            </a:r>
            <a:r>
              <a:rPr lang="en-GB" i="1" dirty="0"/>
              <a:t>can</a:t>
            </a:r>
            <a:r>
              <a:rPr lang="en-GB" dirty="0"/>
              <a:t>, with meanings that relate to what is possible, allowed, necessary, etc.</a:t>
            </a:r>
          </a:p>
          <a:p>
            <a:r>
              <a:rPr lang="en-GB" dirty="0"/>
              <a:t>Soon we will discover what other modals there 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8E65-404E-486C-98BA-C6AD1403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66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will learn about another category that verbs can have: </a:t>
            </a:r>
            <a:r>
              <a:rPr lang="en-GB" u="sng" dirty="0"/>
              <a:t>mood</a:t>
            </a:r>
            <a:endParaRPr lang="en-GB" dirty="0"/>
          </a:p>
          <a:p>
            <a:r>
              <a:rPr lang="en-GB" dirty="0"/>
              <a:t>We will look at the </a:t>
            </a:r>
            <a:r>
              <a:rPr lang="en-GB" u="sng" dirty="0"/>
              <a:t>indicative</a:t>
            </a:r>
            <a:r>
              <a:rPr lang="en-GB" dirty="0"/>
              <a:t>, </a:t>
            </a:r>
            <a:r>
              <a:rPr lang="en-GB" u="sng" dirty="0"/>
              <a:t>imperative</a:t>
            </a:r>
            <a:r>
              <a:rPr lang="en-GB" dirty="0"/>
              <a:t>, and </a:t>
            </a:r>
            <a:r>
              <a:rPr lang="en-GB" u="sng" dirty="0"/>
              <a:t>subjunctive</a:t>
            </a:r>
            <a:r>
              <a:rPr lang="en-GB" dirty="0"/>
              <a:t> moods</a:t>
            </a:r>
          </a:p>
          <a:p>
            <a:r>
              <a:rPr lang="en-GB" dirty="0"/>
              <a:t>We will see how you can express similar meanings using mood or </a:t>
            </a:r>
            <a:r>
              <a:rPr lang="en-GB" u="sng" dirty="0"/>
              <a:t>modals</a:t>
            </a:r>
            <a:endParaRPr lang="en-GB" dirty="0"/>
          </a:p>
          <a:p>
            <a:r>
              <a:rPr lang="en-GB" dirty="0"/>
              <a:t>We will consider the similarities and differences between modals and other types of </a:t>
            </a:r>
            <a:r>
              <a:rPr lang="en-GB" u="sng" dirty="0"/>
              <a:t>auxiliary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37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755D5-1D12-4847-8944-4D922CE5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D220-7861-412A-8C4E-5CE8095A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 English, there are some differences between modals and other verbs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Mary drive</a:t>
            </a:r>
            <a:r>
              <a:rPr lang="en-GB" u="sng" dirty="0"/>
              <a:t>s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Mary doe</a:t>
            </a:r>
            <a:r>
              <a:rPr lang="en-GB" u="sng" dirty="0"/>
              <a:t>s</a:t>
            </a:r>
            <a:r>
              <a:rPr lang="en-GB" dirty="0"/>
              <a:t> drive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Mary can drive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strike="sngStrike" dirty="0"/>
              <a:t>Mary cans drive</a:t>
            </a:r>
          </a:p>
          <a:p>
            <a:r>
              <a:rPr lang="en-GB" dirty="0"/>
              <a:t>However, this is not the case in most other languages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noProof="1"/>
              <a:t>Marie condui</a:t>
            </a:r>
            <a:r>
              <a:rPr lang="en-GB" u="sng" noProof="1"/>
              <a:t>t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noProof="1"/>
              <a:t>Marie sai</a:t>
            </a:r>
            <a:r>
              <a:rPr lang="en-GB" u="sng" noProof="1"/>
              <a:t>t</a:t>
            </a:r>
            <a:r>
              <a:rPr lang="en-GB" noProof="1"/>
              <a:t> conduire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B7DE7-8AAF-48F0-BD4C-23B34CD3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40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F4ECE-0FF8-451D-854C-E46EFC33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E92C6-5720-456D-91A5-8AEB97EF5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and try to make a list of all the English modals (the words like </a:t>
            </a:r>
            <a:r>
              <a:rPr lang="en-GB" i="1" dirty="0"/>
              <a:t>can</a:t>
            </a:r>
            <a:r>
              <a:rPr lang="en-GB" dirty="0"/>
              <a:t>)</a:t>
            </a:r>
          </a:p>
          <a:p>
            <a:r>
              <a:rPr lang="en-GB" dirty="0"/>
              <a:t>How many can you find?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2C0E7-17D0-4006-B397-30CC91E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18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27CA4-2E13-46AC-AC33-6FF29108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39D-7736-4272-95C0-681168E8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43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601F0-4C37-4E89-AE0B-BDD58183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FC1BA-AA18-4184-8364-A3CC11EE0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57710" cy="4758055"/>
          </a:xfrm>
        </p:spPr>
        <p:txBody>
          <a:bodyPr>
            <a:normAutofit/>
          </a:bodyPr>
          <a:lstStyle/>
          <a:p>
            <a:r>
              <a:rPr lang="en-GB" dirty="0"/>
              <a:t>Your list should have some or all of these words</a:t>
            </a:r>
          </a:p>
          <a:p>
            <a:pPr marL="0" indent="0">
              <a:buNone/>
            </a:pPr>
            <a:r>
              <a:rPr lang="en-GB" dirty="0"/>
              <a:t>can		could</a:t>
            </a:r>
            <a:br>
              <a:rPr lang="en-GB" dirty="0"/>
            </a:br>
            <a:r>
              <a:rPr lang="en-GB" dirty="0"/>
              <a:t>dare</a:t>
            </a:r>
            <a:br>
              <a:rPr lang="en-GB" dirty="0"/>
            </a:br>
            <a:r>
              <a:rPr lang="en-GB" dirty="0"/>
              <a:t>may		might</a:t>
            </a:r>
            <a:br>
              <a:rPr lang="en-GB" dirty="0"/>
            </a:br>
            <a:r>
              <a:rPr lang="en-GB" dirty="0"/>
              <a:t>must</a:t>
            </a:r>
            <a:br>
              <a:rPr lang="en-GB" dirty="0"/>
            </a:br>
            <a:r>
              <a:rPr lang="en-GB" dirty="0"/>
              <a:t>need</a:t>
            </a:r>
            <a:br>
              <a:rPr lang="en-GB" dirty="0"/>
            </a:br>
            <a:r>
              <a:rPr lang="en-GB" dirty="0"/>
              <a:t>ought</a:t>
            </a:r>
            <a:br>
              <a:rPr lang="en-GB" dirty="0"/>
            </a:br>
            <a:r>
              <a:rPr lang="en-GB" dirty="0"/>
              <a:t>shall		should</a:t>
            </a:r>
            <a:br>
              <a:rPr lang="en-GB" dirty="0"/>
            </a:br>
            <a:r>
              <a:rPr lang="en-GB" dirty="0"/>
              <a:t>will		would</a:t>
            </a:r>
          </a:p>
          <a:p>
            <a:r>
              <a:rPr lang="en-GB" dirty="0"/>
              <a:t>If you included anything else, it may not be a modal</a:t>
            </a:r>
          </a:p>
          <a:p>
            <a:pPr lvl="1"/>
            <a:r>
              <a:rPr lang="en-GB" dirty="0"/>
              <a:t>You might think about how it is similar to/different from these words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04BD7-5D25-4DEB-8F12-9D44B2CAB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5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/>
      </p:transition>
    </mc:Choice>
    <mc:Fallback>
      <p:transition spd="slow">
        <p:randomBa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FD23-25D3-48A3-8E37-49A89453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4ED05-214E-4D2A-BF78-19A46DB61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meanings that can be expressed by mood on its own are usually quite simple and limited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Leave</a:t>
            </a:r>
            <a:r>
              <a:rPr lang="en-GB" dirty="0"/>
              <a:t>!</a:t>
            </a:r>
          </a:p>
          <a:p>
            <a:r>
              <a:rPr lang="en-GB" u="sng" dirty="0"/>
              <a:t>Modals</a:t>
            </a:r>
            <a:r>
              <a:rPr lang="en-GB" dirty="0"/>
              <a:t> let you express much finer distinctions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dirty="0"/>
              <a:t>You </a:t>
            </a:r>
            <a:r>
              <a:rPr lang="en-GB" u="sng" dirty="0"/>
              <a:t>can</a:t>
            </a:r>
            <a:r>
              <a:rPr lang="en-GB" dirty="0"/>
              <a:t> leave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dirty="0"/>
              <a:t>You </a:t>
            </a:r>
            <a:r>
              <a:rPr lang="en-GB" u="sng" dirty="0"/>
              <a:t>may</a:t>
            </a:r>
            <a:r>
              <a:rPr lang="en-GB" dirty="0"/>
              <a:t> leave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dirty="0"/>
              <a:t>You </a:t>
            </a:r>
            <a:r>
              <a:rPr lang="en-GB" u="sng" dirty="0"/>
              <a:t>should</a:t>
            </a:r>
            <a:r>
              <a:rPr lang="en-GB" dirty="0"/>
              <a:t> leave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dirty="0"/>
              <a:t>You </a:t>
            </a:r>
            <a:r>
              <a:rPr lang="en-GB" u="sng" dirty="0"/>
              <a:t>must</a:t>
            </a:r>
            <a:r>
              <a:rPr lang="en-GB" dirty="0"/>
              <a:t> leave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C8D6C-B746-4254-9CAB-D32C68BB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79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540E-49FF-41E1-AFC3-D598B7A6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0BC01-A521-40B5-9501-C4A1005CD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have looked at the different moods that verbs can have</a:t>
            </a:r>
          </a:p>
          <a:p>
            <a:r>
              <a:rPr lang="en-GB" dirty="0"/>
              <a:t>We have seen that the indicative is the most basic mood</a:t>
            </a:r>
          </a:p>
          <a:p>
            <a:r>
              <a:rPr lang="en-GB" dirty="0"/>
              <a:t>The imperative is used mainly for commands</a:t>
            </a:r>
          </a:p>
          <a:p>
            <a:r>
              <a:rPr lang="en-GB" dirty="0"/>
              <a:t>The subjunctive is used for things that may not be real</a:t>
            </a:r>
          </a:p>
          <a:p>
            <a:r>
              <a:rPr lang="en-GB" dirty="0"/>
              <a:t>We have also seen that mood and modals provide different ways of saying similar things about reality</a:t>
            </a:r>
          </a:p>
          <a:p>
            <a:r>
              <a:rPr lang="en-GB" dirty="0"/>
              <a:t>However, modals are separate words, with more specific meanings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5CC47-9AE9-4730-8A92-CB3FFA04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26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04924-C423-498C-9BA6-7179B526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B5354-D6CC-4258-83EF-A3F260A9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already looked at various categories that verbs can have, such as tense, aspect, and voice</a:t>
            </a:r>
          </a:p>
          <a:p>
            <a:r>
              <a:rPr lang="en-GB" u="sng" dirty="0"/>
              <a:t>Mood</a:t>
            </a:r>
            <a:r>
              <a:rPr lang="en-GB" dirty="0"/>
              <a:t> is another category on a par with these</a:t>
            </a:r>
          </a:p>
          <a:p>
            <a:r>
              <a:rPr lang="en-GB" dirty="0"/>
              <a:t>Mood can provide information on the relationship between the </a:t>
            </a:r>
            <a:r>
              <a:rPr lang="en-GB" dirty="0">
                <a:highlight>
                  <a:srgbClr val="FF00FF"/>
                </a:highlight>
              </a:rPr>
              <a:t>person speaking</a:t>
            </a:r>
            <a:r>
              <a:rPr lang="en-GB" dirty="0"/>
              <a:t> and the </a:t>
            </a:r>
            <a:r>
              <a:rPr lang="en-GB" dirty="0">
                <a:highlight>
                  <a:srgbClr val="00FF00"/>
                </a:highlight>
              </a:rPr>
              <a:t>event described</a:t>
            </a:r>
          </a:p>
          <a:p>
            <a:r>
              <a:rPr lang="en-GB" dirty="0"/>
              <a:t>But the best way to understand mood may be to look at examples of different moods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F8FC0-FF6F-4843-94D6-934CFF6F7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39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F54A-490D-4217-9062-04DDF1AF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572EE-1F8D-4F59-AEC6-12F16DEC6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u="sng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mood is the ‘ordinary’, default mood</a:t>
            </a:r>
          </a:p>
          <a:p>
            <a:pPr lvl="1"/>
            <a:r>
              <a:rPr lang="en-GB" dirty="0"/>
              <a:t>It is the most frequently used mood, which we normally see in sentences except for the special cases where other moods are used</a:t>
            </a:r>
          </a:p>
          <a:p>
            <a:r>
              <a:rPr lang="en-GB" dirty="0"/>
              <a:t>It can be used for almost any purpose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</a:t>
            </a:r>
            <a:r>
              <a:rPr lang="en-GB" dirty="0">
                <a:solidFill>
                  <a:srgbClr val="00B050"/>
                </a:solidFill>
              </a:rPr>
              <a:t>thought</a:t>
            </a:r>
            <a:r>
              <a:rPr lang="en-GB" dirty="0"/>
              <a:t> that John </a:t>
            </a:r>
            <a:r>
              <a:rPr lang="en-GB" dirty="0">
                <a:solidFill>
                  <a:srgbClr val="00B050"/>
                </a:solidFill>
              </a:rPr>
              <a:t>was</a:t>
            </a:r>
            <a:r>
              <a:rPr lang="en-GB" dirty="0"/>
              <a:t> at work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​​</a:t>
            </a:r>
            <a:r>
              <a:rPr lang="en-GB" dirty="0">
                <a:solidFill>
                  <a:srgbClr val="00B050"/>
                </a:solidFill>
              </a:rPr>
              <a:t>Are</a:t>
            </a:r>
            <a:r>
              <a:rPr lang="en-GB" dirty="0"/>
              <a:t> you there?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How happy Mary </a:t>
            </a:r>
            <a:r>
              <a:rPr lang="en-GB" dirty="0">
                <a:solidFill>
                  <a:srgbClr val="00B050"/>
                </a:solidFill>
              </a:rPr>
              <a:t>looks</a:t>
            </a:r>
            <a:r>
              <a:rPr lang="en-GB" dirty="0"/>
              <a:t>!</a:t>
            </a:r>
          </a:p>
          <a:p>
            <a:r>
              <a:rPr lang="en-GB" dirty="0"/>
              <a:t>In English, there is no special ending or form that tells us these verbs are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1D276-D4C0-4B0A-8D52-B6242BF6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746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5E8F-A468-4253-B12E-BF82F7C9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C51D-E36D-4F79-8C61-E4BEDD01E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u="sng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mood is used for orders and commands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Come</a:t>
            </a:r>
            <a:r>
              <a:rPr lang="en-GB" dirty="0"/>
              <a:t> here!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Go</a:t>
            </a:r>
            <a:r>
              <a:rPr lang="en-GB" dirty="0"/>
              <a:t> away!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​​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be silly!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21CAA-8E51-47E2-B6CE-4ED7E395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8068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02C3-3CAE-47CD-A2ED-34871674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02623-8B48-4DAA-A86A-8B6917020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verbs look the same as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verbs</a:t>
            </a:r>
          </a:p>
          <a:p>
            <a:r>
              <a:rPr lang="en-GB" dirty="0"/>
              <a:t>One way to recognise imperative verbs is that they often occur without a subject</a:t>
            </a:r>
          </a:p>
          <a:p>
            <a:r>
              <a:rPr lang="en-GB" dirty="0"/>
              <a:t>However, you can use a subject even with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verbs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CEC8D-70AF-4DD9-8ED0-0CFF3243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D1298-C29A-46EE-8CEF-DC2EA1E9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DA7A-63BC-4BB3-AB9C-94F877949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GB" dirty="0"/>
              <a:t>You shut up!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9330-562B-4990-BC34-CABC70BC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872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D1298-C29A-46EE-8CEF-DC2EA1E9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DA7A-63BC-4BB3-AB9C-94F877949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GB" dirty="0"/>
              <a:t>You </a:t>
            </a:r>
            <a:r>
              <a:rPr lang="en-GB" dirty="0">
                <a:solidFill>
                  <a:srgbClr val="FF0000"/>
                </a:solidFill>
              </a:rPr>
              <a:t>shut</a:t>
            </a:r>
            <a:r>
              <a:rPr lang="en-GB" dirty="0"/>
              <a:t> up!</a:t>
            </a:r>
          </a:p>
          <a:p>
            <a:r>
              <a:rPr lang="en-GB" dirty="0"/>
              <a:t>This could be an order, in which case the verb is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9330-562B-4990-BC34-CABC70BC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862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D1298-C29A-46EE-8CEF-DC2EA1E9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DA7A-63BC-4BB3-AB9C-94F877949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GB" dirty="0"/>
              <a:t>You </a:t>
            </a:r>
            <a:r>
              <a:rPr lang="en-GB" dirty="0">
                <a:solidFill>
                  <a:srgbClr val="00B050"/>
                </a:solidFill>
              </a:rPr>
              <a:t>shut</a:t>
            </a:r>
            <a:r>
              <a:rPr lang="en-GB" dirty="0"/>
              <a:t> up!</a:t>
            </a:r>
          </a:p>
          <a:p>
            <a:r>
              <a:rPr lang="en-GB" dirty="0"/>
              <a:t>This could also just be a description of something that happened, in which case the verb is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endParaRPr lang="en-GB" dirty="0"/>
          </a:p>
          <a:p>
            <a:r>
              <a:rPr lang="en-GB" dirty="0"/>
              <a:t>In some languages, the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imperative</a:t>
            </a:r>
            <a:r>
              <a:rPr lang="en-GB" dirty="0"/>
              <a:t> have different forms, so you can tell which is which more easily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Tu </a:t>
            </a:r>
            <a:r>
              <a:rPr lang="en-GB" noProof="1">
                <a:solidFill>
                  <a:srgbClr val="00B050"/>
                </a:solidFill>
              </a:rPr>
              <a:t>taces</a:t>
            </a:r>
            <a:r>
              <a:rPr lang="en-GB" noProof="1"/>
              <a:t>!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Tu </a:t>
            </a:r>
            <a:r>
              <a:rPr lang="en-GB" noProof="1">
                <a:solidFill>
                  <a:srgbClr val="FF0000"/>
                </a:solidFill>
              </a:rPr>
              <a:t>tace</a:t>
            </a:r>
            <a:r>
              <a:rPr lang="en-GB" noProof="1"/>
              <a:t>!</a:t>
            </a:r>
            <a:br>
              <a:rPr lang="en-GB" noProof="1"/>
            </a:br>
            <a:r>
              <a:rPr lang="en-GB" noProof="1"/>
              <a:t>(Latin)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9330-562B-4990-BC34-CABC70BC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028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3.3|8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7.7|11.7|4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4.6|5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3.3|8.3|5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5.5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5.1|4.6|2.5|1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7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5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2|8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0.3|7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4|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6|6.2|8|5.7|7.8|9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7444</TotalTime>
  <Words>1236</Words>
  <Application>Microsoft Office PowerPoint</Application>
  <PresentationFormat>Widescreen</PresentationFormat>
  <Paragraphs>159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Language Awareness for Key Stage 3</vt:lpstr>
      <vt:lpstr>Roadmap</vt:lpstr>
      <vt:lpstr>Mood</vt:lpstr>
      <vt:lpstr>Mood</vt:lpstr>
      <vt:lpstr>Mood</vt:lpstr>
      <vt:lpstr>Mood</vt:lpstr>
      <vt:lpstr>Mood</vt:lpstr>
      <vt:lpstr>Mood</vt:lpstr>
      <vt:lpstr>Mood</vt:lpstr>
      <vt:lpstr>Mood</vt:lpstr>
      <vt:lpstr>Mood</vt:lpstr>
      <vt:lpstr>Activity</vt:lpstr>
      <vt:lpstr>Activity</vt:lpstr>
      <vt:lpstr>Mood</vt:lpstr>
      <vt:lpstr>Mood</vt:lpstr>
      <vt:lpstr>Mood</vt:lpstr>
      <vt:lpstr>Mood</vt:lpstr>
      <vt:lpstr>Modals</vt:lpstr>
      <vt:lpstr>Modals</vt:lpstr>
      <vt:lpstr>Modals</vt:lpstr>
      <vt:lpstr>Activity</vt:lpstr>
      <vt:lpstr>Solution</vt:lpstr>
      <vt:lpstr>Solution</vt:lpstr>
      <vt:lpstr>Modals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352</cp:revision>
  <dcterms:created xsi:type="dcterms:W3CDTF">2020-12-01T13:59:57Z</dcterms:created>
  <dcterms:modified xsi:type="dcterms:W3CDTF">2025-01-11T12:24:20Z</dcterms:modified>
</cp:coreProperties>
</file>