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300" r:id="rId3"/>
    <p:sldId id="288" r:id="rId4"/>
    <p:sldId id="276" r:id="rId5"/>
    <p:sldId id="277" r:id="rId6"/>
    <p:sldId id="278" r:id="rId7"/>
    <p:sldId id="279" r:id="rId8"/>
    <p:sldId id="280" r:id="rId9"/>
    <p:sldId id="281" r:id="rId10"/>
    <p:sldId id="289" r:id="rId11"/>
    <p:sldId id="290" r:id="rId12"/>
    <p:sldId id="282" r:id="rId13"/>
    <p:sldId id="291" r:id="rId14"/>
    <p:sldId id="283" r:id="rId15"/>
    <p:sldId id="292" r:id="rId16"/>
    <p:sldId id="284" r:id="rId17"/>
    <p:sldId id="285" r:id="rId18"/>
    <p:sldId id="293" r:id="rId19"/>
    <p:sldId id="286" r:id="rId20"/>
    <p:sldId id="295" r:id="rId21"/>
    <p:sldId id="294" r:id="rId22"/>
    <p:sldId id="296" r:id="rId23"/>
    <p:sldId id="297" r:id="rId24"/>
    <p:sldId id="298" r:id="rId25"/>
    <p:sldId id="299" r:id="rId26"/>
    <p:sldId id="287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8000"/>
    <a:srgbClr val="FF00FF"/>
    <a:srgbClr val="008000"/>
    <a:srgbClr val="FF4141"/>
    <a:srgbClr val="E4ACAC"/>
    <a:srgbClr val="000080"/>
    <a:srgbClr val="800000"/>
    <a:srgbClr val="804000"/>
    <a:srgbClr val="F6F6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8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FCB43-827D-4BD2-AA51-479A8F8D8570}" type="datetimeFigureOut">
              <a:rPr lang="en-GB" smtClean="0"/>
              <a:t>11/01/2025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951FC-6C42-4130-8CDB-E047567B8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789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47D83-180E-4BA7-A226-C46FD0974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B2EF56-E1C7-4B65-8598-EA861037C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8F43C-81C4-49E3-9D52-8BD6D5389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B421-D267-422C-9175-9E005C0B66AA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C8589-0886-44BB-8AFC-CB76EF7A8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8B1D5-AFC3-40B3-8DB6-4CA1FC3DC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04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B98D-B690-456E-AE2A-061835D3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C01CB3-9843-4DD5-B91C-6358A045B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6239D-4117-4896-AD75-67A28380D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9E70A-42FE-4FDA-9945-244C549BD3F3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5300C-7107-4EAE-A4D1-244EA4DD0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72982-1BB4-4136-AC78-1F930FDC9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47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616A7F-8786-4F53-A28F-7F48A65B91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EB4D66-5A7F-4905-B8CE-D3DC0E0C20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6317D-968A-4E7F-A778-0EA4328A3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D9B1-B434-485C-9115-4F997943D22A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1C0FD-2EE1-4D8D-A404-53B05139B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33455-891A-416C-9DF4-857301DA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18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5C0B1-EB1A-4975-8C36-FD01E931C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CE1A3-58AA-43E5-B66C-1898DC403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3836E-2189-42EB-B02E-72E51524D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24B9C-E9C6-4B31-A9F0-120A1DE2E0BB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6D0B5-A683-4B92-B393-4FB9967AA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B508A-69A1-4913-A7C7-AA4A62AFE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2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9360D-D686-496C-AFBD-D75421B1C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D10D9-D880-413C-9D3F-F699826BB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4445C-2FB0-482E-9E93-8ED27D9CB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B77F-9A7D-44AF-BEF2-FAE8761F6CC4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C6E69-434E-4B13-837A-AD81D0BB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13131-18A9-4045-9570-1860532D9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925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9E4F5-AEEE-4EE7-B044-75297AFB8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2F3DF-4FF6-4A60-BD31-954901A504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E90410-6933-4443-AD57-BABF4D5FE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67AA6-1279-4199-A368-572B48467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3D47-455E-40E3-86DC-1CF6E73A3DE3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51E57-7D6F-4600-9C16-324114695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7FF197-C6E5-4091-BF31-B5E47F248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59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50783-943D-43A1-8E66-49F312A0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AD6EBD-210E-4C9B-9895-5E254309D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E2AB77-B906-4CBC-BE1F-192BF963F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06E434-B7BB-4EFE-BFCF-3F9A38A9B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5C4CF2-7DDF-4ABA-A367-4708E4FEE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E5AF7D-9A7C-4ABE-AC7B-EC3DA1016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B022-68F0-4EAB-B403-606EC08B4934}" type="datetime1">
              <a:rPr lang="en-GB" smtClean="0"/>
              <a:t>11/01/2025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8DE21E-66D0-48EB-B361-4978B395A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B4BB0D-4CD3-4ABA-AD4D-90BF9DFF2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235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659D8-C5D9-4893-A283-12CFF38A3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37756F-97D1-4161-B598-DF70BCB8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B927-39BE-4494-AD33-83D0264CDA68}" type="datetime1">
              <a:rPr lang="en-GB" smtClean="0"/>
              <a:t>11/01/2025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EE312A-47AF-4E8D-84CA-12E9E2BBB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20FCC2-9A24-428B-B867-26ED9B9A2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00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F7DB8D-332A-4FB8-8C30-07ACD3D91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DFE4-6380-48D5-B1AA-C8F3AD1C3EA5}" type="datetime1">
              <a:rPr lang="en-GB" smtClean="0"/>
              <a:t>11/01/2025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BC2145-C5A2-41F5-8640-6F8C409AB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3B69E2-DCF9-4098-9305-72AF1C090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49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5A9AB-4039-4D5F-9943-BA4F6F809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56565-1DEA-4FEE-A926-0441EA056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104D6E-B908-4668-8680-56FB0ABB97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9AC7F-2F3A-4DD3-A02F-94E3EA20D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D98A-1F1F-4014-9E9F-7A4217EF1618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673327-101D-4E3D-9835-05EE1BD83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AA6385-99B1-4CDA-BE14-B6F15BD9A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63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78296-5110-48C1-AE2B-10B10E3EE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62A577-88BF-455F-8DE8-3374E7DA3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7DD13E-B094-4823-B0C8-245A457FB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185A87-12AC-45E3-B646-932A6D65F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0D526-FC6D-4D16-AC32-C9EEF1EC4524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89CD6-2EA0-4FC8-A802-DA391FAFD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A6A8FE-07C4-41A2-A3CD-F15587548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6F6FC"/>
            </a:gs>
            <a:gs pos="74000">
              <a:srgbClr val="ACACE4"/>
            </a:gs>
            <a:gs pos="83000">
              <a:srgbClr val="ACACE4"/>
            </a:gs>
            <a:gs pos="100000">
              <a:srgbClr val="C7C7ED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B22C4E-AE50-42E9-9228-E22ACB09D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EE353-7DE0-4C10-8E4F-E73832FFD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DBA40-92EF-4202-8CF4-3D7FF118D8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322F8-9A5C-4B0F-97D1-B7036561315D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42811-5ECC-49DE-98B7-57DCDD7292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8692B-A532-420E-BCAF-3D393EE53D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960E1B9-AAC5-487E-8B5E-D8D93827E7B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693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3D229-E930-40D8-B95D-EDD2DC0FC2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Language Awareness for Key Stage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CF689B-8D89-4369-9A43-1C5D2874E7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14: Agreement and Finiteness</a:t>
            </a:r>
          </a:p>
        </p:txBody>
      </p:sp>
      <p:pic>
        <p:nvPicPr>
          <p:cNvPr id="5" name="Picture 4" descr="Ulster University">
            <a:extLst>
              <a:ext uri="{FF2B5EF4-FFF2-40B4-BE49-F238E27FC236}">
                <a16:creationId xmlns:a16="http://schemas.microsoft.com/office/drawing/2014/main" id="{84B66651-4E74-48D1-92BB-B3F1E139575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530" y="5043798"/>
            <a:ext cx="1974941" cy="1383678"/>
          </a:xfrm>
          <a:prstGeom prst="rect">
            <a:avLst/>
          </a:prstGeom>
        </p:spPr>
      </p:pic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7E24F074-F508-4D31-8113-F577490F87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1742" y="5259387"/>
            <a:ext cx="3744516" cy="9525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79854-84FF-4368-9CD8-4BDBAA587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04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EC73A-5C0B-45F9-B73B-9D9195AE2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D3E00-24FF-4E40-9D48-0F2742987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is a very important distinction among the languages of the world</a:t>
            </a:r>
          </a:p>
          <a:p>
            <a:r>
              <a:rPr lang="en-GB" dirty="0"/>
              <a:t>Languages can be divided into two groups according to whether they need to have </a:t>
            </a:r>
            <a:r>
              <a:rPr lang="en-GB" dirty="0">
                <a:solidFill>
                  <a:srgbClr val="FF0000"/>
                </a:solidFill>
              </a:rPr>
              <a:t>subjects</a:t>
            </a:r>
            <a:r>
              <a:rPr lang="en-GB" dirty="0"/>
              <a:t> expressed or not</a:t>
            </a:r>
          </a:p>
          <a:p>
            <a:pPr marL="971550" lvl="1" indent="-514350" defTabSz="457200">
              <a:buFont typeface="+mj-lt"/>
              <a:buAutoNum type="arabicPeriod" startAt="8"/>
              <a:tabLst>
                <a:tab pos="2508250" algn="l"/>
                <a:tab pos="2778125" algn="l"/>
                <a:tab pos="4667250" algn="l"/>
                <a:tab pos="5199063" algn="l"/>
              </a:tabLst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I</a:t>
            </a:r>
            <a:r>
              <a:rPr lang="en-GB" noProof="1"/>
              <a:t> drive		(English)	12.	Conduzco	(Spanish)</a:t>
            </a:r>
          </a:p>
          <a:p>
            <a:pPr marL="971550" lvl="1" indent="-514350" defTabSz="457200">
              <a:buFont typeface="+mj-lt"/>
              <a:buAutoNum type="arabicPeriod" startAt="8"/>
              <a:tabLst>
                <a:tab pos="2508250" algn="l"/>
                <a:tab pos="2778125" algn="l"/>
                <a:tab pos="4667250" algn="l"/>
                <a:tab pos="5199063" algn="l"/>
              </a:tabLst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Wǒ</a:t>
            </a:r>
            <a:r>
              <a:rPr lang="en-GB" noProof="1"/>
              <a:t> kāichē		(Chinese)	13.	Hodēgô		(Greek)</a:t>
            </a:r>
          </a:p>
          <a:p>
            <a:pPr marL="971550" lvl="1" indent="-514350" defTabSz="457200">
              <a:buFont typeface="+mj-lt"/>
              <a:buAutoNum type="arabicPeriod" startAt="8"/>
              <a:tabLst>
                <a:tab pos="2508250" algn="l"/>
                <a:tab pos="2778125" algn="l"/>
                <a:tab pos="4667250" algn="l"/>
                <a:tab pos="5199063" algn="l"/>
              </a:tabLst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Je</a:t>
            </a:r>
            <a:r>
              <a:rPr lang="en-GB" noProof="1"/>
              <a:t> conduis		(French)	14.	Guido		(Italian)</a:t>
            </a:r>
          </a:p>
          <a:p>
            <a:pPr marL="971550" lvl="1" indent="-514350" defTabSz="457200">
              <a:buFont typeface="+mj-lt"/>
              <a:buAutoNum type="arabicPeriod" startAt="8"/>
              <a:tabLst>
                <a:tab pos="2508250" algn="l"/>
                <a:tab pos="2778125" algn="l"/>
                <a:tab pos="4667250" algn="l"/>
                <a:tab pos="5199063" algn="l"/>
              </a:tabLst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Ich</a:t>
            </a:r>
            <a:r>
              <a:rPr lang="en-GB" noProof="1"/>
              <a:t> fahre		(German)	15.	Prowadzę	(Polish)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BB0F02-D4E4-43BD-A95A-7A03684FA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10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4264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0D261-2E3C-48EC-B533-039CBA100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B1C2B-FBF5-4BFE-8A43-B1EE0AD99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Even in languages like Spanish and Greek, there is a sense in which the subject is still there, even if we can’t see it</a:t>
            </a:r>
          </a:p>
          <a:p>
            <a:r>
              <a:rPr lang="en-GB" dirty="0"/>
              <a:t>The subject is what determines the form of the verb</a:t>
            </a:r>
          </a:p>
          <a:p>
            <a:r>
              <a:rPr lang="en-GB" dirty="0"/>
              <a:t>The subject also determines the meaning</a:t>
            </a:r>
          </a:p>
          <a:p>
            <a:pPr lvl="1"/>
            <a:r>
              <a:rPr lang="en-GB" dirty="0"/>
              <a:t>All of these sentences say something about a specific person</a:t>
            </a:r>
          </a:p>
          <a:p>
            <a:pPr lvl="1"/>
            <a:r>
              <a:rPr lang="en-GB" dirty="0"/>
              <a:t>They can all be used to answer a question like </a:t>
            </a:r>
            <a:r>
              <a:rPr lang="en-GB" i="1" dirty="0"/>
              <a:t>Who drives?</a:t>
            </a:r>
            <a:endParaRPr lang="en-GB" dirty="0"/>
          </a:p>
          <a:p>
            <a:r>
              <a:rPr lang="en-GB" dirty="0"/>
              <a:t>All sentences in all languages have a subject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6D068D-E262-4195-93AD-2F1FE9C01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11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8515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68CBB-EF98-4192-A9EA-2795C1140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Agreement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B399E-3F8E-4267-8A6D-BC61B63D1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some languages, the form of the verb depends not only on the 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r>
              <a:rPr lang="en-GB" dirty="0"/>
              <a:t> but on the </a:t>
            </a:r>
            <a:r>
              <a:rPr lang="en-GB" dirty="0">
                <a:solidFill>
                  <a:srgbClr val="0000FF"/>
                </a:solidFill>
              </a:rPr>
              <a:t>object</a:t>
            </a:r>
          </a:p>
          <a:p>
            <a:r>
              <a:rPr lang="en-GB" dirty="0"/>
              <a:t>Irish used to be like this, over a thousand years ago</a:t>
            </a:r>
          </a:p>
          <a:p>
            <a:pPr marL="514350" indent="-514350">
              <a:buFont typeface="+mj-lt"/>
              <a:buAutoNum type="arabicPeriod" startAt="16"/>
              <a:tabLst>
                <a:tab pos="3500438" algn="l"/>
                <a:tab pos="4032250" algn="l"/>
              </a:tabLst>
            </a:pPr>
            <a:r>
              <a:rPr lang="en-GB" noProof="1"/>
              <a:t>Atamchí	18.	Atamchiat</a:t>
            </a:r>
            <a:br>
              <a:rPr lang="en-GB" noProof="1"/>
            </a:br>
            <a:r>
              <a:rPr lang="en-GB" noProof="1"/>
              <a:t>‘You see me’		‘They see me’</a:t>
            </a:r>
          </a:p>
          <a:p>
            <a:pPr marL="514350" indent="-514350">
              <a:buFont typeface="+mj-lt"/>
              <a:buAutoNum type="arabicPeriod" startAt="16"/>
              <a:tabLst>
                <a:tab pos="3500438" algn="l"/>
                <a:tab pos="4032250" algn="l"/>
              </a:tabLst>
            </a:pPr>
            <a:r>
              <a:rPr lang="en-GB" noProof="1"/>
              <a:t>Atací	19.	Ataciat</a:t>
            </a:r>
            <a:br>
              <a:rPr lang="en-GB" noProof="1"/>
            </a:br>
            <a:r>
              <a:rPr lang="en-GB" noProof="1"/>
              <a:t>‘You see her’		‘They see her’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1C5E3E-04D4-4630-BA79-DDBD1C10B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12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1922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68CBB-EF98-4192-A9EA-2795C1140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Agreement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B399E-3F8E-4267-8A6D-BC61B63D1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some languages, the form of the verb depends not only on the 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r>
              <a:rPr lang="en-GB" dirty="0"/>
              <a:t> but on the </a:t>
            </a:r>
            <a:r>
              <a:rPr lang="en-GB" dirty="0">
                <a:solidFill>
                  <a:srgbClr val="0000FF"/>
                </a:solidFill>
              </a:rPr>
              <a:t>object</a:t>
            </a:r>
          </a:p>
          <a:p>
            <a:r>
              <a:rPr lang="en-GB" dirty="0"/>
              <a:t>Irish used to be like this, over a thousand years ago</a:t>
            </a:r>
          </a:p>
          <a:p>
            <a:pPr marL="514350" indent="-514350">
              <a:buFont typeface="+mj-lt"/>
              <a:buAutoNum type="arabicPeriod" startAt="16"/>
              <a:tabLst>
                <a:tab pos="3500438" algn="l"/>
                <a:tab pos="4032250" algn="l"/>
              </a:tabLst>
            </a:pPr>
            <a:r>
              <a:rPr lang="en-GB" noProof="1"/>
              <a:t>At</a:t>
            </a:r>
            <a:r>
              <a:rPr lang="en-GB" noProof="1">
                <a:solidFill>
                  <a:srgbClr val="0000FF"/>
                </a:solidFill>
              </a:rPr>
              <a:t>am</a:t>
            </a:r>
            <a:r>
              <a:rPr lang="en-GB" noProof="1"/>
              <a:t>ch</a:t>
            </a:r>
            <a:r>
              <a:rPr lang="en-GB" noProof="1">
                <a:solidFill>
                  <a:srgbClr val="FF0000"/>
                </a:solidFill>
              </a:rPr>
              <a:t>í</a:t>
            </a:r>
            <a:r>
              <a:rPr lang="en-GB" noProof="1"/>
              <a:t>	18.	At</a:t>
            </a:r>
            <a:r>
              <a:rPr lang="en-GB" noProof="1">
                <a:solidFill>
                  <a:srgbClr val="0000FF"/>
                </a:solidFill>
              </a:rPr>
              <a:t>am</a:t>
            </a:r>
            <a:r>
              <a:rPr lang="en-GB" noProof="1"/>
              <a:t>ch</a:t>
            </a:r>
            <a:r>
              <a:rPr lang="en-GB" noProof="1">
                <a:solidFill>
                  <a:srgbClr val="FF0000"/>
                </a:solidFill>
              </a:rPr>
              <a:t>iat</a:t>
            </a:r>
            <a:br>
              <a:rPr lang="en-GB" noProof="1"/>
            </a:br>
            <a:r>
              <a:rPr lang="en-GB" noProof="1"/>
              <a:t>‘</a:t>
            </a:r>
            <a:r>
              <a:rPr lang="en-GB" noProof="1">
                <a:solidFill>
                  <a:srgbClr val="FF0000"/>
                </a:solidFill>
              </a:rPr>
              <a:t>You</a:t>
            </a:r>
            <a:r>
              <a:rPr lang="en-GB" noProof="1"/>
              <a:t> see </a:t>
            </a:r>
            <a:r>
              <a:rPr lang="en-GB" noProof="1">
                <a:solidFill>
                  <a:srgbClr val="0000FF"/>
                </a:solidFill>
              </a:rPr>
              <a:t>me</a:t>
            </a:r>
            <a:r>
              <a:rPr lang="en-GB" noProof="1"/>
              <a:t>’		‘</a:t>
            </a:r>
            <a:r>
              <a:rPr lang="en-GB" noProof="1">
                <a:solidFill>
                  <a:srgbClr val="FF0000"/>
                </a:solidFill>
              </a:rPr>
              <a:t>They</a:t>
            </a:r>
            <a:r>
              <a:rPr lang="en-GB" noProof="1"/>
              <a:t> see </a:t>
            </a:r>
            <a:r>
              <a:rPr lang="en-GB" noProof="1">
                <a:solidFill>
                  <a:srgbClr val="0000FF"/>
                </a:solidFill>
              </a:rPr>
              <a:t>me</a:t>
            </a:r>
            <a:r>
              <a:rPr lang="en-GB" noProof="1"/>
              <a:t>’</a:t>
            </a:r>
          </a:p>
          <a:p>
            <a:pPr marL="514350" indent="-514350">
              <a:buFont typeface="+mj-lt"/>
              <a:buAutoNum type="arabicPeriod" startAt="16"/>
              <a:tabLst>
                <a:tab pos="3500438" algn="l"/>
                <a:tab pos="4032250" algn="l"/>
              </a:tabLst>
            </a:pPr>
            <a:r>
              <a:rPr lang="en-GB" noProof="1"/>
              <a:t>At</a:t>
            </a:r>
            <a:r>
              <a:rPr lang="en-GB" noProof="1">
                <a:solidFill>
                  <a:srgbClr val="0000FF"/>
                </a:solidFill>
              </a:rPr>
              <a:t>a</a:t>
            </a:r>
            <a:r>
              <a:rPr lang="en-GB" noProof="1"/>
              <a:t>c</a:t>
            </a:r>
            <a:r>
              <a:rPr lang="en-GB" noProof="1">
                <a:solidFill>
                  <a:srgbClr val="FF0000"/>
                </a:solidFill>
              </a:rPr>
              <a:t>í</a:t>
            </a:r>
            <a:r>
              <a:rPr lang="en-GB" noProof="1"/>
              <a:t>	19.	At</a:t>
            </a:r>
            <a:r>
              <a:rPr lang="en-GB" noProof="1">
                <a:solidFill>
                  <a:srgbClr val="0000FF"/>
                </a:solidFill>
              </a:rPr>
              <a:t>a</a:t>
            </a:r>
            <a:r>
              <a:rPr lang="en-GB" noProof="1"/>
              <a:t>c</a:t>
            </a:r>
            <a:r>
              <a:rPr lang="en-GB" noProof="1">
                <a:solidFill>
                  <a:srgbClr val="FF0000"/>
                </a:solidFill>
              </a:rPr>
              <a:t>iat</a:t>
            </a:r>
            <a:br>
              <a:rPr lang="en-GB" noProof="1"/>
            </a:br>
            <a:r>
              <a:rPr lang="en-GB" noProof="1"/>
              <a:t>‘</a:t>
            </a:r>
            <a:r>
              <a:rPr lang="en-GB" noProof="1">
                <a:solidFill>
                  <a:srgbClr val="FF0000"/>
                </a:solidFill>
              </a:rPr>
              <a:t>You</a:t>
            </a:r>
            <a:r>
              <a:rPr lang="en-GB" noProof="1"/>
              <a:t> see </a:t>
            </a:r>
            <a:r>
              <a:rPr lang="en-GB" noProof="1">
                <a:solidFill>
                  <a:srgbClr val="0000FF"/>
                </a:solidFill>
              </a:rPr>
              <a:t>her</a:t>
            </a:r>
            <a:r>
              <a:rPr lang="en-GB" noProof="1"/>
              <a:t>’		‘</a:t>
            </a:r>
            <a:r>
              <a:rPr lang="en-GB" noProof="1">
                <a:solidFill>
                  <a:srgbClr val="FF0000"/>
                </a:solidFill>
              </a:rPr>
              <a:t>They</a:t>
            </a:r>
            <a:r>
              <a:rPr lang="en-GB" noProof="1"/>
              <a:t> see </a:t>
            </a:r>
            <a:r>
              <a:rPr lang="en-GB" noProof="1">
                <a:solidFill>
                  <a:srgbClr val="0000FF"/>
                </a:solidFill>
              </a:rPr>
              <a:t>her</a:t>
            </a:r>
            <a:r>
              <a:rPr lang="en-GB" noProof="1"/>
              <a:t>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1C5E3E-04D4-4630-BA79-DDBD1C10B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298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randomBar dir="vert"/>
      </p:transition>
    </mc:Choice>
    <mc:Fallback>
      <p:transition spd="slow">
        <p:randomBar dir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219DF-CD57-4B17-AA53-1128EA415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0A118-3153-4A04-8DD2-360A4A671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However, Modern Irish doesn’t do this anymore</a:t>
            </a:r>
            <a:br>
              <a:rPr lang="en-GB" dirty="0"/>
            </a:br>
            <a:endParaRPr lang="en-GB" dirty="0"/>
          </a:p>
          <a:p>
            <a:endParaRPr lang="en-GB" dirty="0"/>
          </a:p>
          <a:p>
            <a:pPr marL="514350" indent="-514350">
              <a:buFont typeface="+mj-lt"/>
              <a:buAutoNum type="arabicPeriod" startAt="20"/>
              <a:tabLst>
                <a:tab pos="3500438" algn="l"/>
                <a:tab pos="4032250" algn="l"/>
              </a:tabLst>
            </a:pPr>
            <a:r>
              <a:rPr lang="en-GB" noProof="1"/>
              <a:t>Feiceann tú mé	22.	Feiceann siad mé</a:t>
            </a:r>
            <a:br>
              <a:rPr lang="en-GB" noProof="1"/>
            </a:br>
            <a:r>
              <a:rPr lang="en-GB" noProof="1"/>
              <a:t>‘You see me’		‘They see me’</a:t>
            </a:r>
          </a:p>
          <a:p>
            <a:pPr marL="514350" indent="-514350">
              <a:buFont typeface="+mj-lt"/>
              <a:buAutoNum type="arabicPeriod" startAt="20"/>
              <a:tabLst>
                <a:tab pos="3500438" algn="l"/>
                <a:tab pos="4032250" algn="l"/>
              </a:tabLst>
            </a:pPr>
            <a:r>
              <a:rPr lang="en-GB" noProof="1"/>
              <a:t>Feiceann tú sí	23.	Feiceann siad sí</a:t>
            </a:r>
            <a:br>
              <a:rPr lang="en-GB" noProof="1"/>
            </a:br>
            <a:r>
              <a:rPr lang="en-GB" noProof="1"/>
              <a:t>‘You see her’		‘They see her’</a:t>
            </a:r>
          </a:p>
          <a:p>
            <a:r>
              <a:rPr lang="en-GB" dirty="0"/>
              <a:t>Can you figure out which words are the </a:t>
            </a:r>
            <a:r>
              <a:rPr lang="en-GB" dirty="0">
                <a:solidFill>
                  <a:srgbClr val="FF0000"/>
                </a:solidFill>
              </a:rPr>
              <a:t>subjects</a:t>
            </a:r>
            <a:r>
              <a:rPr lang="en-GB" dirty="0"/>
              <a:t> and which are the </a:t>
            </a:r>
            <a:r>
              <a:rPr lang="en-GB" dirty="0">
                <a:solidFill>
                  <a:srgbClr val="0000FF"/>
                </a:solidFill>
              </a:rPr>
              <a:t>objects</a:t>
            </a:r>
            <a:r>
              <a:rPr lang="en-GB" dirty="0"/>
              <a:t>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8E9876-7981-4186-A468-1D850A67C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00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>
        <p:wipe dir="d"/>
      </p:transition>
    </mc:Choice>
    <mc:Fallback>
      <p:transition spd="slow">
        <p:wipe dir="d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219DF-CD57-4B17-AA53-1128EA415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0A118-3153-4A04-8DD2-360A4A671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However, Modern Irish doesn’t do this anymore</a:t>
            </a:r>
            <a:br>
              <a:rPr lang="en-GB" dirty="0"/>
            </a:br>
            <a:endParaRPr lang="en-GB" dirty="0"/>
          </a:p>
          <a:p>
            <a:endParaRPr lang="en-GB" dirty="0"/>
          </a:p>
          <a:p>
            <a:pPr marL="514350" indent="-514350">
              <a:buFont typeface="+mj-lt"/>
              <a:buAutoNum type="arabicPeriod" startAt="20"/>
              <a:tabLst>
                <a:tab pos="3500438" algn="l"/>
                <a:tab pos="4032250" algn="l"/>
              </a:tabLst>
            </a:pPr>
            <a:r>
              <a:rPr lang="en-GB" noProof="1"/>
              <a:t>Feiceann </a:t>
            </a:r>
            <a:r>
              <a:rPr lang="en-GB" noProof="1">
                <a:solidFill>
                  <a:srgbClr val="FF0000"/>
                </a:solidFill>
              </a:rPr>
              <a:t>tú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mé</a:t>
            </a:r>
            <a:r>
              <a:rPr lang="en-GB" noProof="1"/>
              <a:t>	22.	Feiceann </a:t>
            </a:r>
            <a:r>
              <a:rPr lang="en-GB" noProof="1">
                <a:solidFill>
                  <a:srgbClr val="FF0000"/>
                </a:solidFill>
              </a:rPr>
              <a:t>siad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mé</a:t>
            </a:r>
            <a:br>
              <a:rPr lang="en-GB" noProof="1"/>
            </a:br>
            <a:r>
              <a:rPr lang="en-GB" noProof="1"/>
              <a:t>‘</a:t>
            </a:r>
            <a:r>
              <a:rPr lang="en-GB" noProof="1">
                <a:solidFill>
                  <a:srgbClr val="FF0000"/>
                </a:solidFill>
              </a:rPr>
              <a:t>You</a:t>
            </a:r>
            <a:r>
              <a:rPr lang="en-GB" noProof="1"/>
              <a:t> see </a:t>
            </a:r>
            <a:r>
              <a:rPr lang="en-GB" noProof="1">
                <a:solidFill>
                  <a:srgbClr val="0000FF"/>
                </a:solidFill>
              </a:rPr>
              <a:t>me</a:t>
            </a:r>
            <a:r>
              <a:rPr lang="en-GB" noProof="1"/>
              <a:t>’		‘</a:t>
            </a:r>
            <a:r>
              <a:rPr lang="en-GB" noProof="1">
                <a:solidFill>
                  <a:srgbClr val="FF0000"/>
                </a:solidFill>
              </a:rPr>
              <a:t>They</a:t>
            </a:r>
            <a:r>
              <a:rPr lang="en-GB" noProof="1"/>
              <a:t> see me’</a:t>
            </a:r>
          </a:p>
          <a:p>
            <a:pPr marL="514350" indent="-514350">
              <a:buFont typeface="+mj-lt"/>
              <a:buAutoNum type="arabicPeriod" startAt="20"/>
              <a:tabLst>
                <a:tab pos="3500438" algn="l"/>
                <a:tab pos="4032250" algn="l"/>
              </a:tabLst>
            </a:pPr>
            <a:r>
              <a:rPr lang="en-GB" noProof="1"/>
              <a:t>Feiceann </a:t>
            </a:r>
            <a:r>
              <a:rPr lang="en-GB" noProof="1">
                <a:solidFill>
                  <a:srgbClr val="FF0000"/>
                </a:solidFill>
              </a:rPr>
              <a:t>tú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sí</a:t>
            </a:r>
            <a:r>
              <a:rPr lang="en-GB" noProof="1"/>
              <a:t>	23.	Feiceann </a:t>
            </a:r>
            <a:r>
              <a:rPr lang="en-GB" noProof="1">
                <a:solidFill>
                  <a:srgbClr val="FF0000"/>
                </a:solidFill>
              </a:rPr>
              <a:t>siad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sí</a:t>
            </a:r>
            <a:br>
              <a:rPr lang="en-GB" noProof="1"/>
            </a:br>
            <a:r>
              <a:rPr lang="en-GB" noProof="1"/>
              <a:t>‘</a:t>
            </a:r>
            <a:r>
              <a:rPr lang="en-GB" noProof="1">
                <a:solidFill>
                  <a:srgbClr val="FF0000"/>
                </a:solidFill>
              </a:rPr>
              <a:t>You</a:t>
            </a:r>
            <a:r>
              <a:rPr lang="en-GB" noProof="1"/>
              <a:t> see </a:t>
            </a:r>
            <a:r>
              <a:rPr lang="en-GB" noProof="1">
                <a:solidFill>
                  <a:srgbClr val="0000FF"/>
                </a:solidFill>
              </a:rPr>
              <a:t>her</a:t>
            </a:r>
            <a:r>
              <a:rPr lang="en-GB" noProof="1"/>
              <a:t>’		‘</a:t>
            </a:r>
            <a:r>
              <a:rPr lang="en-GB" noProof="1">
                <a:solidFill>
                  <a:srgbClr val="FF0000"/>
                </a:solidFill>
              </a:rPr>
              <a:t>They</a:t>
            </a:r>
            <a:r>
              <a:rPr lang="en-GB" noProof="1"/>
              <a:t> see </a:t>
            </a:r>
            <a:r>
              <a:rPr lang="en-GB" noProof="1">
                <a:solidFill>
                  <a:srgbClr val="0000FF"/>
                </a:solidFill>
              </a:rPr>
              <a:t>her</a:t>
            </a:r>
            <a:r>
              <a:rPr lang="en-GB" noProof="1"/>
              <a:t>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8E9876-7981-4186-A468-1D850A67C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319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randomBar dir="vert"/>
      </p:transition>
    </mc:Choice>
    <mc:Fallback>
      <p:transition spd="slow">
        <p:randomBar dir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6A0DC-184B-4A16-9391-8E0799949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448C6-2C16-439B-A39C-01D446B34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Some of you may know languages other than the ones that we’ve discussed here</a:t>
            </a:r>
          </a:p>
          <a:p>
            <a:r>
              <a:rPr lang="en-GB" dirty="0"/>
              <a:t>What sort of agreement do these languages have?</a:t>
            </a:r>
          </a:p>
          <a:p>
            <a:r>
              <a:rPr lang="en-GB" dirty="0"/>
              <a:t>Do verbs change their form for subjects, objects, or neither?</a:t>
            </a:r>
          </a:p>
          <a:p>
            <a:r>
              <a:rPr lang="en-GB" dirty="0"/>
              <a:t>Do they agree with anything other than person and number (e.g. gender)?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5FC307-2101-45AA-AC56-AD05EB46D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776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43D0F-975E-46B1-B82F-F93EB4E15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Finiteness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1306C-F1ED-449D-998A-650A42A9C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Even in a language like English or Spanish, there are some verb forms that never agree with their </a:t>
            </a:r>
            <a:r>
              <a:rPr lang="en-GB" dirty="0">
                <a:solidFill>
                  <a:srgbClr val="FF0000"/>
                </a:solidFill>
              </a:rPr>
              <a:t>subject</a:t>
            </a:r>
          </a:p>
          <a:p>
            <a:pPr marL="514350" indent="-514350">
              <a:buFont typeface="+mj-lt"/>
              <a:buAutoNum type="arabicPeriod" startAt="24"/>
              <a:tabLst>
                <a:tab pos="4841875" algn="l"/>
                <a:tab pos="5381625" algn="l"/>
              </a:tabLst>
            </a:pPr>
            <a:r>
              <a:rPr lang="en-GB" dirty="0"/>
              <a:t>John wanted </a:t>
            </a:r>
            <a:r>
              <a:rPr lang="en-GB" dirty="0">
                <a:solidFill>
                  <a:srgbClr val="FF0000"/>
                </a:solidFill>
              </a:rPr>
              <a:t>me</a:t>
            </a:r>
            <a:r>
              <a:rPr lang="en-GB" dirty="0"/>
              <a:t> </a:t>
            </a:r>
            <a:r>
              <a:rPr lang="en-GB" dirty="0">
                <a:solidFill>
                  <a:srgbClr val="FF8000"/>
                </a:solidFill>
              </a:rPr>
              <a:t>to sing</a:t>
            </a:r>
            <a:r>
              <a:rPr lang="en-GB" dirty="0"/>
              <a:t>	29.	I wanted </a:t>
            </a:r>
            <a:r>
              <a:rPr lang="en-GB" dirty="0">
                <a:solidFill>
                  <a:srgbClr val="FF0000"/>
                </a:solidFill>
              </a:rPr>
              <a:t>John</a:t>
            </a:r>
            <a:r>
              <a:rPr lang="en-GB" dirty="0"/>
              <a:t> </a:t>
            </a:r>
            <a:r>
              <a:rPr lang="en-GB" dirty="0">
                <a:solidFill>
                  <a:srgbClr val="FF8000"/>
                </a:solidFill>
              </a:rPr>
              <a:t>to sing</a:t>
            </a:r>
          </a:p>
          <a:p>
            <a:pPr marL="514350" indent="-514350">
              <a:buFont typeface="+mj-lt"/>
              <a:buAutoNum type="arabicPeriod" startAt="24"/>
              <a:tabLst>
                <a:tab pos="4841875" algn="l"/>
                <a:tab pos="5381625" algn="l"/>
              </a:tabLst>
            </a:pPr>
            <a:r>
              <a:rPr lang="en-GB" dirty="0"/>
              <a:t>Mary let </a:t>
            </a:r>
            <a:r>
              <a:rPr lang="en-GB" dirty="0">
                <a:solidFill>
                  <a:srgbClr val="FF0000"/>
                </a:solidFill>
              </a:rPr>
              <a:t>me</a:t>
            </a:r>
            <a:r>
              <a:rPr lang="en-GB" dirty="0"/>
              <a:t> </a:t>
            </a:r>
            <a:r>
              <a:rPr lang="en-GB" dirty="0">
                <a:solidFill>
                  <a:srgbClr val="FF8000"/>
                </a:solidFill>
              </a:rPr>
              <a:t>sing</a:t>
            </a:r>
            <a:r>
              <a:rPr lang="en-GB" dirty="0"/>
              <a:t>	30.	I let </a:t>
            </a:r>
            <a:r>
              <a:rPr lang="en-GB" dirty="0">
                <a:solidFill>
                  <a:srgbClr val="FF0000"/>
                </a:solidFill>
              </a:rPr>
              <a:t>Mary</a:t>
            </a:r>
            <a:r>
              <a:rPr lang="en-GB" dirty="0"/>
              <a:t> </a:t>
            </a:r>
            <a:r>
              <a:rPr lang="en-GB" dirty="0">
                <a:solidFill>
                  <a:srgbClr val="FF8000"/>
                </a:solidFill>
              </a:rPr>
              <a:t>sing</a:t>
            </a:r>
          </a:p>
          <a:p>
            <a:pPr marL="514350" indent="-514350" algn="just">
              <a:buFont typeface="+mj-lt"/>
              <a:buAutoNum type="arabicPeriod" startAt="24"/>
              <a:tabLst>
                <a:tab pos="4841875" algn="l"/>
                <a:tab pos="5381625" algn="l"/>
              </a:tabLst>
            </a:pPr>
            <a:r>
              <a:rPr lang="en-GB" dirty="0"/>
              <a:t>John left </a:t>
            </a:r>
            <a:r>
              <a:rPr lang="en-GB" dirty="0">
                <a:solidFill>
                  <a:srgbClr val="FF0000"/>
                </a:solidFill>
              </a:rPr>
              <a:t>me</a:t>
            </a:r>
            <a:r>
              <a:rPr lang="en-GB" dirty="0"/>
              <a:t> </a:t>
            </a:r>
            <a:r>
              <a:rPr lang="en-GB" dirty="0">
                <a:solidFill>
                  <a:srgbClr val="7030A0"/>
                </a:solidFill>
              </a:rPr>
              <a:t>fallen</a:t>
            </a:r>
            <a:r>
              <a:rPr lang="en-GB" dirty="0"/>
              <a:t>	31.	I left </a:t>
            </a:r>
            <a:r>
              <a:rPr lang="en-GB" dirty="0">
                <a:solidFill>
                  <a:srgbClr val="FF0000"/>
                </a:solidFill>
              </a:rPr>
              <a:t>John</a:t>
            </a:r>
            <a:r>
              <a:rPr lang="en-GB" dirty="0"/>
              <a:t> </a:t>
            </a:r>
            <a:r>
              <a:rPr lang="en-GB" dirty="0">
                <a:solidFill>
                  <a:srgbClr val="7030A0"/>
                </a:solidFill>
              </a:rPr>
              <a:t>fallen</a:t>
            </a:r>
          </a:p>
          <a:p>
            <a:pPr marL="514350" indent="-514350">
              <a:buFont typeface="+mj-lt"/>
              <a:buAutoNum type="arabicPeriod" startAt="24"/>
              <a:tabLst>
                <a:tab pos="4841875" algn="l"/>
                <a:tab pos="5381625" algn="l"/>
              </a:tabLst>
            </a:pPr>
            <a:r>
              <a:rPr lang="en-GB" dirty="0"/>
              <a:t>Mary heard </a:t>
            </a:r>
            <a:r>
              <a:rPr lang="en-GB" dirty="0">
                <a:solidFill>
                  <a:srgbClr val="FF0000"/>
                </a:solidFill>
              </a:rPr>
              <a:t>me</a:t>
            </a:r>
            <a:r>
              <a:rPr lang="en-GB" dirty="0"/>
              <a:t> </a:t>
            </a:r>
            <a:r>
              <a:rPr lang="en-GB" dirty="0">
                <a:solidFill>
                  <a:srgbClr val="7030A0"/>
                </a:solidFill>
              </a:rPr>
              <a:t>singing</a:t>
            </a:r>
            <a:r>
              <a:rPr lang="en-GB" dirty="0"/>
              <a:t>	32.	I heard </a:t>
            </a:r>
            <a:r>
              <a:rPr lang="en-GB" dirty="0">
                <a:solidFill>
                  <a:srgbClr val="FF0000"/>
                </a:solidFill>
              </a:rPr>
              <a:t>Mary</a:t>
            </a:r>
            <a:r>
              <a:rPr lang="en-GB" dirty="0"/>
              <a:t> </a:t>
            </a:r>
            <a:r>
              <a:rPr lang="en-GB" dirty="0">
                <a:solidFill>
                  <a:srgbClr val="7030A0"/>
                </a:solidFill>
              </a:rPr>
              <a:t>singing</a:t>
            </a:r>
          </a:p>
          <a:p>
            <a:pPr marL="514350" indent="-514350">
              <a:buFont typeface="+mj-lt"/>
              <a:buAutoNum type="arabicPeriod" startAt="24"/>
              <a:tabLst>
                <a:tab pos="4841875" algn="l"/>
                <a:tab pos="5381625" algn="l"/>
              </a:tabLst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My</a:t>
            </a:r>
            <a:r>
              <a:rPr lang="en-GB" dirty="0"/>
              <a:t> </a:t>
            </a:r>
            <a:r>
              <a:rPr lang="en-GB" dirty="0">
                <a:solidFill>
                  <a:srgbClr val="FF00FF"/>
                </a:solidFill>
              </a:rPr>
              <a:t>singing</a:t>
            </a:r>
            <a:r>
              <a:rPr lang="en-GB" dirty="0"/>
              <a:t> annoyed John	33.	</a:t>
            </a:r>
            <a:r>
              <a:rPr lang="en-GB" dirty="0">
                <a:solidFill>
                  <a:srgbClr val="FF0000"/>
                </a:solidFill>
              </a:rPr>
              <a:t>John’s</a:t>
            </a:r>
            <a:r>
              <a:rPr lang="en-GB" dirty="0"/>
              <a:t> </a:t>
            </a:r>
            <a:r>
              <a:rPr lang="en-GB" dirty="0">
                <a:solidFill>
                  <a:srgbClr val="FF00FF"/>
                </a:solidFill>
              </a:rPr>
              <a:t>singing</a:t>
            </a:r>
            <a:r>
              <a:rPr lang="en-GB" dirty="0"/>
              <a:t> annoyed 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AEDAD9-E970-4EFB-A6A8-7B9AA474E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17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2570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43D0F-975E-46B1-B82F-F93EB4E15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Finiteness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1306C-F1ED-449D-998A-650A42A9C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Forms that agree with the 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r>
              <a:rPr lang="en-GB" dirty="0"/>
              <a:t> are called </a:t>
            </a:r>
            <a:r>
              <a:rPr lang="en-GB" u="sng" dirty="0"/>
              <a:t>finite</a:t>
            </a:r>
            <a:endParaRPr lang="en-GB" dirty="0"/>
          </a:p>
          <a:p>
            <a:r>
              <a:rPr lang="en-GB" dirty="0"/>
              <a:t>Forms that never agree with the subject are called </a:t>
            </a:r>
            <a:r>
              <a:rPr lang="en-GB" u="sng" dirty="0"/>
              <a:t>non-finite</a:t>
            </a:r>
            <a:endParaRPr lang="en-GB" dirty="0"/>
          </a:p>
          <a:p>
            <a:r>
              <a:rPr lang="en-GB" dirty="0"/>
              <a:t>Non-finite forms in English include:</a:t>
            </a:r>
          </a:p>
          <a:p>
            <a:pPr lvl="1"/>
            <a:r>
              <a:rPr lang="en-GB" dirty="0"/>
              <a:t>​</a:t>
            </a:r>
            <a:r>
              <a:rPr lang="en-GB" dirty="0">
                <a:solidFill>
                  <a:srgbClr val="FF8000"/>
                </a:solidFill>
              </a:rPr>
              <a:t>Infinitives</a:t>
            </a:r>
            <a:r>
              <a:rPr lang="en-GB" dirty="0"/>
              <a:t> — </a:t>
            </a:r>
            <a:r>
              <a:rPr lang="en-GB" i="1" dirty="0">
                <a:solidFill>
                  <a:srgbClr val="FF8000"/>
                </a:solidFill>
              </a:rPr>
              <a:t>(to) sing</a:t>
            </a:r>
          </a:p>
          <a:p>
            <a:pPr lvl="1"/>
            <a:r>
              <a:rPr lang="en-GB" dirty="0"/>
              <a:t>Present and past </a:t>
            </a:r>
            <a:r>
              <a:rPr lang="en-GB" dirty="0">
                <a:solidFill>
                  <a:srgbClr val="7030A0"/>
                </a:solidFill>
              </a:rPr>
              <a:t>participles</a:t>
            </a:r>
            <a:r>
              <a:rPr lang="en-GB" dirty="0"/>
              <a:t> — </a:t>
            </a:r>
            <a:r>
              <a:rPr lang="en-GB" i="1" dirty="0">
                <a:solidFill>
                  <a:srgbClr val="7030A0"/>
                </a:solidFill>
              </a:rPr>
              <a:t>singing</a:t>
            </a:r>
            <a:r>
              <a:rPr lang="en-GB" i="1" dirty="0"/>
              <a:t>, </a:t>
            </a:r>
            <a:r>
              <a:rPr lang="en-GB" i="1" dirty="0">
                <a:solidFill>
                  <a:srgbClr val="7030A0"/>
                </a:solidFill>
              </a:rPr>
              <a:t>sung</a:t>
            </a:r>
            <a:r>
              <a:rPr lang="en-GB" dirty="0"/>
              <a:t>/</a:t>
            </a:r>
            <a:r>
              <a:rPr lang="en-GB" i="1" dirty="0">
                <a:solidFill>
                  <a:srgbClr val="7030A0"/>
                </a:solidFill>
              </a:rPr>
              <a:t>fallen</a:t>
            </a:r>
            <a:endParaRPr lang="en-GB" dirty="0">
              <a:solidFill>
                <a:srgbClr val="7030A0"/>
              </a:solidFill>
            </a:endParaRPr>
          </a:p>
          <a:p>
            <a:pPr lvl="1"/>
            <a:r>
              <a:rPr lang="en-GB" dirty="0"/>
              <a:t>​</a:t>
            </a:r>
            <a:r>
              <a:rPr lang="en-GB" dirty="0">
                <a:solidFill>
                  <a:srgbClr val="FF00FF"/>
                </a:solidFill>
              </a:rPr>
              <a:t>Gerunds</a:t>
            </a:r>
            <a:r>
              <a:rPr lang="en-GB" dirty="0"/>
              <a:t> — </a:t>
            </a:r>
            <a:r>
              <a:rPr lang="en-GB" i="1" dirty="0">
                <a:solidFill>
                  <a:srgbClr val="FF00FF"/>
                </a:solidFill>
              </a:rPr>
              <a:t>singing</a:t>
            </a:r>
            <a:endParaRPr lang="en-GB" dirty="0">
              <a:solidFill>
                <a:srgbClr val="FF00FF"/>
              </a:solidFill>
            </a:endParaRPr>
          </a:p>
          <a:p>
            <a:r>
              <a:rPr lang="en-GB" dirty="0"/>
              <a:t>In English, </a:t>
            </a:r>
            <a:r>
              <a:rPr lang="en-GB" dirty="0">
                <a:solidFill>
                  <a:srgbClr val="FF00FF"/>
                </a:solidFill>
              </a:rPr>
              <a:t>gerunds</a:t>
            </a:r>
            <a:r>
              <a:rPr lang="en-GB" dirty="0"/>
              <a:t> and present </a:t>
            </a:r>
            <a:r>
              <a:rPr lang="en-GB" dirty="0">
                <a:solidFill>
                  <a:srgbClr val="7030A0"/>
                </a:solidFill>
              </a:rPr>
              <a:t>participles</a:t>
            </a:r>
            <a:r>
              <a:rPr lang="en-GB" dirty="0"/>
              <a:t> look just the same</a:t>
            </a:r>
          </a:p>
          <a:p>
            <a:r>
              <a:rPr lang="en-GB" dirty="0"/>
              <a:t>However, a </a:t>
            </a:r>
            <a:r>
              <a:rPr lang="en-GB" dirty="0">
                <a:solidFill>
                  <a:srgbClr val="7030A0"/>
                </a:solidFill>
              </a:rPr>
              <a:t>participle</a:t>
            </a:r>
            <a:r>
              <a:rPr lang="en-GB" dirty="0"/>
              <a:t> is a type of adjective, while a </a:t>
            </a:r>
            <a:r>
              <a:rPr lang="en-GB" dirty="0">
                <a:solidFill>
                  <a:srgbClr val="FF00FF"/>
                </a:solidFill>
              </a:rPr>
              <a:t>gerund</a:t>
            </a:r>
            <a:r>
              <a:rPr lang="en-GB" dirty="0"/>
              <a:t> is a type of noun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AEDAD9-E970-4EFB-A6A8-7B9AA474E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18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597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39D84-D7B5-41ED-9709-BB6B5EADF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Finiteness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61DB6-574E-4B3B-998C-C53D960DD6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Non-finite forms never change to show the </a:t>
            </a:r>
            <a:r>
              <a:rPr lang="en-GB" u="sng" dirty="0"/>
              <a:t>person</a:t>
            </a:r>
            <a:r>
              <a:rPr lang="en-GB" dirty="0"/>
              <a:t> or </a:t>
            </a:r>
            <a:r>
              <a:rPr lang="en-GB" u="sng" dirty="0"/>
              <a:t>number</a:t>
            </a:r>
            <a:r>
              <a:rPr lang="en-GB" dirty="0"/>
              <a:t> of subjects or objects</a:t>
            </a:r>
          </a:p>
          <a:p>
            <a:r>
              <a:rPr lang="en-GB" dirty="0"/>
              <a:t>They also have no </a:t>
            </a:r>
            <a:r>
              <a:rPr lang="en-GB" u="sng" dirty="0"/>
              <a:t>tense</a:t>
            </a:r>
            <a:r>
              <a:rPr lang="en-GB" dirty="0"/>
              <a:t> or </a:t>
            </a:r>
            <a:r>
              <a:rPr lang="en-GB" u="sng" dirty="0"/>
              <a:t>mood</a:t>
            </a:r>
          </a:p>
          <a:p>
            <a:pPr marL="514350" indent="-514350">
              <a:buFont typeface="+mj-lt"/>
              <a:buAutoNum type="arabicPeriod" startAt="34"/>
            </a:pPr>
            <a:r>
              <a:rPr lang="en-GB" dirty="0"/>
              <a:t>I want </a:t>
            </a:r>
            <a:r>
              <a:rPr lang="en-GB" dirty="0">
                <a:solidFill>
                  <a:srgbClr val="FF8000"/>
                </a:solidFill>
              </a:rPr>
              <a:t>to sing</a:t>
            </a:r>
          </a:p>
          <a:p>
            <a:pPr marL="514350" indent="-514350">
              <a:buFont typeface="+mj-lt"/>
              <a:buAutoNum type="arabicPeriod" startAt="34"/>
            </a:pPr>
            <a:r>
              <a:rPr lang="en-GB" strike="sngStrike" dirty="0"/>
              <a:t>I wanted </a:t>
            </a:r>
            <a:r>
              <a:rPr lang="en-GB" strike="sngStrike" dirty="0">
                <a:solidFill>
                  <a:srgbClr val="FF8000"/>
                </a:solidFill>
              </a:rPr>
              <a:t>to sang </a:t>
            </a:r>
          </a:p>
          <a:p>
            <a:r>
              <a:rPr lang="en-GB" dirty="0"/>
              <a:t>However, they can have </a:t>
            </a:r>
            <a:r>
              <a:rPr lang="en-GB" u="sng" dirty="0"/>
              <a:t>aspect</a:t>
            </a:r>
          </a:p>
          <a:p>
            <a:pPr marL="514350" indent="-514350">
              <a:buFont typeface="+mj-lt"/>
              <a:buAutoNum type="arabicPeriod" startAt="36"/>
            </a:pPr>
            <a:r>
              <a:rPr lang="en-GB" dirty="0"/>
              <a:t>I want </a:t>
            </a:r>
            <a:r>
              <a:rPr lang="en-GB" dirty="0">
                <a:solidFill>
                  <a:srgbClr val="FF8000"/>
                </a:solidFill>
              </a:rPr>
              <a:t>to be singing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526A75-D652-4854-BB6B-9F8EFDA50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19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7808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B1E7E-4A93-4FA7-8E30-0DAB3FCB9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Roadmap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5B7E3-1892-42C4-982B-2D43DEFE7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Today we will look at </a:t>
            </a:r>
            <a:r>
              <a:rPr lang="en-GB" u="sng" dirty="0"/>
              <a:t>agreement</a:t>
            </a:r>
            <a:r>
              <a:rPr lang="en-GB" dirty="0"/>
              <a:t> between verbs and their subjects and objects</a:t>
            </a:r>
          </a:p>
          <a:p>
            <a:r>
              <a:rPr lang="en-GB" dirty="0"/>
              <a:t>We will see how languages can use agreement to reduce the need for pronouns</a:t>
            </a:r>
          </a:p>
          <a:p>
            <a:r>
              <a:rPr lang="en-GB" dirty="0"/>
              <a:t>We will also look at verb forms without agreement, which are </a:t>
            </a:r>
            <a:r>
              <a:rPr lang="en-GB" u="sng" dirty="0"/>
              <a:t>non-finite</a:t>
            </a:r>
            <a:endParaRPr lang="en-GB" dirty="0"/>
          </a:p>
          <a:p>
            <a:r>
              <a:rPr lang="en-GB" dirty="0"/>
              <a:t>Non-finite forms include </a:t>
            </a:r>
            <a:r>
              <a:rPr lang="en-GB" u="sng" dirty="0"/>
              <a:t>infinitives</a:t>
            </a:r>
            <a:r>
              <a:rPr lang="en-GB" dirty="0"/>
              <a:t>, </a:t>
            </a:r>
            <a:r>
              <a:rPr lang="en-GB" u="sng" dirty="0"/>
              <a:t>gerunds</a:t>
            </a:r>
            <a:r>
              <a:rPr lang="en-GB" dirty="0"/>
              <a:t> and </a:t>
            </a:r>
            <a:r>
              <a:rPr lang="en-GB" u="sng" dirty="0"/>
              <a:t>participles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9539A7-3A2C-4A9E-9D48-60E09FC19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943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751F9-1322-4C79-99AE-4241BCD88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Finiteness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275AC-C2CF-430C-9964-41D8C9251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Note that the difference between ‘present’ and ‘past’ </a:t>
            </a:r>
            <a:r>
              <a:rPr lang="en-GB" dirty="0">
                <a:solidFill>
                  <a:srgbClr val="7030A0"/>
                </a:solidFill>
              </a:rPr>
              <a:t>participles</a:t>
            </a:r>
            <a:r>
              <a:rPr lang="en-GB" dirty="0"/>
              <a:t> is not really tense, in the sense of telling you whether something is in the present or in the past</a:t>
            </a:r>
          </a:p>
          <a:p>
            <a:pPr marL="514350" indent="-514350">
              <a:buFont typeface="+mj-lt"/>
              <a:buAutoNum type="arabicPeriod" startAt="37"/>
            </a:pPr>
            <a:r>
              <a:rPr lang="en-GB" dirty="0"/>
              <a:t>Yesterday I heard Mary </a:t>
            </a:r>
            <a:r>
              <a:rPr lang="en-GB" dirty="0">
                <a:solidFill>
                  <a:srgbClr val="7030A0"/>
                </a:solidFill>
              </a:rPr>
              <a:t>singing</a:t>
            </a:r>
          </a:p>
          <a:p>
            <a:pPr marL="514350" indent="-514350">
              <a:buFont typeface="+mj-lt"/>
              <a:buAutoNum type="arabicPeriod" startAt="37"/>
            </a:pPr>
            <a:r>
              <a:rPr lang="en-GB" dirty="0"/>
              <a:t>Tomorrow John will be </a:t>
            </a:r>
            <a:r>
              <a:rPr lang="en-GB" dirty="0">
                <a:solidFill>
                  <a:srgbClr val="7030A0"/>
                </a:solidFill>
              </a:rPr>
              <a:t>gone</a:t>
            </a:r>
          </a:p>
          <a:p>
            <a:r>
              <a:rPr lang="en-GB" dirty="0"/>
              <a:t>Instead, what they express is </a:t>
            </a:r>
            <a:r>
              <a:rPr lang="en-GB" u="sng" dirty="0"/>
              <a:t>relative</a:t>
            </a:r>
            <a:r>
              <a:rPr lang="en-GB" dirty="0"/>
              <a:t> location in time</a:t>
            </a:r>
          </a:p>
          <a:p>
            <a:pPr lvl="1"/>
            <a:r>
              <a:rPr lang="en-GB" dirty="0"/>
              <a:t>Mary’s singing was </a:t>
            </a:r>
            <a:r>
              <a:rPr lang="en-GB" u="sng" dirty="0"/>
              <a:t>at the same time</a:t>
            </a:r>
            <a:r>
              <a:rPr lang="en-GB" dirty="0"/>
              <a:t> as my hearing</a:t>
            </a:r>
          </a:p>
          <a:p>
            <a:pPr lvl="1"/>
            <a:r>
              <a:rPr lang="en-GB" dirty="0"/>
              <a:t>John’s going is </a:t>
            </a:r>
            <a:r>
              <a:rPr lang="en-GB" u="sng" dirty="0"/>
              <a:t>before</a:t>
            </a:r>
            <a:r>
              <a:rPr lang="en-GB" dirty="0"/>
              <a:t> some point in time tomorrow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65E031-973C-4B6E-BA42-6545081BB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20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3219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5785F-4FB8-4640-B589-0910F5034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Finiteness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D0B7F-7984-4028-8A9B-47A3A88BB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Phrases with non-finite verbs often correspond to whole sentences with finite verbs</a:t>
            </a:r>
          </a:p>
          <a:p>
            <a:r>
              <a:rPr lang="en-GB" dirty="0"/>
              <a:t>Using non-finite forms lets you </a:t>
            </a:r>
            <a:r>
              <a:rPr lang="en-GB" u="sng" dirty="0"/>
              <a:t>embed</a:t>
            </a:r>
            <a:r>
              <a:rPr lang="en-GB" dirty="0"/>
              <a:t> one sentence in another</a:t>
            </a:r>
          </a:p>
          <a:p>
            <a:pPr marL="514350" indent="-514350">
              <a:buFont typeface="+mj-lt"/>
              <a:buAutoNum type="arabicPeriod" startAt="39"/>
              <a:tabLst>
                <a:tab pos="4127500" algn="l"/>
                <a:tab pos="4572000" algn="l"/>
                <a:tab pos="5111750" algn="l"/>
              </a:tabLst>
            </a:pPr>
            <a:r>
              <a:rPr lang="en-GB" dirty="0"/>
              <a:t>Mary went to the party	→	42.	I wanted [Mary </a:t>
            </a:r>
            <a:r>
              <a:rPr lang="en-GB" dirty="0">
                <a:solidFill>
                  <a:srgbClr val="FF8000"/>
                </a:solidFill>
              </a:rPr>
              <a:t>to go</a:t>
            </a:r>
            <a:r>
              <a:rPr lang="en-GB" dirty="0"/>
              <a:t> to the party]</a:t>
            </a:r>
          </a:p>
          <a:p>
            <a:pPr marL="514350" indent="-514350">
              <a:buFont typeface="+mj-lt"/>
              <a:buAutoNum type="arabicPeriod" startAt="39"/>
              <a:tabLst>
                <a:tab pos="4127500" algn="l"/>
                <a:tab pos="4572000" algn="l"/>
                <a:tab pos="5111750" algn="l"/>
              </a:tabLst>
            </a:pPr>
            <a:r>
              <a:rPr lang="en-GB" dirty="0"/>
              <a:t>John smokes	→	43.	[John’s </a:t>
            </a:r>
            <a:r>
              <a:rPr lang="en-GB" dirty="0">
                <a:solidFill>
                  <a:srgbClr val="FF00FF"/>
                </a:solidFill>
              </a:rPr>
              <a:t>smoking</a:t>
            </a:r>
            <a:r>
              <a:rPr lang="en-GB" dirty="0"/>
              <a:t>] annoys me</a:t>
            </a:r>
          </a:p>
          <a:p>
            <a:pPr marL="514350" indent="-514350">
              <a:buFont typeface="+mj-lt"/>
              <a:buAutoNum type="arabicPeriod" startAt="39"/>
              <a:tabLst>
                <a:tab pos="4127500" algn="l"/>
                <a:tab pos="4572000" algn="l"/>
                <a:tab pos="5111750" algn="l"/>
              </a:tabLst>
            </a:pPr>
            <a:r>
              <a:rPr lang="en-GB" dirty="0"/>
              <a:t>This is the case	→	44.	[This </a:t>
            </a:r>
            <a:r>
              <a:rPr lang="en-GB" dirty="0">
                <a:solidFill>
                  <a:srgbClr val="7030A0"/>
                </a:solidFill>
              </a:rPr>
              <a:t>being</a:t>
            </a:r>
            <a:r>
              <a:rPr lang="en-GB" dirty="0"/>
              <a:t> the case], I left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87943F-9F98-43FB-9FF5-46072930F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21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0543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E8FEB-9D9E-423E-A75C-CA90617A5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Finiteness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460DB-DCCA-4AF3-BFB4-DA00953B5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​</a:t>
            </a:r>
            <a:r>
              <a:rPr lang="en-GB" dirty="0">
                <a:solidFill>
                  <a:srgbClr val="FF8000"/>
                </a:solidFill>
              </a:rPr>
              <a:t>Infinitives</a:t>
            </a:r>
            <a:r>
              <a:rPr lang="en-GB" dirty="0"/>
              <a:t> in English are often marked with a separate word, </a:t>
            </a:r>
            <a:r>
              <a:rPr lang="en-GB" i="1" dirty="0"/>
              <a:t>to</a:t>
            </a:r>
          </a:p>
          <a:p>
            <a:pPr marL="514350" indent="-514350">
              <a:buFont typeface="+mj-lt"/>
              <a:buAutoNum type="arabicPeriod" startAt="45"/>
            </a:pPr>
            <a:r>
              <a:rPr lang="en-GB" dirty="0"/>
              <a:t>I wanted </a:t>
            </a:r>
            <a:r>
              <a:rPr lang="en-GB" dirty="0">
                <a:solidFill>
                  <a:srgbClr val="FF8000"/>
                </a:solidFill>
              </a:rPr>
              <a:t>to sing</a:t>
            </a:r>
          </a:p>
          <a:p>
            <a:r>
              <a:rPr lang="en-GB" dirty="0"/>
              <a:t>However, sometimes infinitives appear without the </a:t>
            </a:r>
            <a:r>
              <a:rPr lang="en-GB" i="1" dirty="0"/>
              <a:t>to</a:t>
            </a:r>
          </a:p>
          <a:p>
            <a:pPr marL="514350" indent="-514350">
              <a:buFont typeface="+mj-lt"/>
              <a:buAutoNum type="arabicPeriod" startAt="46"/>
            </a:pPr>
            <a:r>
              <a:rPr lang="en-GB" dirty="0"/>
              <a:t>Mary let me </a:t>
            </a:r>
            <a:r>
              <a:rPr lang="en-GB" dirty="0">
                <a:solidFill>
                  <a:srgbClr val="FF8000"/>
                </a:solidFill>
              </a:rPr>
              <a:t>sing</a:t>
            </a:r>
          </a:p>
          <a:p>
            <a:r>
              <a:rPr lang="en-GB" dirty="0"/>
              <a:t>In other languages, infinitives are often a single word, which may have a special marker such as a different ending</a:t>
            </a:r>
          </a:p>
          <a:p>
            <a:pPr marL="514350" indent="-514350">
              <a:buFont typeface="+mj-lt"/>
              <a:buAutoNum type="arabicPeriod" startAt="47"/>
              <a:tabLst>
                <a:tab pos="1881188" algn="l"/>
                <a:tab pos="3584575" algn="l"/>
                <a:tab pos="4125913" algn="l"/>
              </a:tabLst>
            </a:pPr>
            <a:r>
              <a:rPr lang="en-GB" noProof="1"/>
              <a:t>​</a:t>
            </a:r>
            <a:r>
              <a:rPr lang="en-GB" noProof="1">
                <a:solidFill>
                  <a:srgbClr val="FF8000"/>
                </a:solidFill>
              </a:rPr>
              <a:t>sing</a:t>
            </a:r>
            <a:r>
              <a:rPr lang="en-GB" u="sng" noProof="1">
                <a:solidFill>
                  <a:srgbClr val="FF8000"/>
                </a:solidFill>
              </a:rPr>
              <a:t>en</a:t>
            </a:r>
            <a:r>
              <a:rPr lang="en-GB" noProof="1"/>
              <a:t>	(German)	49.	</a:t>
            </a:r>
            <a:r>
              <a:rPr lang="en-GB" noProof="1">
                <a:solidFill>
                  <a:srgbClr val="FF8000"/>
                </a:solidFill>
              </a:rPr>
              <a:t>aeíd</a:t>
            </a:r>
            <a:r>
              <a:rPr lang="en-GB" u="sng" noProof="1">
                <a:solidFill>
                  <a:srgbClr val="FF8000"/>
                </a:solidFill>
              </a:rPr>
              <a:t>ein</a:t>
            </a:r>
            <a:r>
              <a:rPr lang="en-GB" noProof="1"/>
              <a:t>	(Greek)</a:t>
            </a:r>
          </a:p>
          <a:p>
            <a:pPr marL="514350" indent="-514350">
              <a:buFont typeface="+mj-lt"/>
              <a:buAutoNum type="arabicPeriod" startAt="47"/>
              <a:tabLst>
                <a:tab pos="1881188" algn="l"/>
                <a:tab pos="3584575" algn="l"/>
                <a:tab pos="4125913" algn="l"/>
              </a:tabLst>
            </a:pPr>
            <a:r>
              <a:rPr lang="en-GB" noProof="1"/>
              <a:t>​</a:t>
            </a:r>
            <a:r>
              <a:rPr lang="en-GB" noProof="1">
                <a:solidFill>
                  <a:srgbClr val="FF8000"/>
                </a:solidFill>
              </a:rPr>
              <a:t>can</a:t>
            </a:r>
            <a:r>
              <a:rPr lang="en-GB" u="sng" noProof="1">
                <a:solidFill>
                  <a:srgbClr val="FF8000"/>
                </a:solidFill>
              </a:rPr>
              <a:t>ere</a:t>
            </a:r>
            <a:r>
              <a:rPr lang="en-GB" noProof="1"/>
              <a:t>	(Latin)	50.	</a:t>
            </a:r>
            <a:r>
              <a:rPr lang="en-GB" noProof="1">
                <a:solidFill>
                  <a:srgbClr val="FF8000"/>
                </a:solidFill>
              </a:rPr>
              <a:t>gai</a:t>
            </a:r>
            <a:r>
              <a:rPr lang="en-GB" u="sng" noProof="1">
                <a:solidFill>
                  <a:srgbClr val="FF8000"/>
                </a:solidFill>
              </a:rPr>
              <a:t>tum</a:t>
            </a:r>
            <a:r>
              <a:rPr lang="en-GB" noProof="1"/>
              <a:t>	(Sanskrit)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1A2AC3-CE8E-426C-A598-6C0303268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22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9237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720CA-BD32-426D-99C3-064A127E7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AC799-62F7-44E4-8A1F-D1E1DFECB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​</a:t>
            </a:r>
            <a:r>
              <a:rPr lang="en-GB" dirty="0">
                <a:solidFill>
                  <a:srgbClr val="FF8000"/>
                </a:solidFill>
              </a:rPr>
              <a:t>Infinitives</a:t>
            </a:r>
            <a:r>
              <a:rPr lang="en-GB" dirty="0"/>
              <a:t> in Portuguese have some unusual properties</a:t>
            </a:r>
          </a:p>
          <a:p>
            <a:r>
              <a:rPr lang="en-GB" dirty="0"/>
              <a:t>Have a look at the sentences below</a:t>
            </a:r>
          </a:p>
          <a:p>
            <a:r>
              <a:rPr lang="en-GB" dirty="0"/>
              <a:t>What do you think is going on here?</a:t>
            </a:r>
          </a:p>
          <a:p>
            <a:pPr marL="514350" indent="-514350">
              <a:buFont typeface="+mj-lt"/>
              <a:buAutoNum type="arabicPeriod" startAt="51"/>
            </a:pPr>
            <a:r>
              <a:rPr lang="en-GB" noProof="1"/>
              <a:t>Os homens olhavam sem </a:t>
            </a:r>
            <a:r>
              <a:rPr lang="en-GB" noProof="1">
                <a:solidFill>
                  <a:srgbClr val="FF8000"/>
                </a:solidFill>
              </a:rPr>
              <a:t>perceber</a:t>
            </a:r>
            <a:r>
              <a:rPr lang="en-GB" noProof="1"/>
              <a:t> isso</a:t>
            </a:r>
            <a:br>
              <a:rPr lang="en-GB" noProof="1"/>
            </a:br>
            <a:r>
              <a:rPr lang="en-GB" noProof="1"/>
              <a:t>‘The men stared without realising it’</a:t>
            </a:r>
          </a:p>
          <a:p>
            <a:pPr marL="514350" indent="-514350">
              <a:buFont typeface="+mj-lt"/>
              <a:buAutoNum type="arabicPeriod" startAt="51"/>
            </a:pPr>
            <a:r>
              <a:rPr lang="en-GB" noProof="1"/>
              <a:t>Os homens olhavam sem </a:t>
            </a:r>
            <a:r>
              <a:rPr lang="en-GB" noProof="1">
                <a:solidFill>
                  <a:srgbClr val="FF8000"/>
                </a:solidFill>
              </a:rPr>
              <a:t>perceberem</a:t>
            </a:r>
            <a:r>
              <a:rPr lang="en-GB" noProof="1"/>
              <a:t> isso</a:t>
            </a:r>
            <a:br>
              <a:rPr lang="en-GB" noProof="1"/>
            </a:br>
            <a:r>
              <a:rPr lang="en-GB" noProof="1"/>
              <a:t>‘The men stared without their realising it’</a:t>
            </a:r>
          </a:p>
          <a:p>
            <a:pPr marL="514350" indent="-514350">
              <a:buFont typeface="+mj-lt"/>
              <a:buAutoNum type="arabicPeriod" startAt="51"/>
            </a:pPr>
            <a:r>
              <a:rPr lang="en-GB" noProof="1"/>
              <a:t>Os homens olhavam sem </a:t>
            </a:r>
            <a:r>
              <a:rPr lang="en-GB" noProof="1">
                <a:solidFill>
                  <a:srgbClr val="FF8000"/>
                </a:solidFill>
              </a:rPr>
              <a:t>percebermos</a:t>
            </a:r>
            <a:r>
              <a:rPr lang="en-GB" noProof="1"/>
              <a:t> isso</a:t>
            </a:r>
            <a:br>
              <a:rPr lang="en-GB" noProof="1"/>
            </a:br>
            <a:r>
              <a:rPr lang="en-GB" noProof="1"/>
              <a:t>‘The men stared without our realising it’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55D495-50A9-4569-9E22-4CAE93C85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48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987D9-B778-416C-9DA4-1215DA16A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Solution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5FEC84-7578-4CEA-B874-8628F32FA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673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7CE36-D8A3-4558-8C0B-439E40B11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27D8B-674C-4EF9-91E6-118A7694B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Portuguese, </a:t>
            </a:r>
            <a:r>
              <a:rPr lang="en-GB" dirty="0">
                <a:solidFill>
                  <a:srgbClr val="FF8000"/>
                </a:solidFill>
              </a:rPr>
              <a:t>infinitives</a:t>
            </a:r>
            <a:r>
              <a:rPr lang="en-GB" dirty="0"/>
              <a:t> actually do show agreement for person</a:t>
            </a:r>
          </a:p>
          <a:p>
            <a:r>
              <a:rPr lang="en-GB" dirty="0"/>
              <a:t>Unlike finite verbs, though, there are situations where you can simply leave the agreement out and use a simple form with no person marking</a:t>
            </a:r>
          </a:p>
          <a:p>
            <a:r>
              <a:rPr lang="en-GB" dirty="0"/>
              <a:t>This is a very rare phenomenon, which shows how complex categories in language can be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940DE2-170B-453B-BF79-DA1D20583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25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2995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9540E-49FF-41E1-AFC3-D598B7A63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0BC01-A521-40B5-9501-C4A1005CD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Today we have seen that finite verb forms agree with their subjects, and sometimes their objects</a:t>
            </a:r>
          </a:p>
          <a:p>
            <a:r>
              <a:rPr lang="en-GB" dirty="0"/>
              <a:t>We have seen that in many languages, agreement lets you do without pronouns</a:t>
            </a:r>
          </a:p>
          <a:p>
            <a:r>
              <a:rPr lang="en-GB" dirty="0"/>
              <a:t>We have looked at non-finite verb forms, such as infinitives, participles, and gerunds, which do not agree in this way</a:t>
            </a:r>
          </a:p>
          <a:p>
            <a:r>
              <a:rPr lang="en-GB" dirty="0"/>
              <a:t>We have seen how non-finite forms give you a way of embedding one sentence inside another</a:t>
            </a:r>
          </a:p>
          <a:p>
            <a:r>
              <a:rPr lang="en-GB" dirty="0"/>
              <a:t>The exact shape of non-finite forms can differ from one language to another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25CC47-9AE9-4730-8A92-CB3FFA042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426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DD279-6830-49FA-9BFC-B4D03EA8B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21165-EE74-41C6-A557-87A9FCBB4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 can see what agreement is by looking at sentences like these: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John</a:t>
            </a:r>
            <a:r>
              <a:rPr lang="en-GB" dirty="0"/>
              <a:t> drives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Mary</a:t>
            </a:r>
            <a:r>
              <a:rPr lang="en-GB" dirty="0"/>
              <a:t> drives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John and Mary</a:t>
            </a:r>
            <a:r>
              <a:rPr lang="en-GB" dirty="0"/>
              <a:t> drive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2BB25-0918-4E86-8B6D-3156124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3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4129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AFD23-25D3-48A3-8E37-49A89453E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4ED05-214E-4D2A-BF78-19A46DB61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these sentences, the </a:t>
            </a:r>
            <a:r>
              <a:rPr lang="en-GB" i="1" dirty="0"/>
              <a:t>-s</a:t>
            </a:r>
            <a:r>
              <a:rPr lang="en-GB" dirty="0"/>
              <a:t> on the end of </a:t>
            </a:r>
            <a:r>
              <a:rPr lang="en-GB" i="1" dirty="0"/>
              <a:t>drives</a:t>
            </a:r>
            <a:r>
              <a:rPr lang="en-GB" dirty="0"/>
              <a:t> is an example of verbal </a:t>
            </a:r>
            <a:r>
              <a:rPr lang="en-GB" u="sng" dirty="0"/>
              <a:t>agreement</a:t>
            </a:r>
            <a:endParaRPr lang="en-GB" dirty="0"/>
          </a:p>
          <a:p>
            <a:r>
              <a:rPr lang="en-GB" dirty="0"/>
              <a:t>In English, as in most Indo-European languages, verbs change form to </a:t>
            </a:r>
            <a:r>
              <a:rPr lang="en-GB" u="sng" dirty="0"/>
              <a:t>agree</a:t>
            </a:r>
            <a:r>
              <a:rPr lang="en-GB" dirty="0"/>
              <a:t> with the 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r>
              <a:rPr lang="en-GB" dirty="0"/>
              <a:t> in </a:t>
            </a:r>
            <a:r>
              <a:rPr lang="en-GB" u="sng" dirty="0"/>
              <a:t>person</a:t>
            </a:r>
            <a:r>
              <a:rPr lang="en-GB" dirty="0"/>
              <a:t> and </a:t>
            </a:r>
            <a:r>
              <a:rPr lang="en-GB" u="sng" dirty="0"/>
              <a:t>number</a:t>
            </a:r>
            <a:endParaRPr lang="en-GB" dirty="0"/>
          </a:p>
          <a:p>
            <a:r>
              <a:rPr lang="en-GB" dirty="0"/>
              <a:t>For any combination of person (first, second, third) and number (singular, plural), there is only one form of the verb you can use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EC8D6C-B746-4254-9CAB-D32C68BBF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4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7796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67004-27B9-4339-834E-06C3745EE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D7186-893E-4D25-BF61-EA2506AF0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Most English verbs, such as </a:t>
            </a:r>
            <a:r>
              <a:rPr lang="en-GB" i="1" dirty="0"/>
              <a:t>drive</a:t>
            </a:r>
            <a:r>
              <a:rPr lang="en-GB" dirty="0"/>
              <a:t>, only have a few forms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/>
          </a:p>
          <a:p>
            <a:r>
              <a:rPr lang="en-GB" dirty="0"/>
              <a:t>However, the verb </a:t>
            </a:r>
            <a:r>
              <a:rPr lang="en-GB" i="1" dirty="0"/>
              <a:t>be</a:t>
            </a:r>
            <a:r>
              <a:rPr lang="en-GB" dirty="0"/>
              <a:t> has more forms than most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5D36E9-0B00-4BA2-B1C4-3E676485A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5</a:t>
            </a:fld>
            <a:endParaRPr lang="en-GB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A33B7DC-45EC-4DC1-8ED3-8FAE5203F6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37301"/>
              </p:ext>
            </p:extLst>
          </p:nvPr>
        </p:nvGraphicFramePr>
        <p:xfrm>
          <a:off x="1926752" y="2369888"/>
          <a:ext cx="833849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6931">
                  <a:extLst>
                    <a:ext uri="{9D8B030D-6E8A-4147-A177-3AD203B41FA5}">
                      <a16:colId xmlns:a16="http://schemas.microsoft.com/office/drawing/2014/main" val="1382939472"/>
                    </a:ext>
                  </a:extLst>
                </a:gridCol>
                <a:gridCol w="1664126">
                  <a:extLst>
                    <a:ext uri="{9D8B030D-6E8A-4147-A177-3AD203B41FA5}">
                      <a16:colId xmlns:a16="http://schemas.microsoft.com/office/drawing/2014/main" val="3222665519"/>
                    </a:ext>
                  </a:extLst>
                </a:gridCol>
                <a:gridCol w="1664126">
                  <a:extLst>
                    <a:ext uri="{9D8B030D-6E8A-4147-A177-3AD203B41FA5}">
                      <a16:colId xmlns:a16="http://schemas.microsoft.com/office/drawing/2014/main" val="3312199215"/>
                    </a:ext>
                  </a:extLst>
                </a:gridCol>
                <a:gridCol w="518812">
                  <a:extLst>
                    <a:ext uri="{9D8B030D-6E8A-4147-A177-3AD203B41FA5}">
                      <a16:colId xmlns:a16="http://schemas.microsoft.com/office/drawing/2014/main" val="2914561721"/>
                    </a:ext>
                  </a:extLst>
                </a:gridCol>
                <a:gridCol w="1797250">
                  <a:extLst>
                    <a:ext uri="{9D8B030D-6E8A-4147-A177-3AD203B41FA5}">
                      <a16:colId xmlns:a16="http://schemas.microsoft.com/office/drawing/2014/main" val="4039136184"/>
                    </a:ext>
                  </a:extLst>
                </a:gridCol>
                <a:gridCol w="1797250">
                  <a:extLst>
                    <a:ext uri="{9D8B030D-6E8A-4147-A177-3AD203B41FA5}">
                      <a16:colId xmlns:a16="http://schemas.microsoft.com/office/drawing/2014/main" val="42623044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Person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Plural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993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GB" sz="1600" dirty="0"/>
                        <a:t>	drive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We</a:t>
                      </a:r>
                      <a:r>
                        <a:rPr lang="en-GB" sz="1600" dirty="0"/>
                        <a:t>	drive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GB" sz="1600" dirty="0"/>
                        <a:t>	drove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We</a:t>
                      </a:r>
                      <a:r>
                        <a:rPr lang="en-GB" sz="1600" dirty="0"/>
                        <a:t>	drove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357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You</a:t>
                      </a:r>
                      <a:r>
                        <a:rPr lang="en-GB" sz="1600" dirty="0"/>
                        <a:t>	drive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You</a:t>
                      </a:r>
                      <a:r>
                        <a:rPr lang="en-GB" sz="1600" dirty="0"/>
                        <a:t>	drive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You</a:t>
                      </a:r>
                      <a:r>
                        <a:rPr lang="en-GB" sz="1600" dirty="0"/>
                        <a:t>	drove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You</a:t>
                      </a:r>
                      <a:r>
                        <a:rPr lang="en-GB" sz="1600" dirty="0"/>
                        <a:t>	drove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273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He</a:t>
                      </a:r>
                      <a:r>
                        <a:rPr lang="en-GB" sz="1600" dirty="0"/>
                        <a:t>/</a:t>
                      </a:r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she</a:t>
                      </a:r>
                      <a:r>
                        <a:rPr lang="en-GB" sz="1600" dirty="0"/>
                        <a:t>/</a:t>
                      </a:r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it</a:t>
                      </a:r>
                      <a:r>
                        <a:rPr lang="en-GB" sz="1600" dirty="0"/>
                        <a:t>	drive</a:t>
                      </a:r>
                      <a:r>
                        <a:rPr lang="en-GB" sz="1600" u="sng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They</a:t>
                      </a:r>
                      <a:r>
                        <a:rPr lang="en-GB" sz="1600" dirty="0"/>
                        <a:t>	drive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He</a:t>
                      </a:r>
                      <a:r>
                        <a:rPr lang="en-GB" sz="1600" dirty="0"/>
                        <a:t>/</a:t>
                      </a:r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she</a:t>
                      </a:r>
                      <a:r>
                        <a:rPr lang="en-GB" sz="1600" dirty="0"/>
                        <a:t>/</a:t>
                      </a:r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it</a:t>
                      </a:r>
                      <a:r>
                        <a:rPr lang="en-GB" sz="1600" dirty="0"/>
                        <a:t>	drove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They</a:t>
                      </a:r>
                      <a:r>
                        <a:rPr lang="en-GB" sz="1600" dirty="0"/>
                        <a:t>	drove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0175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B840582-5E36-4FE0-B74E-24AC2FF861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889618"/>
              </p:ext>
            </p:extLst>
          </p:nvPr>
        </p:nvGraphicFramePr>
        <p:xfrm>
          <a:off x="1926751" y="4397511"/>
          <a:ext cx="833849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6931">
                  <a:extLst>
                    <a:ext uri="{9D8B030D-6E8A-4147-A177-3AD203B41FA5}">
                      <a16:colId xmlns:a16="http://schemas.microsoft.com/office/drawing/2014/main" val="1382939472"/>
                    </a:ext>
                  </a:extLst>
                </a:gridCol>
                <a:gridCol w="1664126">
                  <a:extLst>
                    <a:ext uri="{9D8B030D-6E8A-4147-A177-3AD203B41FA5}">
                      <a16:colId xmlns:a16="http://schemas.microsoft.com/office/drawing/2014/main" val="3222665519"/>
                    </a:ext>
                  </a:extLst>
                </a:gridCol>
                <a:gridCol w="1664126">
                  <a:extLst>
                    <a:ext uri="{9D8B030D-6E8A-4147-A177-3AD203B41FA5}">
                      <a16:colId xmlns:a16="http://schemas.microsoft.com/office/drawing/2014/main" val="3312199215"/>
                    </a:ext>
                  </a:extLst>
                </a:gridCol>
                <a:gridCol w="518812">
                  <a:extLst>
                    <a:ext uri="{9D8B030D-6E8A-4147-A177-3AD203B41FA5}">
                      <a16:colId xmlns:a16="http://schemas.microsoft.com/office/drawing/2014/main" val="2914561721"/>
                    </a:ext>
                  </a:extLst>
                </a:gridCol>
                <a:gridCol w="1797250">
                  <a:extLst>
                    <a:ext uri="{9D8B030D-6E8A-4147-A177-3AD203B41FA5}">
                      <a16:colId xmlns:a16="http://schemas.microsoft.com/office/drawing/2014/main" val="4039136184"/>
                    </a:ext>
                  </a:extLst>
                </a:gridCol>
                <a:gridCol w="1797250">
                  <a:extLst>
                    <a:ext uri="{9D8B030D-6E8A-4147-A177-3AD203B41FA5}">
                      <a16:colId xmlns:a16="http://schemas.microsoft.com/office/drawing/2014/main" val="42623044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Person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Plural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993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GB" sz="1600" dirty="0"/>
                        <a:t>	</a:t>
                      </a:r>
                      <a:r>
                        <a:rPr lang="en-GB" sz="1600" u="sng" dirty="0"/>
                        <a:t>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We</a:t>
                      </a:r>
                      <a:r>
                        <a:rPr lang="en-GB" sz="1600" dirty="0"/>
                        <a:t>	</a:t>
                      </a:r>
                      <a:r>
                        <a:rPr lang="en-GB" sz="1600" u="sng" dirty="0"/>
                        <a:t>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GB" sz="1600" dirty="0"/>
                        <a:t>	was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We</a:t>
                      </a:r>
                      <a:r>
                        <a:rPr lang="en-GB" sz="1600" dirty="0"/>
                        <a:t>	</a:t>
                      </a:r>
                      <a:r>
                        <a:rPr lang="en-GB" sz="1600" u="sng" dirty="0"/>
                        <a:t>were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357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You</a:t>
                      </a:r>
                      <a:r>
                        <a:rPr lang="en-GB" sz="1600" dirty="0"/>
                        <a:t>	</a:t>
                      </a:r>
                      <a:r>
                        <a:rPr lang="en-GB" sz="1600" u="sng" dirty="0"/>
                        <a:t>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You</a:t>
                      </a:r>
                      <a:r>
                        <a:rPr lang="en-GB" sz="1600" dirty="0"/>
                        <a:t>	</a:t>
                      </a:r>
                      <a:r>
                        <a:rPr lang="en-GB" sz="1600" u="sng" dirty="0"/>
                        <a:t>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You</a:t>
                      </a:r>
                      <a:r>
                        <a:rPr lang="en-GB" sz="1600" dirty="0"/>
                        <a:t>	</a:t>
                      </a:r>
                      <a:r>
                        <a:rPr lang="en-GB" sz="1600" u="sng" dirty="0"/>
                        <a:t>were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You</a:t>
                      </a:r>
                      <a:r>
                        <a:rPr lang="en-GB" sz="1600" dirty="0"/>
                        <a:t>	</a:t>
                      </a:r>
                      <a:r>
                        <a:rPr lang="en-GB" sz="1600" u="sng" dirty="0"/>
                        <a:t>were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273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He</a:t>
                      </a:r>
                      <a:r>
                        <a:rPr lang="en-GB" sz="1600" dirty="0"/>
                        <a:t>/</a:t>
                      </a:r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she</a:t>
                      </a:r>
                      <a:r>
                        <a:rPr lang="en-GB" sz="1600" dirty="0"/>
                        <a:t>/</a:t>
                      </a:r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it</a:t>
                      </a:r>
                      <a:r>
                        <a:rPr lang="en-GB" sz="1600" dirty="0"/>
                        <a:t>	</a:t>
                      </a:r>
                      <a:r>
                        <a:rPr lang="en-GB" sz="1600" u="sng" dirty="0"/>
                        <a:t>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They</a:t>
                      </a:r>
                      <a:r>
                        <a:rPr lang="en-GB" sz="1600" dirty="0"/>
                        <a:t>	</a:t>
                      </a:r>
                      <a:r>
                        <a:rPr lang="en-GB" sz="1600" u="sng" dirty="0"/>
                        <a:t>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He</a:t>
                      </a:r>
                      <a:r>
                        <a:rPr lang="en-GB" sz="1600" dirty="0"/>
                        <a:t>/</a:t>
                      </a:r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she</a:t>
                      </a:r>
                      <a:r>
                        <a:rPr lang="en-GB" sz="1600" dirty="0"/>
                        <a:t>/</a:t>
                      </a:r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it</a:t>
                      </a:r>
                      <a:r>
                        <a:rPr lang="en-GB" sz="1600" dirty="0"/>
                        <a:t>	was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They</a:t>
                      </a:r>
                      <a:r>
                        <a:rPr lang="en-GB" sz="1600" dirty="0"/>
                        <a:t>	</a:t>
                      </a:r>
                      <a:r>
                        <a:rPr lang="en-GB" sz="1600" u="sng" dirty="0"/>
                        <a:t>were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017542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10703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3CD5B-57E6-4B5B-B7B4-94D9B3F7F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DFCD3-52D5-4A65-8399-B24227BB1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some languages, such as Spanish, more forms of the verb are distinct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029D1E-BC06-4E76-88D7-12D570D59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6</a:t>
            </a:fld>
            <a:endParaRPr lang="en-GB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CB31C0D-2DF0-4EE3-AAB8-2C1D758400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923175"/>
              </p:ext>
            </p:extLst>
          </p:nvPr>
        </p:nvGraphicFramePr>
        <p:xfrm>
          <a:off x="1021061" y="3024482"/>
          <a:ext cx="972011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7418">
                  <a:extLst>
                    <a:ext uri="{9D8B030D-6E8A-4147-A177-3AD203B41FA5}">
                      <a16:colId xmlns:a16="http://schemas.microsoft.com/office/drawing/2014/main" val="1382939472"/>
                    </a:ext>
                  </a:extLst>
                </a:gridCol>
                <a:gridCol w="2022793">
                  <a:extLst>
                    <a:ext uri="{9D8B030D-6E8A-4147-A177-3AD203B41FA5}">
                      <a16:colId xmlns:a16="http://schemas.microsoft.com/office/drawing/2014/main" val="3222665519"/>
                    </a:ext>
                  </a:extLst>
                </a:gridCol>
                <a:gridCol w="2237105">
                  <a:extLst>
                    <a:ext uri="{9D8B030D-6E8A-4147-A177-3AD203B41FA5}">
                      <a16:colId xmlns:a16="http://schemas.microsoft.com/office/drawing/2014/main" val="3312199215"/>
                    </a:ext>
                  </a:extLst>
                </a:gridCol>
                <a:gridCol w="237853">
                  <a:extLst>
                    <a:ext uri="{9D8B030D-6E8A-4147-A177-3AD203B41FA5}">
                      <a16:colId xmlns:a16="http://schemas.microsoft.com/office/drawing/2014/main" val="2914561721"/>
                    </a:ext>
                  </a:extLst>
                </a:gridCol>
                <a:gridCol w="2067243">
                  <a:extLst>
                    <a:ext uri="{9D8B030D-6E8A-4147-A177-3AD203B41FA5}">
                      <a16:colId xmlns:a16="http://schemas.microsoft.com/office/drawing/2014/main" val="4039136184"/>
                    </a:ext>
                  </a:extLst>
                </a:gridCol>
                <a:gridCol w="2227704">
                  <a:extLst>
                    <a:ext uri="{9D8B030D-6E8A-4147-A177-3AD203B41FA5}">
                      <a16:colId xmlns:a16="http://schemas.microsoft.com/office/drawing/2014/main" val="42623044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Person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Plural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993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noProof="0" dirty="0">
                          <a:solidFill>
                            <a:srgbClr val="FF0000"/>
                          </a:solidFill>
                        </a:rPr>
                        <a:t>Yo</a:t>
                      </a:r>
                      <a:r>
                        <a:rPr lang="es-ES" sz="1600" noProof="0" dirty="0"/>
                        <a:t>	condu</a:t>
                      </a:r>
                      <a:r>
                        <a:rPr lang="es-ES" sz="1600" u="sng" noProof="0" dirty="0"/>
                        <a:t>zco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noProof="0" dirty="0">
                          <a:solidFill>
                            <a:srgbClr val="FF0000"/>
                          </a:solidFill>
                        </a:rPr>
                        <a:t>Nosotros</a:t>
                      </a:r>
                      <a:r>
                        <a:rPr lang="es-ES" sz="1600" noProof="0" dirty="0"/>
                        <a:t>	condu</a:t>
                      </a:r>
                      <a:r>
                        <a:rPr lang="es-ES" sz="1600" u="sng" noProof="0" dirty="0"/>
                        <a:t>cimos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noProof="0" dirty="0">
                          <a:solidFill>
                            <a:srgbClr val="FF0000"/>
                          </a:solidFill>
                        </a:rPr>
                        <a:t>Yo</a:t>
                      </a:r>
                      <a:r>
                        <a:rPr lang="es-ES" sz="1600" noProof="0" dirty="0"/>
                        <a:t>	condu</a:t>
                      </a:r>
                      <a:r>
                        <a:rPr lang="es-ES" sz="1600" u="sng" noProof="0" dirty="0"/>
                        <a:t>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noProof="0" dirty="0">
                          <a:solidFill>
                            <a:srgbClr val="FF0000"/>
                          </a:solidFill>
                        </a:rPr>
                        <a:t>Nosotros</a:t>
                      </a:r>
                      <a:r>
                        <a:rPr lang="es-ES" sz="1600" noProof="0" dirty="0"/>
                        <a:t>	condu</a:t>
                      </a:r>
                      <a:r>
                        <a:rPr lang="es-ES" sz="1600" u="sng" noProof="0" dirty="0"/>
                        <a:t>jimos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357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noProof="0" dirty="0">
                          <a:solidFill>
                            <a:srgbClr val="FF0000"/>
                          </a:solidFill>
                        </a:rPr>
                        <a:t>Tú</a:t>
                      </a:r>
                      <a:r>
                        <a:rPr lang="es-ES" sz="1600" noProof="0" dirty="0"/>
                        <a:t>	condu</a:t>
                      </a:r>
                      <a:r>
                        <a:rPr lang="es-ES" sz="1600" u="sng" noProof="0" dirty="0"/>
                        <a:t>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noProof="0" dirty="0">
                          <a:solidFill>
                            <a:srgbClr val="FF0000"/>
                          </a:solidFill>
                        </a:rPr>
                        <a:t>Vosotros</a:t>
                      </a:r>
                      <a:r>
                        <a:rPr lang="es-ES" sz="1600" noProof="0" dirty="0"/>
                        <a:t>	condu</a:t>
                      </a:r>
                      <a:r>
                        <a:rPr lang="es-ES" sz="1600" u="sng" noProof="0" dirty="0"/>
                        <a:t>cís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noProof="0" dirty="0">
                          <a:solidFill>
                            <a:srgbClr val="FF0000"/>
                          </a:solidFill>
                        </a:rPr>
                        <a:t>Tú</a:t>
                      </a:r>
                      <a:r>
                        <a:rPr lang="es-ES" sz="1600" noProof="0" dirty="0"/>
                        <a:t>	condu</a:t>
                      </a:r>
                      <a:r>
                        <a:rPr lang="es-ES" sz="1600" u="sng" noProof="0" dirty="0"/>
                        <a:t>jiste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noProof="0" dirty="0">
                          <a:solidFill>
                            <a:srgbClr val="FF0000"/>
                          </a:solidFill>
                        </a:rPr>
                        <a:t>Vosotros</a:t>
                      </a:r>
                      <a:r>
                        <a:rPr lang="es-ES" sz="1600" noProof="0" dirty="0"/>
                        <a:t>	condu</a:t>
                      </a:r>
                      <a:r>
                        <a:rPr lang="es-ES" sz="1600" u="sng" noProof="0" dirty="0"/>
                        <a:t>jisteis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273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noProof="0" dirty="0">
                          <a:solidFill>
                            <a:srgbClr val="FF0000"/>
                          </a:solidFill>
                        </a:rPr>
                        <a:t>Él</a:t>
                      </a:r>
                      <a:r>
                        <a:rPr lang="es-ES" sz="1600" noProof="0" dirty="0"/>
                        <a:t>/</a:t>
                      </a:r>
                      <a:r>
                        <a:rPr lang="es-ES" sz="1600" noProof="0" dirty="0">
                          <a:solidFill>
                            <a:srgbClr val="FF0000"/>
                          </a:solidFill>
                        </a:rPr>
                        <a:t>ella</a:t>
                      </a:r>
                      <a:r>
                        <a:rPr lang="es-ES" sz="1600" noProof="0" dirty="0"/>
                        <a:t>	condu</a:t>
                      </a:r>
                      <a:r>
                        <a:rPr lang="es-ES" sz="1600" u="sng" noProof="0" dirty="0"/>
                        <a:t>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noProof="0" dirty="0">
                          <a:solidFill>
                            <a:srgbClr val="FF0000"/>
                          </a:solidFill>
                        </a:rPr>
                        <a:t>Ellos</a:t>
                      </a:r>
                      <a:r>
                        <a:rPr lang="es-ES" sz="1600" noProof="0" dirty="0"/>
                        <a:t>/</a:t>
                      </a:r>
                      <a:r>
                        <a:rPr lang="es-ES" sz="1600" noProof="0" dirty="0">
                          <a:solidFill>
                            <a:srgbClr val="FF0000"/>
                          </a:solidFill>
                        </a:rPr>
                        <a:t>ellas</a:t>
                      </a:r>
                      <a:r>
                        <a:rPr lang="es-ES" sz="1600" noProof="0" dirty="0"/>
                        <a:t>	condu</a:t>
                      </a:r>
                      <a:r>
                        <a:rPr lang="es-ES" sz="1600" u="sng" noProof="0" dirty="0"/>
                        <a:t>cen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noProof="0" dirty="0">
                          <a:solidFill>
                            <a:srgbClr val="FF0000"/>
                          </a:solidFill>
                        </a:rPr>
                        <a:t>Él</a:t>
                      </a:r>
                      <a:r>
                        <a:rPr lang="es-ES" sz="1600" noProof="0" dirty="0"/>
                        <a:t>/</a:t>
                      </a:r>
                      <a:r>
                        <a:rPr lang="es-ES" sz="1600" noProof="0" dirty="0">
                          <a:solidFill>
                            <a:srgbClr val="FF0000"/>
                          </a:solidFill>
                        </a:rPr>
                        <a:t>ella</a:t>
                      </a:r>
                      <a:r>
                        <a:rPr lang="es-ES" sz="1600" noProof="0" dirty="0"/>
                        <a:t>	condu</a:t>
                      </a:r>
                      <a:r>
                        <a:rPr lang="es-ES" sz="1600" u="sng" noProof="0" dirty="0"/>
                        <a:t>jo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noProof="0" dirty="0">
                          <a:solidFill>
                            <a:srgbClr val="FF0000"/>
                          </a:solidFill>
                        </a:rPr>
                        <a:t>Ellos</a:t>
                      </a:r>
                      <a:r>
                        <a:rPr lang="es-ES" sz="1600" noProof="0" dirty="0"/>
                        <a:t>/</a:t>
                      </a:r>
                      <a:r>
                        <a:rPr lang="es-ES" sz="1600" noProof="0" dirty="0">
                          <a:solidFill>
                            <a:srgbClr val="FF0000"/>
                          </a:solidFill>
                        </a:rPr>
                        <a:t>ellas</a:t>
                      </a:r>
                      <a:r>
                        <a:rPr lang="es-ES" sz="1600" noProof="0" dirty="0"/>
                        <a:t>	condu</a:t>
                      </a:r>
                      <a:r>
                        <a:rPr lang="es-ES" sz="1600" u="sng" noProof="0" dirty="0"/>
                        <a:t>jeron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017542"/>
                  </a:ext>
                </a:extLst>
              </a:tr>
            </a:tbl>
          </a:graphicData>
        </a:graphic>
      </p:graphicFrame>
      <p:sp>
        <p:nvSpPr>
          <p:cNvPr id="7" name="Star: 32 Points 6">
            <a:extLst>
              <a:ext uri="{FF2B5EF4-FFF2-40B4-BE49-F238E27FC236}">
                <a16:creationId xmlns:a16="http://schemas.microsoft.com/office/drawing/2014/main" id="{314AC8B4-FAC5-4C30-BA0E-72224ADF336D}"/>
              </a:ext>
            </a:extLst>
          </p:cNvPr>
          <p:cNvSpPr/>
          <p:nvPr/>
        </p:nvSpPr>
        <p:spPr>
          <a:xfrm>
            <a:off x="1021061" y="4642780"/>
            <a:ext cx="9720116" cy="1400970"/>
          </a:xfrm>
          <a:prstGeom prst="star32">
            <a:avLst>
              <a:gd name="adj" fmla="val 2879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The set of all a verb’s different forms is called its </a:t>
            </a:r>
            <a:r>
              <a:rPr lang="en-GB" u="sng" dirty="0"/>
              <a:t>conjugation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8362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3CD5B-57E6-4B5B-B7B4-94D9B3F7F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DFCD3-52D5-4A65-8399-B24227BB1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Because of this, you don’t actually need 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r>
              <a:rPr lang="en-GB" dirty="0"/>
              <a:t> pronouns like </a:t>
            </a:r>
            <a:r>
              <a:rPr lang="en-GB" i="1" dirty="0">
                <a:solidFill>
                  <a:srgbClr val="FF0000"/>
                </a:solidFill>
              </a:rPr>
              <a:t>I</a:t>
            </a:r>
            <a:r>
              <a:rPr lang="en-GB" dirty="0"/>
              <a:t> or </a:t>
            </a:r>
            <a:r>
              <a:rPr lang="en-GB" i="1" dirty="0">
                <a:solidFill>
                  <a:srgbClr val="FF0000"/>
                </a:solidFill>
              </a:rPr>
              <a:t>we</a:t>
            </a:r>
            <a:r>
              <a:rPr lang="en-GB" dirty="0"/>
              <a:t> in Spanish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/>
          </a:p>
          <a:p>
            <a:r>
              <a:rPr lang="en-GB" dirty="0"/>
              <a:t>To say ‘I drive’, you can simply say </a:t>
            </a:r>
            <a:r>
              <a:rPr lang="en-GB" i="1" noProof="1"/>
              <a:t>Conduzco</a:t>
            </a:r>
            <a:r>
              <a:rPr lang="en-GB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029D1E-BC06-4E76-88D7-12D570D59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7</a:t>
            </a:fld>
            <a:endParaRPr lang="en-GB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CB31C0D-2DF0-4EE3-AAB8-2C1D758400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993975"/>
              </p:ext>
            </p:extLst>
          </p:nvPr>
        </p:nvGraphicFramePr>
        <p:xfrm>
          <a:off x="1021061" y="3024482"/>
          <a:ext cx="972011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7418">
                  <a:extLst>
                    <a:ext uri="{9D8B030D-6E8A-4147-A177-3AD203B41FA5}">
                      <a16:colId xmlns:a16="http://schemas.microsoft.com/office/drawing/2014/main" val="1382939472"/>
                    </a:ext>
                  </a:extLst>
                </a:gridCol>
                <a:gridCol w="2022793">
                  <a:extLst>
                    <a:ext uri="{9D8B030D-6E8A-4147-A177-3AD203B41FA5}">
                      <a16:colId xmlns:a16="http://schemas.microsoft.com/office/drawing/2014/main" val="3222665519"/>
                    </a:ext>
                  </a:extLst>
                </a:gridCol>
                <a:gridCol w="2237105">
                  <a:extLst>
                    <a:ext uri="{9D8B030D-6E8A-4147-A177-3AD203B41FA5}">
                      <a16:colId xmlns:a16="http://schemas.microsoft.com/office/drawing/2014/main" val="3312199215"/>
                    </a:ext>
                  </a:extLst>
                </a:gridCol>
                <a:gridCol w="237853">
                  <a:extLst>
                    <a:ext uri="{9D8B030D-6E8A-4147-A177-3AD203B41FA5}">
                      <a16:colId xmlns:a16="http://schemas.microsoft.com/office/drawing/2014/main" val="2914561721"/>
                    </a:ext>
                  </a:extLst>
                </a:gridCol>
                <a:gridCol w="2067243">
                  <a:extLst>
                    <a:ext uri="{9D8B030D-6E8A-4147-A177-3AD203B41FA5}">
                      <a16:colId xmlns:a16="http://schemas.microsoft.com/office/drawing/2014/main" val="4039136184"/>
                    </a:ext>
                  </a:extLst>
                </a:gridCol>
                <a:gridCol w="2227704">
                  <a:extLst>
                    <a:ext uri="{9D8B030D-6E8A-4147-A177-3AD203B41FA5}">
                      <a16:colId xmlns:a16="http://schemas.microsoft.com/office/drawing/2014/main" val="42623044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Person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Plural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993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noProof="0" dirty="0"/>
                        <a:t>	condu</a:t>
                      </a:r>
                      <a:r>
                        <a:rPr lang="es-ES" sz="1600" u="sng" noProof="0" dirty="0"/>
                        <a:t>zco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noProof="0" dirty="0"/>
                        <a:t>	condu</a:t>
                      </a:r>
                      <a:r>
                        <a:rPr lang="es-ES" sz="1600" u="sng" noProof="0" dirty="0"/>
                        <a:t>cimos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noProof="0" dirty="0"/>
                        <a:t>	condu</a:t>
                      </a:r>
                      <a:r>
                        <a:rPr lang="es-ES" sz="1600" u="sng" noProof="0" dirty="0"/>
                        <a:t>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noProof="0" dirty="0"/>
                        <a:t>	condu</a:t>
                      </a:r>
                      <a:r>
                        <a:rPr lang="es-ES" sz="1600" u="sng" noProof="0" dirty="0"/>
                        <a:t>jimos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357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noProof="0" dirty="0"/>
                        <a:t>	condu</a:t>
                      </a:r>
                      <a:r>
                        <a:rPr lang="es-ES" sz="1600" u="sng" noProof="0" dirty="0"/>
                        <a:t>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noProof="0" dirty="0"/>
                        <a:t>	condu</a:t>
                      </a:r>
                      <a:r>
                        <a:rPr lang="es-ES" sz="1600" u="sng" noProof="0" dirty="0"/>
                        <a:t>cís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noProof="0" dirty="0"/>
                        <a:t>	condu</a:t>
                      </a:r>
                      <a:r>
                        <a:rPr lang="es-ES" sz="1600" u="sng" noProof="0" dirty="0"/>
                        <a:t>jiste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noProof="0" dirty="0"/>
                        <a:t>	condu</a:t>
                      </a:r>
                      <a:r>
                        <a:rPr lang="es-ES" sz="1600" u="sng" noProof="0" dirty="0"/>
                        <a:t>jisteis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273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noProof="0" dirty="0"/>
                        <a:t>	condu</a:t>
                      </a:r>
                      <a:r>
                        <a:rPr lang="es-ES" sz="1600" u="sng" noProof="0" dirty="0"/>
                        <a:t>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noProof="0" dirty="0"/>
                        <a:t>	condu</a:t>
                      </a:r>
                      <a:r>
                        <a:rPr lang="es-ES" sz="1600" u="sng" noProof="0" dirty="0"/>
                        <a:t>cen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noProof="0" dirty="0"/>
                        <a:t>	condu</a:t>
                      </a:r>
                      <a:r>
                        <a:rPr lang="es-ES" sz="1600" u="sng" noProof="0" dirty="0"/>
                        <a:t>jo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noProof="0" dirty="0"/>
                        <a:t>	condu</a:t>
                      </a:r>
                      <a:r>
                        <a:rPr lang="es-ES" sz="1600" u="sng" noProof="0" dirty="0"/>
                        <a:t>jeron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017542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525826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2FD08-F9FF-42A3-A9CC-912F3DA5B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BA440-7B2A-422F-9D37-A57A7828D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isn’t possible in English</a:t>
            </a:r>
          </a:p>
          <a:p>
            <a:r>
              <a:rPr lang="en-GB" dirty="0"/>
              <a:t>Even with a form like </a:t>
            </a:r>
            <a:r>
              <a:rPr lang="en-GB" i="1" dirty="0"/>
              <a:t>am</a:t>
            </a:r>
            <a:r>
              <a:rPr lang="en-GB" dirty="0"/>
              <a:t>, which always has the same subject (</a:t>
            </a:r>
            <a:r>
              <a:rPr lang="en-GB" i="1" dirty="0"/>
              <a:t>I</a:t>
            </a:r>
            <a:r>
              <a:rPr lang="en-GB" dirty="0"/>
              <a:t>), you need to put the 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r>
              <a:rPr lang="en-GB" dirty="0"/>
              <a:t> in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GB" strike="sngStrike" dirty="0"/>
              <a:t>Am here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I</a:t>
            </a:r>
            <a:r>
              <a:rPr lang="en-GB" dirty="0"/>
              <a:t> am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F66648-67B9-4EC7-ABF2-FFDA1A30F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8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11125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EB486-5976-421D-9B84-86531AACE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15A5B-4310-4E7D-BC78-01147EFE2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are some languages, such as Chinese, where verbs don’t show any agreement at all</a:t>
            </a:r>
          </a:p>
          <a:p>
            <a:r>
              <a:rPr lang="en-GB" dirty="0"/>
              <a:t>In these languages, as in English, you need the 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r>
              <a:rPr lang="en-GB" dirty="0"/>
              <a:t> to know who is performing an action</a:t>
            </a:r>
            <a:endParaRPr lang="en-GB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6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Wǒ</a:t>
            </a:r>
            <a:r>
              <a:rPr lang="en-GB" noProof="1"/>
              <a:t> kāichē</a:t>
            </a:r>
            <a:br>
              <a:rPr lang="en-GB" noProof="1"/>
            </a:br>
            <a:r>
              <a:rPr lang="en-GB" noProof="1"/>
              <a:t>‘</a:t>
            </a:r>
            <a:r>
              <a:rPr lang="en-GB" noProof="1">
                <a:solidFill>
                  <a:srgbClr val="FF0000"/>
                </a:solidFill>
              </a:rPr>
              <a:t>I</a:t>
            </a:r>
            <a:r>
              <a:rPr lang="en-GB" noProof="1"/>
              <a:t> drive’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Tā</a:t>
            </a:r>
            <a:r>
              <a:rPr lang="en-GB" noProof="1"/>
              <a:t> kāichē</a:t>
            </a:r>
            <a:br>
              <a:rPr lang="en-GB" noProof="1"/>
            </a:br>
            <a:r>
              <a:rPr lang="en-GB" noProof="1"/>
              <a:t>‘</a:t>
            </a:r>
            <a:r>
              <a:rPr lang="en-GB" noProof="1">
                <a:solidFill>
                  <a:srgbClr val="FF0000"/>
                </a:solidFill>
              </a:rPr>
              <a:t>He</a:t>
            </a:r>
            <a:r>
              <a:rPr lang="en-GB" noProof="1"/>
              <a:t> drives’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C8637C-B40E-4D16-A2EC-413EEE8C3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9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440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1|4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15.4|3.8|12.4|5.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2|3.6|6.7|4.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3|10.4|4.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6.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3.5|4.6|6.8|7.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1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9|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16.9|4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1|15.2|6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7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1|7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6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5|6.4|3.9|15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7685</TotalTime>
  <Words>1689</Words>
  <Application>Microsoft Office PowerPoint</Application>
  <PresentationFormat>Widescreen</PresentationFormat>
  <Paragraphs>243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Language Awareness for Key Stage 3</vt:lpstr>
      <vt:lpstr>Roadmap</vt:lpstr>
      <vt:lpstr>Agreement</vt:lpstr>
      <vt:lpstr>Agreement</vt:lpstr>
      <vt:lpstr>Agreement</vt:lpstr>
      <vt:lpstr>Agreement</vt:lpstr>
      <vt:lpstr>Agreement</vt:lpstr>
      <vt:lpstr>Agreement</vt:lpstr>
      <vt:lpstr>Agreement</vt:lpstr>
      <vt:lpstr>Agreement</vt:lpstr>
      <vt:lpstr>Agreement</vt:lpstr>
      <vt:lpstr>Agreement </vt:lpstr>
      <vt:lpstr>Agreement </vt:lpstr>
      <vt:lpstr>Agreement</vt:lpstr>
      <vt:lpstr>Agreement</vt:lpstr>
      <vt:lpstr>Activity</vt:lpstr>
      <vt:lpstr>Finiteness</vt:lpstr>
      <vt:lpstr>Finiteness</vt:lpstr>
      <vt:lpstr>Finiteness</vt:lpstr>
      <vt:lpstr>Finiteness</vt:lpstr>
      <vt:lpstr>Finiteness</vt:lpstr>
      <vt:lpstr>Finiteness</vt:lpstr>
      <vt:lpstr>Activity</vt:lpstr>
      <vt:lpstr>Solution</vt:lpstr>
      <vt:lpstr>Solution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Macleod, Morgan</dc:creator>
  <cp:lastModifiedBy>Macleod, Morgan</cp:lastModifiedBy>
  <cp:revision>355</cp:revision>
  <dcterms:created xsi:type="dcterms:W3CDTF">2020-12-01T13:59:57Z</dcterms:created>
  <dcterms:modified xsi:type="dcterms:W3CDTF">2025-01-11T12:24:43Z</dcterms:modified>
</cp:coreProperties>
</file>