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changesInfos/changesInfo1.xml" ContentType="application/vnd.ms-powerpoint.changes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28"/>
  </p:notesMasterIdLst>
  <p:sldIdLst>
    <p:sldId id="256" r:id="rId2"/>
    <p:sldId id="300" r:id="rId3"/>
    <p:sldId id="288" r:id="rId4"/>
    <p:sldId id="276" r:id="rId5"/>
    <p:sldId id="277" r:id="rId6"/>
    <p:sldId id="278" r:id="rId7"/>
    <p:sldId id="279" r:id="rId8"/>
    <p:sldId id="280" r:id="rId9"/>
    <p:sldId id="281" r:id="rId10"/>
    <p:sldId id="289" r:id="rId11"/>
    <p:sldId id="290" r:id="rId12"/>
    <p:sldId id="282" r:id="rId13"/>
    <p:sldId id="291" r:id="rId14"/>
    <p:sldId id="283" r:id="rId15"/>
    <p:sldId id="292" r:id="rId16"/>
    <p:sldId id="284" r:id="rId17"/>
    <p:sldId id="285" r:id="rId18"/>
    <p:sldId id="293" r:id="rId19"/>
    <p:sldId id="286" r:id="rId20"/>
    <p:sldId id="295" r:id="rId21"/>
    <p:sldId id="294" r:id="rId22"/>
    <p:sldId id="296" r:id="rId23"/>
    <p:sldId id="297" r:id="rId24"/>
    <p:sldId id="298" r:id="rId25"/>
    <p:sldId id="299" r:id="rId26"/>
    <p:sldId id="287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0000FF"/>
    <a:srgbClr val="FF8000"/>
    <a:srgbClr val="FF00FF"/>
    <a:srgbClr val="008000"/>
    <a:srgbClr val="FF4141"/>
    <a:srgbClr val="E4ACAC"/>
    <a:srgbClr val="000080"/>
    <a:srgbClr val="800000"/>
    <a:srgbClr val="804000"/>
    <a:srgbClr val="F6F6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616DA210-FB5B-4158-B5E0-FEB733F419BA}" styleName="Light Style 3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9885" autoAdjust="0"/>
    <p:restoredTop sz="94660"/>
  </p:normalViewPr>
  <p:slideViewPr>
    <p:cSldViewPr snapToGrid="0">
      <p:cViewPr varScale="1">
        <p:scale>
          <a:sx n="107" d="100"/>
          <a:sy n="107" d="100"/>
        </p:scale>
        <p:origin x="39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microsoft.com/office/2016/11/relationships/changesInfo" Target="changesInfos/changesInfo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Relationship Id="rId8" Type="http://schemas.openxmlformats.org/officeDocument/2006/relationships/slide" Target="slides/slide7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cleod, Morgan" userId="b642237a-9cc5-48df-95e6-18bfa6339a38" providerId="ADAL" clId="{5F2F660F-288A-4A60-BBCB-CB89D04DCD13}"/>
    <pc:docChg chg="modSld">
      <pc:chgData name="Macleod, Morgan" userId="b642237a-9cc5-48df-95e6-18bfa6339a38" providerId="ADAL" clId="{5F2F660F-288A-4A60-BBCB-CB89D04DCD13}" dt="2025-01-06T15:47:57.551" v="10"/>
      <pc:docMkLst>
        <pc:docMk/>
      </pc:docMkLst>
      <pc:sldChg chg="modSp mod">
        <pc:chgData name="Macleod, Morgan" userId="b642237a-9cc5-48df-95e6-18bfa6339a38" providerId="ADAL" clId="{5F2F660F-288A-4A60-BBCB-CB89D04DCD13}" dt="2025-01-06T15:40:54.827" v="0" actId="115"/>
        <pc:sldMkLst>
          <pc:docMk/>
          <pc:sldMk cId="2448362251" sldId="278"/>
        </pc:sldMkLst>
        <pc:graphicFrameChg chg="modGraphic">
          <ac:chgData name="Macleod, Morgan" userId="b642237a-9cc5-48df-95e6-18bfa6339a38" providerId="ADAL" clId="{5F2F660F-288A-4A60-BBCB-CB89D04DCD13}" dt="2025-01-06T15:40:54.827" v="0" actId="115"/>
          <ac:graphicFrameMkLst>
            <pc:docMk/>
            <pc:sldMk cId="2448362251" sldId="278"/>
            <ac:graphicFrameMk id="5" creationId="{0CB31C0D-2DF0-4EE3-AAB8-2C1D7584004D}"/>
          </ac:graphicFrameMkLst>
        </pc:graphicFrameChg>
      </pc:sldChg>
      <pc:sldChg chg="addSp delSp modSp mod modTransition modAnim">
        <pc:chgData name="Macleod, Morgan" userId="b642237a-9cc5-48df-95e6-18bfa6339a38" providerId="ADAL" clId="{5F2F660F-288A-4A60-BBCB-CB89D04DCD13}" dt="2025-01-06T15:47:57.551" v="10"/>
        <pc:sldMkLst>
          <pc:docMk/>
          <pc:sldMk cId="246400132" sldId="283"/>
        </pc:sldMkLst>
        <pc:picChg chg="add del mod">
          <ac:chgData name="Macleod, Morgan" userId="b642237a-9cc5-48df-95e6-18bfa6339a38" providerId="ADAL" clId="{5F2F660F-288A-4A60-BBCB-CB89D04DCD13}" dt="2025-01-06T15:46:33.475" v="3"/>
          <ac:picMkLst>
            <pc:docMk/>
            <pc:sldMk cId="246400132" sldId="283"/>
            <ac:picMk id="6" creationId="{2590E0D4-DE19-1102-457F-31A84D910631}"/>
          </ac:picMkLst>
        </pc:picChg>
        <pc:picChg chg="del">
          <ac:chgData name="Macleod, Morgan" userId="b642237a-9cc5-48df-95e6-18bfa6339a38" providerId="ADAL" clId="{5F2F660F-288A-4A60-BBCB-CB89D04DCD13}" dt="2025-01-06T15:46:05.086" v="2"/>
          <ac:picMkLst>
            <pc:docMk/>
            <pc:sldMk cId="246400132" sldId="283"/>
            <ac:picMk id="7" creationId="{52AB0F77-9EAF-41B5-ADF3-A26E6973DB20}"/>
          </ac:picMkLst>
        </pc:picChg>
        <pc:picChg chg="add del mod">
          <ac:chgData name="Macleod, Morgan" userId="b642237a-9cc5-48df-95e6-18bfa6339a38" providerId="ADAL" clId="{5F2F660F-288A-4A60-BBCB-CB89D04DCD13}" dt="2025-01-06T15:46:35.504" v="5"/>
          <ac:picMkLst>
            <pc:docMk/>
            <pc:sldMk cId="246400132" sldId="283"/>
            <ac:picMk id="8" creationId="{64D6105E-97BA-74F0-C5F8-8118A7A36CE3}"/>
          </ac:picMkLst>
        </pc:picChg>
        <pc:picChg chg="add del mod ord">
          <ac:chgData name="Macleod, Morgan" userId="b642237a-9cc5-48df-95e6-18bfa6339a38" providerId="ADAL" clId="{5F2F660F-288A-4A60-BBCB-CB89D04DCD13}" dt="2025-01-06T15:47:07.912" v="6"/>
          <ac:picMkLst>
            <pc:docMk/>
            <pc:sldMk cId="246400132" sldId="283"/>
            <ac:picMk id="11" creationId="{A50DE2F3-1360-6C1A-816B-30BBB841A877}"/>
          </ac:picMkLst>
        </pc:picChg>
        <pc:picChg chg="add del mod">
          <ac:chgData name="Macleod, Morgan" userId="b642237a-9cc5-48df-95e6-18bfa6339a38" providerId="ADAL" clId="{5F2F660F-288A-4A60-BBCB-CB89D04DCD13}" dt="2025-01-06T15:47:09.233" v="8"/>
          <ac:picMkLst>
            <pc:docMk/>
            <pc:sldMk cId="246400132" sldId="283"/>
            <ac:picMk id="12" creationId="{2B98A14F-709C-9CCF-2A24-56ECA6CE29E8}"/>
          </ac:picMkLst>
        </pc:picChg>
        <pc:picChg chg="add del mod ord">
          <ac:chgData name="Macleod, Morgan" userId="b642237a-9cc5-48df-95e6-18bfa6339a38" providerId="ADAL" clId="{5F2F660F-288A-4A60-BBCB-CB89D04DCD13}" dt="2025-01-06T15:47:48.395" v="9"/>
          <ac:picMkLst>
            <pc:docMk/>
            <pc:sldMk cId="246400132" sldId="283"/>
            <ac:picMk id="15" creationId="{90EC7560-A6FD-76AF-F556-97FBBFAB9D4B}"/>
          </ac:picMkLst>
        </pc:picChg>
        <pc:picChg chg="add mod">
          <ac:chgData name="Macleod, Morgan" userId="b642237a-9cc5-48df-95e6-18bfa6339a38" providerId="ADAL" clId="{5F2F660F-288A-4A60-BBCB-CB89D04DCD13}" dt="2025-01-06T15:47:48.395" v="9"/>
          <ac:picMkLst>
            <pc:docMk/>
            <pc:sldMk cId="246400132" sldId="283"/>
            <ac:picMk id="16" creationId="{9C40D062-0B8D-17D2-1405-E0C2AA2CB7A6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D4FCB43-827D-4BD2-AA51-479A8F8D8570}" type="datetimeFigureOut">
              <a:rPr lang="en-GB" smtClean="0"/>
              <a:t>06/01/2025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90951FC-6C42-4130-8CDB-E047567B8A9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3078943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47D83-180E-4BA7-A226-C46FD0974EF8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7B2EF56-E1C7-4B65-8598-EA861037C03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DC8F43C-81C4-49E3-9D52-8BD6D53899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35B421-D267-422C-9175-9E005C0B66AA}" type="datetime1">
              <a:rPr lang="en-GB" smtClean="0"/>
              <a:t>06/01/2025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EEC8589-0886-44BB-8AFC-CB76EF7A859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7A8B1D5-AFC3-40B3-8DB6-4CA1FC3DC9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7504700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D7CB98D-B690-456E-AE2A-061835D391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6C01CB3-9843-4DD5-B91C-6358A045B5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B6239D-4117-4896-AD75-67A28380D1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49E70A-42FE-4FDA-9945-244C549BD3F3}" type="datetime1">
              <a:rPr lang="en-GB" smtClean="0"/>
              <a:t>06/01/2025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395300C-7107-4EAE-A4D1-244EA4DD016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472982-1BB4-4136-AC78-1F930FDC98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564738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3616A7F-8786-4F53-A28F-7F48A65B917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4EB4D66-5A7F-4905-B8CE-D3DC0E0C203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A66317D-968A-4E7F-A778-0EA4328A327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0CBD9B1-B434-485C-9115-4F997943D22A}" type="datetime1">
              <a:rPr lang="en-GB" smtClean="0"/>
              <a:t>06/01/2025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2E1C0FD-2EE1-4D8D-A404-53B05139B12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0333455-891A-416C-9DF4-857301DA80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271865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365C0B1-EB1A-4975-8C36-FD01E931C41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21CE1A3-58AA-43E5-B66C-1898DC4034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A43836E-2189-42EB-B02E-72E51524DE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A24B9C-E9C6-4B31-A9F0-120A1DE2E0BB}" type="datetime1">
              <a:rPr lang="en-GB" smtClean="0"/>
              <a:t>06/01/2025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956D0B5-A683-4B92-B393-4FB9967AAC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0B508A-69A1-4913-A7C7-AA4A62AFE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16214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7B9360D-D686-496C-AFBD-D75421B1CD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0D10D9-D880-413C-9D3F-F699826BB7C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FE4445C-2FB0-482E-9E93-8ED27D9CBB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540B77F-9A7D-44AF-BEF2-FAE8761F6CC4}" type="datetime1">
              <a:rPr lang="en-GB" smtClean="0"/>
              <a:t>06/01/2025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BC6E69-434E-4B13-837A-AD81D0BBA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F613131-18A9-4045-9570-1860532D9CE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00925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E9E4F5-AEEE-4EE7-B044-75297AFB8CA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4D2F3DF-4FF6-4A60-BD31-954901A504E3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8E90410-6933-4443-AD57-BABF4D5FED2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467AA6-1279-4199-A368-572B48467D1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273D47-455E-40E3-86DC-1CF6E73A3DE3}" type="datetime1">
              <a:rPr lang="en-GB" smtClean="0"/>
              <a:t>06/01/2025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C51E57-7D6F-4600-9C16-3241146956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97FF197-C6E5-4091-BF31-B5E47F2483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6159848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A450783-943D-43A1-8E66-49F312A04C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0CAD6EBD-210E-4C9B-9895-5E254309D5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5E2AB77-B906-4CBC-BE1F-192BF963F83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F06E434-B7BB-4EFE-BFCF-3F9A38A9B29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BA5C4CF2-7DDF-4ABA-A367-4708E4FEEF1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63E5AF7D-9A7C-4ABE-AC7B-EC3DA10164E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1B1B022-68F0-4EAB-B403-606EC08B4934}" type="datetime1">
              <a:rPr lang="en-GB" smtClean="0"/>
              <a:t>06/01/2025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28DE21E-66D0-48EB-B361-4978B395A4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DB4BB0D-4CD3-4ABA-AD4D-90BF9DFF20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723559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91659D8-C5D9-4893-A283-12CFF38A30E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837756F-97D1-4161-B598-DF70BCB8C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97B927-39BE-4494-AD33-83D0264CDA68}" type="datetime1">
              <a:rPr lang="en-GB" smtClean="0"/>
              <a:t>06/01/2025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4EE312A-47AF-4E8D-84CA-12E9E2BBB8D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F320FCC2-9A24-428B-B867-26ED9B9A2B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9008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8F7DB8D-332A-4FB8-8C30-07ACD3D917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09ADFE4-6380-48D5-B1AA-C8F3AD1C3EA5}" type="datetime1">
              <a:rPr lang="en-GB" smtClean="0"/>
              <a:t>06/01/2025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6BC2145-C5A2-41F5-8640-6F8C409AB2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83B69E2-DCF9-4098-9305-72AF1C090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76849551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95A9AB-4039-4D5F-9943-BA4F6F8093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2656565-1DEA-4FEE-A926-0441EA0569B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A104D6E-B908-4668-8680-56FB0ABB97E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419AC7F-2F3A-4DD3-A02F-94E3EA20D20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FFD98A-1F1F-4014-9E9F-7A4217EF1618}" type="datetime1">
              <a:rPr lang="en-GB" smtClean="0"/>
              <a:t>06/01/2025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C673327-101D-4E3D-9835-05EE1BD834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8AA6385-99B1-4CDA-BE14-B6F15BD9A1D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30632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DA78296-5110-48C1-AE2B-10B10E3EE2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662A577-88BF-455F-8DE8-3374E7DA330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07DD13E-B094-4823-B0C8-245A457FB1C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E185A87-12AC-45E3-B646-932A6D65F11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E0D526-FC6D-4D16-AC32-C9EEF1EC4524}" type="datetime1">
              <a:rPr lang="en-GB" smtClean="0"/>
              <a:t>06/01/2025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A889CD6-2EA0-4FC8-A802-DA391FAFDCC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AA6A8FE-07C4-41A2-A3CD-F155875485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00557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6F6FC"/>
            </a:gs>
            <a:gs pos="74000">
              <a:srgbClr val="ACACE4"/>
            </a:gs>
            <a:gs pos="83000">
              <a:srgbClr val="ACACE4"/>
            </a:gs>
            <a:gs pos="100000">
              <a:srgbClr val="C7C7ED"/>
            </a:gs>
          </a:gsLst>
          <a:lin ang="27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26B22C4E-AE50-42E9-9228-E22ACB09D6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D3EE353-7DE0-4C10-8E4F-E73832FFDD8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9DBA40-92EF-4202-8CF4-3D7FF118D8A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36322F8-9A5C-4B0F-97D1-B7036561315D}" type="datetime1">
              <a:rPr lang="en-GB" smtClean="0"/>
              <a:t>06/01/2025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642811-5ECC-49DE-98B7-57DCDD7292D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EE8692B-A532-420E-BCAF-3D393EE53D3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9960E1B9-AAC5-487E-8B5E-D8D93827E7BF}" type="slidenum">
              <a:rPr lang="en-GB" smtClean="0"/>
              <a:pPr/>
              <a:t>‹#›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32269324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audio" Target="../media/media9.m4a"/><Relationship Id="rId2" Type="http://schemas.microsoft.com/office/2007/relationships/media" Target="../media/media9.m4a"/><Relationship Id="rId1" Type="http://schemas.openxmlformats.org/officeDocument/2006/relationships/tags" Target="../tags/tag8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0.m4a"/><Relationship Id="rId2" Type="http://schemas.microsoft.com/office/2007/relationships/media" Target="../media/media10.m4a"/><Relationship Id="rId1" Type="http://schemas.openxmlformats.org/officeDocument/2006/relationships/tags" Target="../tags/tag9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10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2.m4a"/><Relationship Id="rId1" Type="http://schemas.microsoft.com/office/2007/relationships/media" Target="../media/media12.m4a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3.m4a"/><Relationship Id="rId1" Type="http://schemas.microsoft.com/office/2007/relationships/media" Target="../media/media13.m4a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4.m4a"/><Relationship Id="rId1" Type="http://schemas.microsoft.com/office/2007/relationships/media" Target="../media/media14.m4a"/><Relationship Id="rId4" Type="http://schemas.openxmlformats.org/officeDocument/2006/relationships/image" Target="../media/image3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5.m4a"/><Relationship Id="rId1" Type="http://schemas.microsoft.com/office/2007/relationships/media" Target="../media/media15.m4a"/><Relationship Id="rId4" Type="http://schemas.openxmlformats.org/officeDocument/2006/relationships/image" Target="../media/image3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media18.m4a"/><Relationship Id="rId2" Type="http://schemas.microsoft.com/office/2007/relationships/media" Target="../media/media18.m4a"/><Relationship Id="rId1" Type="http://schemas.openxmlformats.org/officeDocument/2006/relationships/tags" Target="../tags/tag1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audio" Target="../media/media19.m4a"/><Relationship Id="rId2" Type="http://schemas.microsoft.com/office/2007/relationships/media" Target="../media/media19.m4a"/><Relationship Id="rId1" Type="http://schemas.openxmlformats.org/officeDocument/2006/relationships/tags" Target="../tags/tag1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0.m4a"/><Relationship Id="rId2" Type="http://schemas.microsoft.com/office/2007/relationships/media" Target="../media/media20.m4a"/><Relationship Id="rId1" Type="http://schemas.openxmlformats.org/officeDocument/2006/relationships/tags" Target="../tags/tag1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2.m4a"/><Relationship Id="rId1" Type="http://schemas.microsoft.com/office/2007/relationships/media" Target="../media/media22.m4a"/><Relationship Id="rId4" Type="http://schemas.openxmlformats.org/officeDocument/2006/relationships/image" Target="../media/image3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3.m4a"/><Relationship Id="rId1" Type="http://schemas.microsoft.com/office/2007/relationships/media" Target="../media/media23.m4a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audio" Target="../media/media24.m4a"/><Relationship Id="rId2" Type="http://schemas.microsoft.com/office/2007/relationships/media" Target="../media/media24.m4a"/><Relationship Id="rId1" Type="http://schemas.openxmlformats.org/officeDocument/2006/relationships/tags" Target="../tags/tag1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5.m4a"/><Relationship Id="rId1" Type="http://schemas.microsoft.com/office/2007/relationships/media" Target="../media/media25.m4a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media2.m4a"/><Relationship Id="rId2" Type="http://schemas.microsoft.com/office/2007/relationships/media" Target="../media/media2.m4a"/><Relationship Id="rId1" Type="http://schemas.openxmlformats.org/officeDocument/2006/relationships/tags" Target="../tags/tag1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media3.m4a"/><Relationship Id="rId2" Type="http://schemas.microsoft.com/office/2007/relationships/media" Target="../media/media3.m4a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media4.m4a"/><Relationship Id="rId2" Type="http://schemas.microsoft.com/office/2007/relationships/media" Target="../media/media4.m4a"/><Relationship Id="rId1" Type="http://schemas.openxmlformats.org/officeDocument/2006/relationships/tags" Target="../tags/tag3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audio" Target="../media/media5.m4a"/><Relationship Id="rId2" Type="http://schemas.microsoft.com/office/2007/relationships/media" Target="../media/media5.m4a"/><Relationship Id="rId1" Type="http://schemas.openxmlformats.org/officeDocument/2006/relationships/tags" Target="../tags/tag4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media6.m4a"/><Relationship Id="rId2" Type="http://schemas.microsoft.com/office/2007/relationships/media" Target="../media/media6.m4a"/><Relationship Id="rId1" Type="http://schemas.openxmlformats.org/officeDocument/2006/relationships/tags" Target="../tags/tag5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audio" Target="../media/media7.m4a"/><Relationship Id="rId2" Type="http://schemas.microsoft.com/office/2007/relationships/media" Target="../media/media7.m4a"/><Relationship Id="rId1" Type="http://schemas.openxmlformats.org/officeDocument/2006/relationships/tags" Target="../tags/tag6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audio" Target="../media/media8.m4a"/><Relationship Id="rId2" Type="http://schemas.microsoft.com/office/2007/relationships/media" Target="../media/media8.m4a"/><Relationship Id="rId1" Type="http://schemas.openxmlformats.org/officeDocument/2006/relationships/tags" Target="../tags/tag7.xml"/><Relationship Id="rId5" Type="http://schemas.openxmlformats.org/officeDocument/2006/relationships/image" Target="../media/image3.png"/><Relationship Id="rId4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513D229-E930-40D8-B95D-EDD2DC0FC2C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GB" dirty="0"/>
              <a:t>Language Awareness for Key Stage 3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6CF689B-8D89-4369-9A43-1C5D2874E731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GB" sz="4000" dirty="0"/>
              <a:t>14: Agreement and Finiteness</a:t>
            </a:r>
          </a:p>
        </p:txBody>
      </p:sp>
      <p:pic>
        <p:nvPicPr>
          <p:cNvPr id="5" name="Picture 4" descr="Ulster University">
            <a:extLst>
              <a:ext uri="{FF2B5EF4-FFF2-40B4-BE49-F238E27FC236}">
                <a16:creationId xmlns:a16="http://schemas.microsoft.com/office/drawing/2014/main" id="{84B66651-4E74-48D1-92BB-B3F1E139575F}"/>
              </a:ext>
              <a:ext uri="{C183D7F6-B498-43B3-948B-1728B52AA6E4}">
                <adec:decorative xmlns:adec="http://schemas.microsoft.com/office/drawing/2017/decorative" val="0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0530" y="5043798"/>
            <a:ext cx="1974941" cy="1383678"/>
          </a:xfrm>
          <a:prstGeom prst="rect">
            <a:avLst/>
          </a:prstGeom>
        </p:spPr>
      </p:pic>
      <p:pic>
        <p:nvPicPr>
          <p:cNvPr id="7" name="Picture 6" descr="A picture containing logo&#10;&#10;Description automatically generated">
            <a:extLst>
              <a:ext uri="{FF2B5EF4-FFF2-40B4-BE49-F238E27FC236}">
                <a16:creationId xmlns:a16="http://schemas.microsoft.com/office/drawing/2014/main" id="{7E24F074-F508-4D31-8113-F577490F874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71742" y="5259387"/>
            <a:ext cx="3744516" cy="952500"/>
          </a:xfrm>
          <a:prstGeom prst="rect">
            <a:avLst/>
          </a:prstGeom>
        </p:spPr>
      </p:pic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C079854-84FF-4368-9CD8-4BDBAA587D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900415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C5EC73A-5C0B-45F9-B73B-9D9195AE2C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Agreement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AFD3E00-24FF-4E40-9D48-0F2742987B8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This is a very important distinction among the languages of the world</a:t>
            </a:r>
          </a:p>
          <a:p>
            <a:r>
              <a:rPr lang="en-GB" dirty="0"/>
              <a:t>Languages can be divided into two groups according to whether they need to have </a:t>
            </a:r>
            <a:r>
              <a:rPr lang="en-GB" dirty="0">
                <a:solidFill>
                  <a:srgbClr val="FF0000"/>
                </a:solidFill>
              </a:rPr>
              <a:t>subjects</a:t>
            </a:r>
            <a:r>
              <a:rPr lang="en-GB" dirty="0"/>
              <a:t> expressed or not</a:t>
            </a:r>
          </a:p>
          <a:p>
            <a:pPr marL="971550" lvl="1" indent="-514350" defTabSz="457200">
              <a:buFont typeface="+mj-lt"/>
              <a:buAutoNum type="arabicPeriod" startAt="8"/>
              <a:tabLst>
                <a:tab pos="2508250" algn="l"/>
                <a:tab pos="2778125" algn="l"/>
                <a:tab pos="4667250" algn="l"/>
                <a:tab pos="5199063" algn="l"/>
              </a:tabLst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I</a:t>
            </a:r>
            <a:r>
              <a:rPr lang="en-GB" noProof="1"/>
              <a:t> drive		(English)	12.	Conduzco	(Spanish)</a:t>
            </a:r>
          </a:p>
          <a:p>
            <a:pPr marL="971550" lvl="1" indent="-514350" defTabSz="457200">
              <a:buFont typeface="+mj-lt"/>
              <a:buAutoNum type="arabicPeriod" startAt="8"/>
              <a:tabLst>
                <a:tab pos="2508250" algn="l"/>
                <a:tab pos="2778125" algn="l"/>
                <a:tab pos="4667250" algn="l"/>
                <a:tab pos="5199063" algn="l"/>
              </a:tabLst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Wǒ</a:t>
            </a:r>
            <a:r>
              <a:rPr lang="en-GB" noProof="1"/>
              <a:t> kāichē		(Chinese)	13.	Hodēgô		(Greek)</a:t>
            </a:r>
          </a:p>
          <a:p>
            <a:pPr marL="971550" lvl="1" indent="-514350" defTabSz="457200">
              <a:buFont typeface="+mj-lt"/>
              <a:buAutoNum type="arabicPeriod" startAt="8"/>
              <a:tabLst>
                <a:tab pos="2508250" algn="l"/>
                <a:tab pos="2778125" algn="l"/>
                <a:tab pos="4667250" algn="l"/>
                <a:tab pos="5199063" algn="l"/>
              </a:tabLst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Je</a:t>
            </a:r>
            <a:r>
              <a:rPr lang="en-GB" noProof="1"/>
              <a:t> conduis		(French)	14.	Guido		(Italian)</a:t>
            </a:r>
          </a:p>
          <a:p>
            <a:pPr marL="971550" lvl="1" indent="-514350" defTabSz="457200">
              <a:buFont typeface="+mj-lt"/>
              <a:buAutoNum type="arabicPeriod" startAt="8"/>
              <a:tabLst>
                <a:tab pos="2508250" algn="l"/>
                <a:tab pos="2778125" algn="l"/>
                <a:tab pos="4667250" algn="l"/>
                <a:tab pos="5199063" algn="l"/>
              </a:tabLst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Ich</a:t>
            </a:r>
            <a:r>
              <a:rPr lang="en-GB" noProof="1"/>
              <a:t> fahre		(German)	15.	Prowadzę	(Polish)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BB0F02-D4E4-43BD-A95A-7A03684FA1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10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8A12375E-BB2B-49B7-AA1C-E42A8CF24B0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874264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98">
        <p:random/>
      </p:transition>
    </mc:Choice>
    <mc:Fallback xmlns="">
      <p:transition spd="slow" advTm="5009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6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2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8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E90D261-2E3C-48EC-B533-039CBA100DE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Agreement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FB1C2B-FBF5-4BFE-8A43-B1EE0AD9980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Even in languages like Spanish and Greek, there is a sense in which the subject is still there, even if we can’t see it</a:t>
            </a:r>
          </a:p>
          <a:p>
            <a:r>
              <a:rPr lang="en-GB" dirty="0"/>
              <a:t>The subject is what determines the form of the verb</a:t>
            </a:r>
          </a:p>
          <a:p>
            <a:r>
              <a:rPr lang="en-GB" dirty="0"/>
              <a:t>The subject also determines the meaning</a:t>
            </a:r>
          </a:p>
          <a:p>
            <a:pPr lvl="1"/>
            <a:r>
              <a:rPr lang="en-GB" dirty="0"/>
              <a:t>All of these sentences say something about a specific person</a:t>
            </a:r>
          </a:p>
          <a:p>
            <a:pPr lvl="1"/>
            <a:r>
              <a:rPr lang="en-GB" dirty="0"/>
              <a:t>They can all be used to answer a question like </a:t>
            </a:r>
            <a:r>
              <a:rPr lang="en-GB" i="1" dirty="0"/>
              <a:t>Who drives?</a:t>
            </a:r>
            <a:endParaRPr lang="en-GB" dirty="0"/>
          </a:p>
          <a:p>
            <a:r>
              <a:rPr lang="en-GB" dirty="0"/>
              <a:t>All sentences in all languages have a subject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56D068D-E262-4195-93AD-2F1FE9C01A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11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EAFBAD4-863A-4123-B140-BDCA5A9B6C9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78515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7219">
        <p:random/>
      </p:transition>
    </mc:Choice>
    <mc:Fallback xmlns="">
      <p:transition spd="slow" advTm="4721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000"/>
                            </p:stCondLst>
                            <p:childTnLst>
                              <p:par>
                                <p:cTn id="31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68CBB-EF98-4192-A9EA-2795C1140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Agreement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B399E-3F8E-4267-8A6D-BC61B63D15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some languages, the form of the verb depends not only on the </a:t>
            </a:r>
            <a:r>
              <a:rPr lang="en-GB" dirty="0">
                <a:solidFill>
                  <a:srgbClr val="FF0000"/>
                </a:solidFill>
              </a:rPr>
              <a:t>subject</a:t>
            </a:r>
            <a:r>
              <a:rPr lang="en-GB" dirty="0"/>
              <a:t> but on the </a:t>
            </a:r>
            <a:r>
              <a:rPr lang="en-GB" dirty="0">
                <a:solidFill>
                  <a:srgbClr val="0000FF"/>
                </a:solidFill>
              </a:rPr>
              <a:t>object</a:t>
            </a:r>
          </a:p>
          <a:p>
            <a:r>
              <a:rPr lang="en-GB" dirty="0"/>
              <a:t>Irish used to be like this, over a thousand years ago</a:t>
            </a:r>
          </a:p>
          <a:p>
            <a:pPr marL="514350" indent="-514350">
              <a:buFont typeface="+mj-lt"/>
              <a:buAutoNum type="arabicPeriod" startAt="16"/>
              <a:tabLst>
                <a:tab pos="3500438" algn="l"/>
                <a:tab pos="4032250" algn="l"/>
              </a:tabLst>
            </a:pPr>
            <a:r>
              <a:rPr lang="en-GB" noProof="1"/>
              <a:t>Atamchí	18.	Atamchiat</a:t>
            </a:r>
            <a:br>
              <a:rPr lang="en-GB" noProof="1"/>
            </a:br>
            <a:r>
              <a:rPr lang="en-GB" noProof="1"/>
              <a:t>‘You see me’		‘They see me’</a:t>
            </a:r>
          </a:p>
          <a:p>
            <a:pPr marL="514350" indent="-514350">
              <a:buFont typeface="+mj-lt"/>
              <a:buAutoNum type="arabicPeriod" startAt="16"/>
              <a:tabLst>
                <a:tab pos="3500438" algn="l"/>
                <a:tab pos="4032250" algn="l"/>
              </a:tabLst>
            </a:pPr>
            <a:r>
              <a:rPr lang="en-GB" noProof="1"/>
              <a:t>Atací	19.	Ataciat</a:t>
            </a:r>
            <a:br>
              <a:rPr lang="en-GB" noProof="1"/>
            </a:br>
            <a:r>
              <a:rPr lang="en-GB" noProof="1"/>
              <a:t>‘You see her’		‘They see her’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1C5E3E-04D4-4630-BA79-DDBD1C10B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12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514AAFFA-2173-496D-A7FB-6EE8966A1C5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11922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641">
        <p:random/>
      </p:transition>
    </mc:Choice>
    <mc:Fallback xmlns="">
      <p:transition spd="slow" advTm="31641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D68CBB-EF98-4192-A9EA-2795C11406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Agreement	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7B399E-3F8E-4267-8A6D-BC61B63D159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some languages, the form of the verb depends not only on the </a:t>
            </a:r>
            <a:r>
              <a:rPr lang="en-GB" dirty="0">
                <a:solidFill>
                  <a:srgbClr val="FF0000"/>
                </a:solidFill>
              </a:rPr>
              <a:t>subject</a:t>
            </a:r>
            <a:r>
              <a:rPr lang="en-GB" dirty="0"/>
              <a:t> but on the </a:t>
            </a:r>
            <a:r>
              <a:rPr lang="en-GB" dirty="0">
                <a:solidFill>
                  <a:srgbClr val="0000FF"/>
                </a:solidFill>
              </a:rPr>
              <a:t>object</a:t>
            </a:r>
          </a:p>
          <a:p>
            <a:r>
              <a:rPr lang="en-GB" dirty="0"/>
              <a:t>Irish used to be like this, over a thousand years ago</a:t>
            </a:r>
          </a:p>
          <a:p>
            <a:pPr marL="514350" indent="-514350">
              <a:buFont typeface="+mj-lt"/>
              <a:buAutoNum type="arabicPeriod" startAt="16"/>
              <a:tabLst>
                <a:tab pos="3500438" algn="l"/>
                <a:tab pos="4032250" algn="l"/>
              </a:tabLst>
            </a:pPr>
            <a:r>
              <a:rPr lang="en-GB" noProof="1"/>
              <a:t>At</a:t>
            </a:r>
            <a:r>
              <a:rPr lang="en-GB" noProof="1">
                <a:solidFill>
                  <a:srgbClr val="0000FF"/>
                </a:solidFill>
              </a:rPr>
              <a:t>am</a:t>
            </a:r>
            <a:r>
              <a:rPr lang="en-GB" noProof="1"/>
              <a:t>ch</a:t>
            </a:r>
            <a:r>
              <a:rPr lang="en-GB" noProof="1">
                <a:solidFill>
                  <a:srgbClr val="FF0000"/>
                </a:solidFill>
              </a:rPr>
              <a:t>í</a:t>
            </a:r>
            <a:r>
              <a:rPr lang="en-GB" noProof="1"/>
              <a:t>	18.	At</a:t>
            </a:r>
            <a:r>
              <a:rPr lang="en-GB" noProof="1">
                <a:solidFill>
                  <a:srgbClr val="0000FF"/>
                </a:solidFill>
              </a:rPr>
              <a:t>am</a:t>
            </a:r>
            <a:r>
              <a:rPr lang="en-GB" noProof="1"/>
              <a:t>ch</a:t>
            </a:r>
            <a:r>
              <a:rPr lang="en-GB" noProof="1">
                <a:solidFill>
                  <a:srgbClr val="FF0000"/>
                </a:solidFill>
              </a:rPr>
              <a:t>iat</a:t>
            </a:r>
            <a:br>
              <a:rPr lang="en-GB" noProof="1"/>
            </a:br>
            <a:r>
              <a:rPr lang="en-GB" noProof="1"/>
              <a:t>‘</a:t>
            </a:r>
            <a:r>
              <a:rPr lang="en-GB" noProof="1">
                <a:solidFill>
                  <a:srgbClr val="FF0000"/>
                </a:solidFill>
              </a:rPr>
              <a:t>You</a:t>
            </a:r>
            <a:r>
              <a:rPr lang="en-GB" noProof="1"/>
              <a:t> see </a:t>
            </a:r>
            <a:r>
              <a:rPr lang="en-GB" noProof="1">
                <a:solidFill>
                  <a:srgbClr val="0000FF"/>
                </a:solidFill>
              </a:rPr>
              <a:t>me</a:t>
            </a:r>
            <a:r>
              <a:rPr lang="en-GB" noProof="1"/>
              <a:t>’		‘</a:t>
            </a:r>
            <a:r>
              <a:rPr lang="en-GB" noProof="1">
                <a:solidFill>
                  <a:srgbClr val="FF0000"/>
                </a:solidFill>
              </a:rPr>
              <a:t>They</a:t>
            </a:r>
            <a:r>
              <a:rPr lang="en-GB" noProof="1"/>
              <a:t> see </a:t>
            </a:r>
            <a:r>
              <a:rPr lang="en-GB" noProof="1">
                <a:solidFill>
                  <a:srgbClr val="0000FF"/>
                </a:solidFill>
              </a:rPr>
              <a:t>me</a:t>
            </a:r>
            <a:r>
              <a:rPr lang="en-GB" noProof="1"/>
              <a:t>’</a:t>
            </a:r>
          </a:p>
          <a:p>
            <a:pPr marL="514350" indent="-514350">
              <a:buFont typeface="+mj-lt"/>
              <a:buAutoNum type="arabicPeriod" startAt="16"/>
              <a:tabLst>
                <a:tab pos="3500438" algn="l"/>
                <a:tab pos="4032250" algn="l"/>
              </a:tabLst>
            </a:pPr>
            <a:r>
              <a:rPr lang="en-GB" noProof="1"/>
              <a:t>At</a:t>
            </a:r>
            <a:r>
              <a:rPr lang="en-GB" noProof="1">
                <a:solidFill>
                  <a:srgbClr val="0000FF"/>
                </a:solidFill>
              </a:rPr>
              <a:t>a</a:t>
            </a:r>
            <a:r>
              <a:rPr lang="en-GB" noProof="1"/>
              <a:t>c</a:t>
            </a:r>
            <a:r>
              <a:rPr lang="en-GB" noProof="1">
                <a:solidFill>
                  <a:srgbClr val="FF0000"/>
                </a:solidFill>
              </a:rPr>
              <a:t>í</a:t>
            </a:r>
            <a:r>
              <a:rPr lang="en-GB" noProof="1"/>
              <a:t>	19.	At</a:t>
            </a:r>
            <a:r>
              <a:rPr lang="en-GB" noProof="1">
                <a:solidFill>
                  <a:srgbClr val="0000FF"/>
                </a:solidFill>
              </a:rPr>
              <a:t>a</a:t>
            </a:r>
            <a:r>
              <a:rPr lang="en-GB" noProof="1"/>
              <a:t>c</a:t>
            </a:r>
            <a:r>
              <a:rPr lang="en-GB" noProof="1">
                <a:solidFill>
                  <a:srgbClr val="FF0000"/>
                </a:solidFill>
              </a:rPr>
              <a:t>iat</a:t>
            </a:r>
            <a:br>
              <a:rPr lang="en-GB" noProof="1"/>
            </a:br>
            <a:r>
              <a:rPr lang="en-GB" noProof="1"/>
              <a:t>‘</a:t>
            </a:r>
            <a:r>
              <a:rPr lang="en-GB" noProof="1">
                <a:solidFill>
                  <a:srgbClr val="FF0000"/>
                </a:solidFill>
              </a:rPr>
              <a:t>You</a:t>
            </a:r>
            <a:r>
              <a:rPr lang="en-GB" noProof="1"/>
              <a:t> see </a:t>
            </a:r>
            <a:r>
              <a:rPr lang="en-GB" noProof="1">
                <a:solidFill>
                  <a:srgbClr val="0000FF"/>
                </a:solidFill>
              </a:rPr>
              <a:t>her</a:t>
            </a:r>
            <a:r>
              <a:rPr lang="en-GB" noProof="1"/>
              <a:t>’		‘</a:t>
            </a:r>
            <a:r>
              <a:rPr lang="en-GB" noProof="1">
                <a:solidFill>
                  <a:srgbClr val="FF0000"/>
                </a:solidFill>
              </a:rPr>
              <a:t>They</a:t>
            </a:r>
            <a:r>
              <a:rPr lang="en-GB" noProof="1"/>
              <a:t> see </a:t>
            </a:r>
            <a:r>
              <a:rPr lang="en-GB" noProof="1">
                <a:solidFill>
                  <a:srgbClr val="0000FF"/>
                </a:solidFill>
              </a:rPr>
              <a:t>her</a:t>
            </a:r>
            <a:r>
              <a:rPr lang="en-GB" noProof="1"/>
              <a:t>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81C5E3E-04D4-4630-BA79-DDBD1C10BB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13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763F8AD-8534-4302-A4B3-9B7A3649205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2987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219DF-CD57-4B17-AA53-1128EA415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Agreement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0A118-3153-4A04-8DD2-360A4A671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However, Modern Irish doesn’t do this anymore</a:t>
            </a:r>
            <a:br>
              <a:rPr lang="en-GB" dirty="0"/>
            </a:br>
            <a:endParaRPr lang="en-GB" dirty="0"/>
          </a:p>
          <a:p>
            <a:endParaRPr lang="en-GB" dirty="0"/>
          </a:p>
          <a:p>
            <a:pPr marL="514350" indent="-514350">
              <a:buFont typeface="+mj-lt"/>
              <a:buAutoNum type="arabicPeriod" startAt="20"/>
              <a:tabLst>
                <a:tab pos="3500438" algn="l"/>
                <a:tab pos="4032250" algn="l"/>
              </a:tabLst>
            </a:pPr>
            <a:r>
              <a:rPr lang="en-GB" noProof="1"/>
              <a:t>Feiceann tú mé	22.	Feiceann siad mé</a:t>
            </a:r>
            <a:br>
              <a:rPr lang="en-GB" noProof="1"/>
            </a:br>
            <a:r>
              <a:rPr lang="en-GB" noProof="1"/>
              <a:t>‘You see me’		‘They see me’</a:t>
            </a:r>
          </a:p>
          <a:p>
            <a:pPr marL="514350" indent="-514350">
              <a:buFont typeface="+mj-lt"/>
              <a:buAutoNum type="arabicPeriod" startAt="20"/>
              <a:tabLst>
                <a:tab pos="3500438" algn="l"/>
                <a:tab pos="4032250" algn="l"/>
              </a:tabLst>
            </a:pPr>
            <a:r>
              <a:rPr lang="en-GB" noProof="1"/>
              <a:t>Feiceann tú sí	23.	Feiceann siad sí</a:t>
            </a:r>
            <a:br>
              <a:rPr lang="en-GB" noProof="1"/>
            </a:br>
            <a:r>
              <a:rPr lang="en-GB" noProof="1"/>
              <a:t>‘You see her’		‘They see her’</a:t>
            </a:r>
          </a:p>
          <a:p>
            <a:r>
              <a:rPr lang="en-GB" dirty="0"/>
              <a:t>Can you figure out which words are the </a:t>
            </a:r>
            <a:r>
              <a:rPr lang="en-GB" dirty="0">
                <a:solidFill>
                  <a:srgbClr val="FF0000"/>
                </a:solidFill>
              </a:rPr>
              <a:t>subjects</a:t>
            </a:r>
            <a:r>
              <a:rPr lang="en-GB" dirty="0"/>
              <a:t> and which are the </a:t>
            </a:r>
            <a:r>
              <a:rPr lang="en-GB" dirty="0">
                <a:solidFill>
                  <a:srgbClr val="0000FF"/>
                </a:solidFill>
              </a:rPr>
              <a:t>objects</a:t>
            </a:r>
            <a:r>
              <a:rPr lang="en-GB" dirty="0"/>
              <a:t>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E9876-7981-4186-A468-1D850A67C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14</a:t>
            </a:fld>
            <a:endParaRPr lang="en-GB"/>
          </a:p>
        </p:txBody>
      </p:sp>
      <p:pic>
        <p:nvPicPr>
          <p:cNvPr id="16" name="Audio 15">
            <a:hlinkClick r:id="" action="ppaction://media"/>
            <a:extLst>
              <a:ext uri="{FF2B5EF4-FFF2-40B4-BE49-F238E27FC236}">
                <a16:creationId xmlns:a16="http://schemas.microsoft.com/office/drawing/2014/main" id="{9C40D062-0B8D-17D2-1405-E0C2AA2CB7A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-118750" t="-118750" r="-118750" b="-118750"/>
          <a:stretch>
            <a:fillRect/>
          </a:stretch>
        </p:blipFill>
        <p:spPr>
          <a:xfrm>
            <a:off x="10052304" y="4718304"/>
            <a:ext cx="2057400" cy="205740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246400132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>
        <p:wipe dir="d"/>
      </p:transition>
    </mc:Choice>
    <mc:Fallback>
      <p:transition spd="slow">
        <p:wipe dir="d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43219DF-CD57-4B17-AA53-1128EA4152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Agreement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F0A118-3153-4A04-8DD2-360A4A671E6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However, Modern Irish doesn’t do this anymore</a:t>
            </a:r>
            <a:br>
              <a:rPr lang="en-GB" dirty="0"/>
            </a:br>
            <a:endParaRPr lang="en-GB" dirty="0"/>
          </a:p>
          <a:p>
            <a:endParaRPr lang="en-GB" dirty="0"/>
          </a:p>
          <a:p>
            <a:pPr marL="514350" indent="-514350">
              <a:buFont typeface="+mj-lt"/>
              <a:buAutoNum type="arabicPeriod" startAt="20"/>
              <a:tabLst>
                <a:tab pos="3500438" algn="l"/>
                <a:tab pos="4032250" algn="l"/>
              </a:tabLst>
            </a:pPr>
            <a:r>
              <a:rPr lang="en-GB" noProof="1"/>
              <a:t>Feiceann </a:t>
            </a:r>
            <a:r>
              <a:rPr lang="en-GB" noProof="1">
                <a:solidFill>
                  <a:srgbClr val="FF0000"/>
                </a:solidFill>
              </a:rPr>
              <a:t>tú</a:t>
            </a:r>
            <a:r>
              <a:rPr lang="en-GB" noProof="1"/>
              <a:t> </a:t>
            </a:r>
            <a:r>
              <a:rPr lang="en-GB" noProof="1">
                <a:solidFill>
                  <a:srgbClr val="0000FF"/>
                </a:solidFill>
              </a:rPr>
              <a:t>mé</a:t>
            </a:r>
            <a:r>
              <a:rPr lang="en-GB" noProof="1"/>
              <a:t>	22.	Feiceann </a:t>
            </a:r>
            <a:r>
              <a:rPr lang="en-GB" noProof="1">
                <a:solidFill>
                  <a:srgbClr val="FF0000"/>
                </a:solidFill>
              </a:rPr>
              <a:t>siad</a:t>
            </a:r>
            <a:r>
              <a:rPr lang="en-GB" noProof="1"/>
              <a:t> </a:t>
            </a:r>
            <a:r>
              <a:rPr lang="en-GB" noProof="1">
                <a:solidFill>
                  <a:srgbClr val="0000FF"/>
                </a:solidFill>
              </a:rPr>
              <a:t>mé</a:t>
            </a:r>
            <a:br>
              <a:rPr lang="en-GB" noProof="1"/>
            </a:br>
            <a:r>
              <a:rPr lang="en-GB" noProof="1"/>
              <a:t>‘</a:t>
            </a:r>
            <a:r>
              <a:rPr lang="en-GB" noProof="1">
                <a:solidFill>
                  <a:srgbClr val="FF0000"/>
                </a:solidFill>
              </a:rPr>
              <a:t>You</a:t>
            </a:r>
            <a:r>
              <a:rPr lang="en-GB" noProof="1"/>
              <a:t> see </a:t>
            </a:r>
            <a:r>
              <a:rPr lang="en-GB" noProof="1">
                <a:solidFill>
                  <a:srgbClr val="0000FF"/>
                </a:solidFill>
              </a:rPr>
              <a:t>me</a:t>
            </a:r>
            <a:r>
              <a:rPr lang="en-GB" noProof="1"/>
              <a:t>’		‘</a:t>
            </a:r>
            <a:r>
              <a:rPr lang="en-GB" noProof="1">
                <a:solidFill>
                  <a:srgbClr val="FF0000"/>
                </a:solidFill>
              </a:rPr>
              <a:t>They</a:t>
            </a:r>
            <a:r>
              <a:rPr lang="en-GB" noProof="1"/>
              <a:t> see me’</a:t>
            </a:r>
          </a:p>
          <a:p>
            <a:pPr marL="514350" indent="-514350">
              <a:buFont typeface="+mj-lt"/>
              <a:buAutoNum type="arabicPeriod" startAt="20"/>
              <a:tabLst>
                <a:tab pos="3500438" algn="l"/>
                <a:tab pos="4032250" algn="l"/>
              </a:tabLst>
            </a:pPr>
            <a:r>
              <a:rPr lang="en-GB" noProof="1"/>
              <a:t>Feiceann </a:t>
            </a:r>
            <a:r>
              <a:rPr lang="en-GB" noProof="1">
                <a:solidFill>
                  <a:srgbClr val="FF0000"/>
                </a:solidFill>
              </a:rPr>
              <a:t>tú</a:t>
            </a:r>
            <a:r>
              <a:rPr lang="en-GB" noProof="1"/>
              <a:t> </a:t>
            </a:r>
            <a:r>
              <a:rPr lang="en-GB" noProof="1">
                <a:solidFill>
                  <a:srgbClr val="0000FF"/>
                </a:solidFill>
              </a:rPr>
              <a:t>sí</a:t>
            </a:r>
            <a:r>
              <a:rPr lang="en-GB" noProof="1"/>
              <a:t>	23.	Feiceann </a:t>
            </a:r>
            <a:r>
              <a:rPr lang="en-GB" noProof="1">
                <a:solidFill>
                  <a:srgbClr val="FF0000"/>
                </a:solidFill>
              </a:rPr>
              <a:t>siad</a:t>
            </a:r>
            <a:r>
              <a:rPr lang="en-GB" noProof="1"/>
              <a:t> </a:t>
            </a:r>
            <a:r>
              <a:rPr lang="en-GB" noProof="1">
                <a:solidFill>
                  <a:srgbClr val="0000FF"/>
                </a:solidFill>
              </a:rPr>
              <a:t>sí</a:t>
            </a:r>
            <a:br>
              <a:rPr lang="en-GB" noProof="1"/>
            </a:br>
            <a:r>
              <a:rPr lang="en-GB" noProof="1"/>
              <a:t>‘</a:t>
            </a:r>
            <a:r>
              <a:rPr lang="en-GB" noProof="1">
                <a:solidFill>
                  <a:srgbClr val="FF0000"/>
                </a:solidFill>
              </a:rPr>
              <a:t>You</a:t>
            </a:r>
            <a:r>
              <a:rPr lang="en-GB" noProof="1"/>
              <a:t> see </a:t>
            </a:r>
            <a:r>
              <a:rPr lang="en-GB" noProof="1">
                <a:solidFill>
                  <a:srgbClr val="0000FF"/>
                </a:solidFill>
              </a:rPr>
              <a:t>her</a:t>
            </a:r>
            <a:r>
              <a:rPr lang="en-GB" noProof="1"/>
              <a:t>’		‘</a:t>
            </a:r>
            <a:r>
              <a:rPr lang="en-GB" noProof="1">
                <a:solidFill>
                  <a:srgbClr val="FF0000"/>
                </a:solidFill>
              </a:rPr>
              <a:t>They</a:t>
            </a:r>
            <a:r>
              <a:rPr lang="en-GB" noProof="1"/>
              <a:t> see </a:t>
            </a:r>
            <a:r>
              <a:rPr lang="en-GB" noProof="1">
                <a:solidFill>
                  <a:srgbClr val="0000FF"/>
                </a:solidFill>
              </a:rPr>
              <a:t>her</a:t>
            </a:r>
            <a:r>
              <a:rPr lang="en-GB" noProof="1"/>
              <a:t>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8E9876-7981-4186-A468-1D850A67CF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15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611E524-1C8F-4074-A786-983ADE2FB19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343195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000">
        <p:randomBar dir="vert"/>
      </p:transition>
    </mc:Choice>
    <mc:Fallback xmlns="">
      <p:transition spd="slow">
        <p:randomBar dir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C56A0DC-184B-4A16-9391-8E0799949EB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9D448C6-2C16-439B-A39C-01D446B34A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Some of you may know languages other than the ones that we’ve discussed here</a:t>
            </a:r>
          </a:p>
          <a:p>
            <a:r>
              <a:rPr lang="en-GB" dirty="0"/>
              <a:t>What sort of agreement do these languages have?</a:t>
            </a:r>
          </a:p>
          <a:p>
            <a:r>
              <a:rPr lang="en-GB" dirty="0"/>
              <a:t>Do verbs change their form for subjects, objects, or neither?</a:t>
            </a:r>
          </a:p>
          <a:p>
            <a:r>
              <a:rPr lang="en-GB" dirty="0"/>
              <a:t>Do they agree with anything other than person and number (e.g. gender)?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A5FC307-2101-45AA-AC56-AD05EB46DA0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16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DE279913-1E80-4CF7-A92B-B4A4E7E86E7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6776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43D0F-975E-46B1-B82F-F93EB4E15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Finiteness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1306C-F1ED-449D-998A-650A42A9C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Even in a language like English or Spanish, there are some verb forms that never agree with their </a:t>
            </a:r>
            <a:r>
              <a:rPr lang="en-GB" dirty="0">
                <a:solidFill>
                  <a:srgbClr val="FF0000"/>
                </a:solidFill>
              </a:rPr>
              <a:t>subject</a:t>
            </a:r>
          </a:p>
          <a:p>
            <a:pPr marL="514350" indent="-514350">
              <a:buFont typeface="+mj-lt"/>
              <a:buAutoNum type="arabicPeriod" startAt="24"/>
              <a:tabLst>
                <a:tab pos="4841875" algn="l"/>
                <a:tab pos="5381625" algn="l"/>
              </a:tabLst>
            </a:pPr>
            <a:r>
              <a:rPr lang="en-GB" dirty="0"/>
              <a:t>John wanted </a:t>
            </a:r>
            <a:r>
              <a:rPr lang="en-GB" dirty="0">
                <a:solidFill>
                  <a:srgbClr val="FF0000"/>
                </a:solidFill>
              </a:rPr>
              <a:t>me</a:t>
            </a:r>
            <a:r>
              <a:rPr lang="en-GB" dirty="0"/>
              <a:t> </a:t>
            </a:r>
            <a:r>
              <a:rPr lang="en-GB" dirty="0">
                <a:solidFill>
                  <a:srgbClr val="FF8000"/>
                </a:solidFill>
              </a:rPr>
              <a:t>to sing</a:t>
            </a:r>
            <a:r>
              <a:rPr lang="en-GB" dirty="0"/>
              <a:t>	29.	I wanted </a:t>
            </a:r>
            <a:r>
              <a:rPr lang="en-GB" dirty="0">
                <a:solidFill>
                  <a:srgbClr val="FF0000"/>
                </a:solidFill>
              </a:rPr>
              <a:t>John</a:t>
            </a:r>
            <a:r>
              <a:rPr lang="en-GB" dirty="0"/>
              <a:t> </a:t>
            </a:r>
            <a:r>
              <a:rPr lang="en-GB" dirty="0">
                <a:solidFill>
                  <a:srgbClr val="FF8000"/>
                </a:solidFill>
              </a:rPr>
              <a:t>to sing</a:t>
            </a:r>
          </a:p>
          <a:p>
            <a:pPr marL="514350" indent="-514350">
              <a:buFont typeface="+mj-lt"/>
              <a:buAutoNum type="arabicPeriod" startAt="24"/>
              <a:tabLst>
                <a:tab pos="4841875" algn="l"/>
                <a:tab pos="5381625" algn="l"/>
              </a:tabLst>
            </a:pPr>
            <a:r>
              <a:rPr lang="en-GB" dirty="0"/>
              <a:t>Mary let </a:t>
            </a:r>
            <a:r>
              <a:rPr lang="en-GB" dirty="0">
                <a:solidFill>
                  <a:srgbClr val="FF0000"/>
                </a:solidFill>
              </a:rPr>
              <a:t>me</a:t>
            </a:r>
            <a:r>
              <a:rPr lang="en-GB" dirty="0"/>
              <a:t> </a:t>
            </a:r>
            <a:r>
              <a:rPr lang="en-GB" dirty="0">
                <a:solidFill>
                  <a:srgbClr val="FF8000"/>
                </a:solidFill>
              </a:rPr>
              <a:t>sing</a:t>
            </a:r>
            <a:r>
              <a:rPr lang="en-GB" dirty="0"/>
              <a:t>	30.	I let </a:t>
            </a:r>
            <a:r>
              <a:rPr lang="en-GB" dirty="0">
                <a:solidFill>
                  <a:srgbClr val="FF0000"/>
                </a:solidFill>
              </a:rPr>
              <a:t>Mary</a:t>
            </a:r>
            <a:r>
              <a:rPr lang="en-GB" dirty="0"/>
              <a:t> </a:t>
            </a:r>
            <a:r>
              <a:rPr lang="en-GB" dirty="0">
                <a:solidFill>
                  <a:srgbClr val="FF8000"/>
                </a:solidFill>
              </a:rPr>
              <a:t>sing</a:t>
            </a:r>
          </a:p>
          <a:p>
            <a:pPr marL="514350" indent="-514350" algn="just">
              <a:buFont typeface="+mj-lt"/>
              <a:buAutoNum type="arabicPeriod" startAt="24"/>
              <a:tabLst>
                <a:tab pos="4841875" algn="l"/>
                <a:tab pos="5381625" algn="l"/>
              </a:tabLst>
            </a:pPr>
            <a:r>
              <a:rPr lang="en-GB" dirty="0"/>
              <a:t>John left </a:t>
            </a:r>
            <a:r>
              <a:rPr lang="en-GB" dirty="0">
                <a:solidFill>
                  <a:srgbClr val="FF0000"/>
                </a:solidFill>
              </a:rPr>
              <a:t>me</a:t>
            </a:r>
            <a:r>
              <a:rPr lang="en-GB" dirty="0"/>
              <a:t> </a:t>
            </a:r>
            <a:r>
              <a:rPr lang="en-GB" dirty="0">
                <a:solidFill>
                  <a:srgbClr val="7030A0"/>
                </a:solidFill>
              </a:rPr>
              <a:t>fallen</a:t>
            </a:r>
            <a:r>
              <a:rPr lang="en-GB" dirty="0"/>
              <a:t>	31.	I left </a:t>
            </a:r>
            <a:r>
              <a:rPr lang="en-GB" dirty="0">
                <a:solidFill>
                  <a:srgbClr val="FF0000"/>
                </a:solidFill>
              </a:rPr>
              <a:t>John</a:t>
            </a:r>
            <a:r>
              <a:rPr lang="en-GB" dirty="0"/>
              <a:t> </a:t>
            </a:r>
            <a:r>
              <a:rPr lang="en-GB" dirty="0">
                <a:solidFill>
                  <a:srgbClr val="7030A0"/>
                </a:solidFill>
              </a:rPr>
              <a:t>fallen</a:t>
            </a:r>
          </a:p>
          <a:p>
            <a:pPr marL="514350" indent="-514350">
              <a:buFont typeface="+mj-lt"/>
              <a:buAutoNum type="arabicPeriod" startAt="24"/>
              <a:tabLst>
                <a:tab pos="4841875" algn="l"/>
                <a:tab pos="5381625" algn="l"/>
              </a:tabLst>
            </a:pPr>
            <a:r>
              <a:rPr lang="en-GB" dirty="0"/>
              <a:t>Mary heard </a:t>
            </a:r>
            <a:r>
              <a:rPr lang="en-GB" dirty="0">
                <a:solidFill>
                  <a:srgbClr val="FF0000"/>
                </a:solidFill>
              </a:rPr>
              <a:t>me</a:t>
            </a:r>
            <a:r>
              <a:rPr lang="en-GB" dirty="0"/>
              <a:t> </a:t>
            </a:r>
            <a:r>
              <a:rPr lang="en-GB" dirty="0">
                <a:solidFill>
                  <a:srgbClr val="7030A0"/>
                </a:solidFill>
              </a:rPr>
              <a:t>singing</a:t>
            </a:r>
            <a:r>
              <a:rPr lang="en-GB" dirty="0"/>
              <a:t>	32.	I heard </a:t>
            </a:r>
            <a:r>
              <a:rPr lang="en-GB" dirty="0">
                <a:solidFill>
                  <a:srgbClr val="FF0000"/>
                </a:solidFill>
              </a:rPr>
              <a:t>Mary</a:t>
            </a:r>
            <a:r>
              <a:rPr lang="en-GB" dirty="0"/>
              <a:t> </a:t>
            </a:r>
            <a:r>
              <a:rPr lang="en-GB" dirty="0">
                <a:solidFill>
                  <a:srgbClr val="7030A0"/>
                </a:solidFill>
              </a:rPr>
              <a:t>singing</a:t>
            </a:r>
          </a:p>
          <a:p>
            <a:pPr marL="514350" indent="-514350">
              <a:buFont typeface="+mj-lt"/>
              <a:buAutoNum type="arabicPeriod" startAt="24"/>
              <a:tabLst>
                <a:tab pos="4841875" algn="l"/>
                <a:tab pos="5381625" algn="l"/>
              </a:tabLst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My</a:t>
            </a:r>
            <a:r>
              <a:rPr lang="en-GB" dirty="0"/>
              <a:t> </a:t>
            </a:r>
            <a:r>
              <a:rPr lang="en-GB" dirty="0">
                <a:solidFill>
                  <a:srgbClr val="FF00FF"/>
                </a:solidFill>
              </a:rPr>
              <a:t>singing</a:t>
            </a:r>
            <a:r>
              <a:rPr lang="en-GB" dirty="0"/>
              <a:t> annoyed John	33.	</a:t>
            </a:r>
            <a:r>
              <a:rPr lang="en-GB" dirty="0">
                <a:solidFill>
                  <a:srgbClr val="FF0000"/>
                </a:solidFill>
              </a:rPr>
              <a:t>John’s</a:t>
            </a:r>
            <a:r>
              <a:rPr lang="en-GB" dirty="0"/>
              <a:t> </a:t>
            </a:r>
            <a:r>
              <a:rPr lang="en-GB" dirty="0">
                <a:solidFill>
                  <a:srgbClr val="FF00FF"/>
                </a:solidFill>
              </a:rPr>
              <a:t>singing</a:t>
            </a:r>
            <a:r>
              <a:rPr lang="en-GB" dirty="0"/>
              <a:t> annoyed me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EDAD9-E970-4EFB-A6A8-7B9AA474E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17</a:t>
            </a:fld>
            <a:endParaRPr lang="en-GB"/>
          </a:p>
        </p:txBody>
      </p:sp>
      <p:pic>
        <p:nvPicPr>
          <p:cNvPr id="10" name="Audio 9">
            <a:hlinkClick r:id="" action="ppaction://media"/>
            <a:extLst>
              <a:ext uri="{FF2B5EF4-FFF2-40B4-BE49-F238E27FC236}">
                <a16:creationId xmlns:a16="http://schemas.microsoft.com/office/drawing/2014/main" id="{55B7AE8E-F731-4905-8E33-E866F305AFF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92570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6848">
        <p:random/>
      </p:transition>
    </mc:Choice>
    <mc:Fallback xmlns="">
      <p:transition spd="slow" advTm="4684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43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9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C843D0F-975E-46B1-B82F-F93EB4E154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Finiteness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C1306C-F1ED-449D-998A-650A42A9C8F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Forms that agree with the </a:t>
            </a:r>
            <a:r>
              <a:rPr lang="en-GB" dirty="0">
                <a:solidFill>
                  <a:srgbClr val="FF0000"/>
                </a:solidFill>
              </a:rPr>
              <a:t>subject</a:t>
            </a:r>
            <a:r>
              <a:rPr lang="en-GB" dirty="0"/>
              <a:t> are called </a:t>
            </a:r>
            <a:r>
              <a:rPr lang="en-GB" u="sng" dirty="0"/>
              <a:t>finite</a:t>
            </a:r>
            <a:endParaRPr lang="en-GB" dirty="0"/>
          </a:p>
          <a:p>
            <a:r>
              <a:rPr lang="en-GB" dirty="0"/>
              <a:t>Forms that never agree with the subject are called </a:t>
            </a:r>
            <a:r>
              <a:rPr lang="en-GB" u="sng" dirty="0"/>
              <a:t>non-finite</a:t>
            </a:r>
            <a:endParaRPr lang="en-GB" dirty="0"/>
          </a:p>
          <a:p>
            <a:r>
              <a:rPr lang="en-GB" dirty="0"/>
              <a:t>Non-finite forms in English include:</a:t>
            </a:r>
          </a:p>
          <a:p>
            <a:pPr lvl="1"/>
            <a:r>
              <a:rPr lang="en-GB" dirty="0"/>
              <a:t>​</a:t>
            </a:r>
            <a:r>
              <a:rPr lang="en-GB" dirty="0">
                <a:solidFill>
                  <a:srgbClr val="FF8000"/>
                </a:solidFill>
              </a:rPr>
              <a:t>Infinitives</a:t>
            </a:r>
            <a:r>
              <a:rPr lang="en-GB" dirty="0"/>
              <a:t> — </a:t>
            </a:r>
            <a:r>
              <a:rPr lang="en-GB" i="1" dirty="0">
                <a:solidFill>
                  <a:srgbClr val="FF8000"/>
                </a:solidFill>
              </a:rPr>
              <a:t>(to) sing</a:t>
            </a:r>
          </a:p>
          <a:p>
            <a:pPr lvl="1"/>
            <a:r>
              <a:rPr lang="en-GB" dirty="0"/>
              <a:t>Present and past </a:t>
            </a:r>
            <a:r>
              <a:rPr lang="en-GB" dirty="0">
                <a:solidFill>
                  <a:srgbClr val="7030A0"/>
                </a:solidFill>
              </a:rPr>
              <a:t>participles</a:t>
            </a:r>
            <a:r>
              <a:rPr lang="en-GB" dirty="0"/>
              <a:t> — </a:t>
            </a:r>
            <a:r>
              <a:rPr lang="en-GB" i="1" dirty="0">
                <a:solidFill>
                  <a:srgbClr val="7030A0"/>
                </a:solidFill>
              </a:rPr>
              <a:t>singing</a:t>
            </a:r>
            <a:r>
              <a:rPr lang="en-GB" i="1" dirty="0"/>
              <a:t>, </a:t>
            </a:r>
            <a:r>
              <a:rPr lang="en-GB" i="1" dirty="0">
                <a:solidFill>
                  <a:srgbClr val="7030A0"/>
                </a:solidFill>
              </a:rPr>
              <a:t>sung</a:t>
            </a:r>
            <a:r>
              <a:rPr lang="en-GB" dirty="0"/>
              <a:t>/</a:t>
            </a:r>
            <a:r>
              <a:rPr lang="en-GB" i="1" dirty="0">
                <a:solidFill>
                  <a:srgbClr val="7030A0"/>
                </a:solidFill>
              </a:rPr>
              <a:t>fallen</a:t>
            </a:r>
            <a:endParaRPr lang="en-GB" dirty="0">
              <a:solidFill>
                <a:srgbClr val="7030A0"/>
              </a:solidFill>
            </a:endParaRPr>
          </a:p>
          <a:p>
            <a:pPr lvl="1"/>
            <a:r>
              <a:rPr lang="en-GB" dirty="0"/>
              <a:t>​</a:t>
            </a:r>
            <a:r>
              <a:rPr lang="en-GB" dirty="0">
                <a:solidFill>
                  <a:srgbClr val="FF00FF"/>
                </a:solidFill>
              </a:rPr>
              <a:t>Gerunds</a:t>
            </a:r>
            <a:r>
              <a:rPr lang="en-GB" dirty="0"/>
              <a:t> — </a:t>
            </a:r>
            <a:r>
              <a:rPr lang="en-GB" i="1" dirty="0">
                <a:solidFill>
                  <a:srgbClr val="FF00FF"/>
                </a:solidFill>
              </a:rPr>
              <a:t>singing</a:t>
            </a:r>
            <a:endParaRPr lang="en-GB" dirty="0">
              <a:solidFill>
                <a:srgbClr val="FF00FF"/>
              </a:solidFill>
            </a:endParaRPr>
          </a:p>
          <a:p>
            <a:r>
              <a:rPr lang="en-GB" dirty="0"/>
              <a:t>In English, </a:t>
            </a:r>
            <a:r>
              <a:rPr lang="en-GB" dirty="0">
                <a:solidFill>
                  <a:srgbClr val="FF00FF"/>
                </a:solidFill>
              </a:rPr>
              <a:t>gerunds</a:t>
            </a:r>
            <a:r>
              <a:rPr lang="en-GB" dirty="0"/>
              <a:t> and present </a:t>
            </a:r>
            <a:r>
              <a:rPr lang="en-GB" dirty="0">
                <a:solidFill>
                  <a:srgbClr val="7030A0"/>
                </a:solidFill>
              </a:rPr>
              <a:t>participles</a:t>
            </a:r>
            <a:r>
              <a:rPr lang="en-GB" dirty="0"/>
              <a:t> look just the same</a:t>
            </a:r>
          </a:p>
          <a:p>
            <a:r>
              <a:rPr lang="en-GB" dirty="0"/>
              <a:t>However, a </a:t>
            </a:r>
            <a:r>
              <a:rPr lang="en-GB" dirty="0">
                <a:solidFill>
                  <a:srgbClr val="7030A0"/>
                </a:solidFill>
              </a:rPr>
              <a:t>participle</a:t>
            </a:r>
            <a:r>
              <a:rPr lang="en-GB" dirty="0"/>
              <a:t> is a type of adjective, while a </a:t>
            </a:r>
            <a:r>
              <a:rPr lang="en-GB" dirty="0">
                <a:solidFill>
                  <a:srgbClr val="FF00FF"/>
                </a:solidFill>
              </a:rPr>
              <a:t>gerund</a:t>
            </a:r>
            <a:r>
              <a:rPr lang="en-GB" dirty="0"/>
              <a:t> is a type of noun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8AEDAD9-E970-4EFB-A6A8-7B9AA474E5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18</a:t>
            </a:fld>
            <a:endParaRPr lang="en-GB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DE76B1A6-00D0-460E-B828-A9F4B8AA8D4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635973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9705">
        <p:random/>
      </p:transition>
    </mc:Choice>
    <mc:Fallback xmlns="">
      <p:transition spd="slow" advTm="49705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2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3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4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5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6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7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8" fill="hold">
                            <p:stCondLst>
                              <p:cond delay="4000"/>
                            </p:stCondLst>
                            <p:childTnLst>
                              <p:par>
                                <p:cTn id="59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20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2000" fill="hold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6" dur="20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7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000" fill="hold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F239D84-D7B5-41ED-9709-BB6B5EADF82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Finiteness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3C61DB6-574E-4B3B-998C-C53D960DD69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Non-finite forms never change to show the </a:t>
            </a:r>
            <a:r>
              <a:rPr lang="en-GB" u="sng" dirty="0"/>
              <a:t>person</a:t>
            </a:r>
            <a:r>
              <a:rPr lang="en-GB" dirty="0"/>
              <a:t> or </a:t>
            </a:r>
            <a:r>
              <a:rPr lang="en-GB" u="sng" dirty="0"/>
              <a:t>number</a:t>
            </a:r>
            <a:r>
              <a:rPr lang="en-GB" dirty="0"/>
              <a:t> of subjects or objects</a:t>
            </a:r>
          </a:p>
          <a:p>
            <a:r>
              <a:rPr lang="en-GB" dirty="0"/>
              <a:t>They also have no </a:t>
            </a:r>
            <a:r>
              <a:rPr lang="en-GB" u="sng" dirty="0"/>
              <a:t>tense</a:t>
            </a:r>
            <a:r>
              <a:rPr lang="en-GB" dirty="0"/>
              <a:t> or </a:t>
            </a:r>
            <a:r>
              <a:rPr lang="en-GB" u="sng" dirty="0"/>
              <a:t>mood</a:t>
            </a:r>
          </a:p>
          <a:p>
            <a:pPr marL="514350" indent="-514350">
              <a:buFont typeface="+mj-lt"/>
              <a:buAutoNum type="arabicPeriod" startAt="34"/>
            </a:pPr>
            <a:r>
              <a:rPr lang="en-GB" dirty="0"/>
              <a:t>I want </a:t>
            </a:r>
            <a:r>
              <a:rPr lang="en-GB" dirty="0">
                <a:solidFill>
                  <a:srgbClr val="FF8000"/>
                </a:solidFill>
              </a:rPr>
              <a:t>to sing</a:t>
            </a:r>
          </a:p>
          <a:p>
            <a:pPr marL="514350" indent="-514350">
              <a:buFont typeface="+mj-lt"/>
              <a:buAutoNum type="arabicPeriod" startAt="34"/>
            </a:pPr>
            <a:r>
              <a:rPr lang="en-GB" strike="sngStrike" dirty="0"/>
              <a:t>I wanted </a:t>
            </a:r>
            <a:r>
              <a:rPr lang="en-GB" strike="sngStrike" dirty="0">
                <a:solidFill>
                  <a:srgbClr val="FF8000"/>
                </a:solidFill>
              </a:rPr>
              <a:t>to sang </a:t>
            </a:r>
          </a:p>
          <a:p>
            <a:r>
              <a:rPr lang="en-GB" dirty="0"/>
              <a:t>However, they can have </a:t>
            </a:r>
            <a:r>
              <a:rPr lang="en-GB" u="sng" dirty="0"/>
              <a:t>aspect</a:t>
            </a:r>
          </a:p>
          <a:p>
            <a:pPr marL="514350" indent="-514350">
              <a:buFont typeface="+mj-lt"/>
              <a:buAutoNum type="arabicPeriod" startAt="36"/>
            </a:pPr>
            <a:r>
              <a:rPr lang="en-GB" dirty="0"/>
              <a:t>I want </a:t>
            </a:r>
            <a:r>
              <a:rPr lang="en-GB" dirty="0">
                <a:solidFill>
                  <a:srgbClr val="FF8000"/>
                </a:solidFill>
              </a:rPr>
              <a:t>to be singing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526A75-D652-4854-BB6B-9F8EFDA50F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19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6DD4BA79-5756-4FF0-AD0A-782FC37D8B8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278085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9897">
        <p:random/>
      </p:transition>
    </mc:Choice>
    <mc:Fallback xmlns="">
      <p:transition spd="slow" advTm="2989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EB1E7E-4A93-4FA7-8E30-0DAB3FCB9F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Roadmap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B5B7E3-1892-42C4-982B-2D43DEFE78D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GB" dirty="0"/>
              <a:t>Today we will look at </a:t>
            </a:r>
            <a:r>
              <a:rPr lang="en-GB" u="sng" dirty="0"/>
              <a:t>agreement</a:t>
            </a:r>
            <a:r>
              <a:rPr lang="en-GB" dirty="0"/>
              <a:t> between verbs and their subjects and objects</a:t>
            </a:r>
          </a:p>
          <a:p>
            <a:r>
              <a:rPr lang="en-GB" dirty="0"/>
              <a:t>We will see how languages can use agreement to reduce the need for pronouns</a:t>
            </a:r>
          </a:p>
          <a:p>
            <a:r>
              <a:rPr lang="en-GB" dirty="0"/>
              <a:t>We will also look at verb forms without agreement, which are </a:t>
            </a:r>
            <a:r>
              <a:rPr lang="en-GB" u="sng" dirty="0"/>
              <a:t>non-finite</a:t>
            </a:r>
            <a:endParaRPr lang="en-GB" dirty="0"/>
          </a:p>
          <a:p>
            <a:r>
              <a:rPr lang="en-GB" dirty="0"/>
              <a:t>Non-finite forms include </a:t>
            </a:r>
            <a:r>
              <a:rPr lang="en-GB" u="sng" dirty="0"/>
              <a:t>infinitives</a:t>
            </a:r>
            <a:r>
              <a:rPr lang="en-GB" dirty="0"/>
              <a:t>, </a:t>
            </a:r>
            <a:r>
              <a:rPr lang="en-GB" u="sng" dirty="0"/>
              <a:t>gerunds</a:t>
            </a:r>
            <a:r>
              <a:rPr lang="en-GB" dirty="0"/>
              <a:t> and </a:t>
            </a:r>
            <a:r>
              <a:rPr lang="en-GB" u="sng" dirty="0"/>
              <a:t>participles</a:t>
            </a:r>
            <a:endParaRPr lang="en-GB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19539A7-3A2C-4A9E-9D48-60E09FC19F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097D4A25-8A90-47D1-86BF-A4D8A72AD06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3943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8644">
        <p:random/>
      </p:transition>
    </mc:Choice>
    <mc:Fallback xmlns="">
      <p:transition spd="slow" advTm="28644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28751F9-1322-4C79-99AE-4241BCD8860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Finiteness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3275AC-C2CF-430C-9964-41D8C92512F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Note that the difference between ‘present’ and ‘past’ </a:t>
            </a:r>
            <a:r>
              <a:rPr lang="en-GB" dirty="0">
                <a:solidFill>
                  <a:srgbClr val="7030A0"/>
                </a:solidFill>
              </a:rPr>
              <a:t>participles</a:t>
            </a:r>
            <a:r>
              <a:rPr lang="en-GB" dirty="0"/>
              <a:t> is not really tense, in the sense of telling you whether something is in the present or in the past</a:t>
            </a:r>
          </a:p>
          <a:p>
            <a:pPr marL="514350" indent="-514350">
              <a:buFont typeface="+mj-lt"/>
              <a:buAutoNum type="arabicPeriod" startAt="37"/>
            </a:pPr>
            <a:r>
              <a:rPr lang="en-GB" dirty="0"/>
              <a:t>Yesterday I heard Mary </a:t>
            </a:r>
            <a:r>
              <a:rPr lang="en-GB" dirty="0">
                <a:solidFill>
                  <a:srgbClr val="7030A0"/>
                </a:solidFill>
              </a:rPr>
              <a:t>singing</a:t>
            </a:r>
          </a:p>
          <a:p>
            <a:pPr marL="514350" indent="-514350">
              <a:buFont typeface="+mj-lt"/>
              <a:buAutoNum type="arabicPeriod" startAt="37"/>
            </a:pPr>
            <a:r>
              <a:rPr lang="en-GB" dirty="0"/>
              <a:t>Tomorrow John will be </a:t>
            </a:r>
            <a:r>
              <a:rPr lang="en-GB" dirty="0">
                <a:solidFill>
                  <a:srgbClr val="7030A0"/>
                </a:solidFill>
              </a:rPr>
              <a:t>gone</a:t>
            </a:r>
          </a:p>
          <a:p>
            <a:r>
              <a:rPr lang="en-GB" dirty="0"/>
              <a:t>Instead, what they express is </a:t>
            </a:r>
            <a:r>
              <a:rPr lang="en-GB" u="sng" dirty="0"/>
              <a:t>relative</a:t>
            </a:r>
            <a:r>
              <a:rPr lang="en-GB" dirty="0"/>
              <a:t> location in time</a:t>
            </a:r>
          </a:p>
          <a:p>
            <a:pPr lvl="1"/>
            <a:r>
              <a:rPr lang="en-GB" dirty="0"/>
              <a:t>Mary’s singing was </a:t>
            </a:r>
            <a:r>
              <a:rPr lang="en-GB" u="sng" dirty="0"/>
              <a:t>at the same time</a:t>
            </a:r>
            <a:r>
              <a:rPr lang="en-GB" dirty="0"/>
              <a:t> as my hearing</a:t>
            </a:r>
          </a:p>
          <a:p>
            <a:pPr lvl="1"/>
            <a:r>
              <a:rPr lang="en-GB" dirty="0"/>
              <a:t>John’s going is </a:t>
            </a:r>
            <a:r>
              <a:rPr lang="en-GB" u="sng" dirty="0"/>
              <a:t>before</a:t>
            </a:r>
            <a:r>
              <a:rPr lang="en-GB" dirty="0"/>
              <a:t> some point in time tomorrow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5A65E031-973C-4B6E-BA42-6545081BBD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20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75057ACA-EA24-4F57-AA1D-BFD517FCCD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53219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6017">
        <p:random/>
      </p:transition>
    </mc:Choice>
    <mc:Fallback xmlns="">
      <p:transition spd="slow" advTm="3601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45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2000" fill="hold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AE5785F-4FB8-4640-B589-0910F5034E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Finiteness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DED0B7F-7984-4028-8A9B-47A3A88BBF9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Phrases with non-finite verbs often correspond to whole sentences with finite verbs</a:t>
            </a:r>
          </a:p>
          <a:p>
            <a:r>
              <a:rPr lang="en-GB" dirty="0"/>
              <a:t>Using non-finite forms lets you </a:t>
            </a:r>
            <a:r>
              <a:rPr lang="en-GB" u="sng" dirty="0"/>
              <a:t>embed</a:t>
            </a:r>
            <a:r>
              <a:rPr lang="en-GB" dirty="0"/>
              <a:t> one sentence in another</a:t>
            </a:r>
          </a:p>
          <a:p>
            <a:pPr marL="514350" indent="-514350">
              <a:buFont typeface="+mj-lt"/>
              <a:buAutoNum type="arabicPeriod" startAt="39"/>
              <a:tabLst>
                <a:tab pos="4127500" algn="l"/>
                <a:tab pos="4572000" algn="l"/>
                <a:tab pos="5111750" algn="l"/>
              </a:tabLst>
            </a:pPr>
            <a:r>
              <a:rPr lang="en-GB" dirty="0"/>
              <a:t>Mary went to the party	→	42.	I wanted [Mary </a:t>
            </a:r>
            <a:r>
              <a:rPr lang="en-GB" dirty="0">
                <a:solidFill>
                  <a:srgbClr val="FF8000"/>
                </a:solidFill>
              </a:rPr>
              <a:t>to go</a:t>
            </a:r>
            <a:r>
              <a:rPr lang="en-GB" dirty="0"/>
              <a:t> to the party]</a:t>
            </a:r>
          </a:p>
          <a:p>
            <a:pPr marL="514350" indent="-514350">
              <a:buFont typeface="+mj-lt"/>
              <a:buAutoNum type="arabicPeriod" startAt="39"/>
              <a:tabLst>
                <a:tab pos="4127500" algn="l"/>
                <a:tab pos="4572000" algn="l"/>
                <a:tab pos="5111750" algn="l"/>
              </a:tabLst>
            </a:pPr>
            <a:r>
              <a:rPr lang="en-GB" dirty="0"/>
              <a:t>John smokes	→	43.	[John’s </a:t>
            </a:r>
            <a:r>
              <a:rPr lang="en-GB" dirty="0">
                <a:solidFill>
                  <a:srgbClr val="FF00FF"/>
                </a:solidFill>
              </a:rPr>
              <a:t>smoking</a:t>
            </a:r>
            <a:r>
              <a:rPr lang="en-GB" dirty="0"/>
              <a:t>] annoys me</a:t>
            </a:r>
          </a:p>
          <a:p>
            <a:pPr marL="514350" indent="-514350">
              <a:buFont typeface="+mj-lt"/>
              <a:buAutoNum type="arabicPeriod" startAt="39"/>
              <a:tabLst>
                <a:tab pos="4127500" algn="l"/>
                <a:tab pos="4572000" algn="l"/>
                <a:tab pos="5111750" algn="l"/>
              </a:tabLst>
            </a:pPr>
            <a:r>
              <a:rPr lang="en-GB" dirty="0"/>
              <a:t>This is the case	→	44.	[This </a:t>
            </a:r>
            <a:r>
              <a:rPr lang="en-GB" dirty="0">
                <a:solidFill>
                  <a:srgbClr val="7030A0"/>
                </a:solidFill>
              </a:rPr>
              <a:t>being</a:t>
            </a:r>
            <a:r>
              <a:rPr lang="en-GB" dirty="0"/>
              <a:t> the case], I left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887943F-9F98-43FB-9FF5-46072930FE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21</a:t>
            </a:fld>
            <a:endParaRPr lang="en-GB"/>
          </a:p>
        </p:txBody>
      </p:sp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9BD084C1-2E66-4F20-99A5-0836A397F464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470543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1398">
        <p:random/>
      </p:transition>
    </mc:Choice>
    <mc:Fallback xmlns="">
      <p:transition spd="slow" advTm="4139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0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EE8FEB-9D9E-423E-A75C-CA90617A5C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Finiteness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57460DB-DCCA-4AF3-BFB4-DA00953B535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​</a:t>
            </a:r>
            <a:r>
              <a:rPr lang="en-GB" dirty="0">
                <a:solidFill>
                  <a:srgbClr val="FF8000"/>
                </a:solidFill>
              </a:rPr>
              <a:t>Infinitives</a:t>
            </a:r>
            <a:r>
              <a:rPr lang="en-GB" dirty="0"/>
              <a:t> in English are often marked with a separate word, </a:t>
            </a:r>
            <a:r>
              <a:rPr lang="en-GB" i="1" dirty="0"/>
              <a:t>to</a:t>
            </a:r>
          </a:p>
          <a:p>
            <a:pPr marL="514350" indent="-514350">
              <a:buFont typeface="+mj-lt"/>
              <a:buAutoNum type="arabicPeriod" startAt="45"/>
            </a:pPr>
            <a:r>
              <a:rPr lang="en-GB" dirty="0"/>
              <a:t>I wanted </a:t>
            </a:r>
            <a:r>
              <a:rPr lang="en-GB" dirty="0">
                <a:solidFill>
                  <a:srgbClr val="FF8000"/>
                </a:solidFill>
              </a:rPr>
              <a:t>to sing</a:t>
            </a:r>
          </a:p>
          <a:p>
            <a:r>
              <a:rPr lang="en-GB" dirty="0"/>
              <a:t>However, sometimes infinitives appear without the </a:t>
            </a:r>
            <a:r>
              <a:rPr lang="en-GB" i="1" dirty="0"/>
              <a:t>to</a:t>
            </a:r>
          </a:p>
          <a:p>
            <a:pPr marL="514350" indent="-514350">
              <a:buFont typeface="+mj-lt"/>
              <a:buAutoNum type="arabicPeriod" startAt="46"/>
            </a:pPr>
            <a:r>
              <a:rPr lang="en-GB" dirty="0"/>
              <a:t>Mary let me </a:t>
            </a:r>
            <a:r>
              <a:rPr lang="en-GB" dirty="0">
                <a:solidFill>
                  <a:srgbClr val="FF8000"/>
                </a:solidFill>
              </a:rPr>
              <a:t>sing</a:t>
            </a:r>
          </a:p>
          <a:p>
            <a:r>
              <a:rPr lang="en-GB" dirty="0"/>
              <a:t>In other languages, infinitives are often a single word, which may have a special marker such as a different ending</a:t>
            </a:r>
          </a:p>
          <a:p>
            <a:pPr marL="514350" indent="-514350">
              <a:buFont typeface="+mj-lt"/>
              <a:buAutoNum type="arabicPeriod" startAt="47"/>
              <a:tabLst>
                <a:tab pos="1881188" algn="l"/>
                <a:tab pos="3584575" algn="l"/>
                <a:tab pos="4125913" algn="l"/>
              </a:tabLst>
            </a:pPr>
            <a:r>
              <a:rPr lang="en-GB" noProof="1"/>
              <a:t>​</a:t>
            </a:r>
            <a:r>
              <a:rPr lang="en-GB" noProof="1">
                <a:solidFill>
                  <a:srgbClr val="FF8000"/>
                </a:solidFill>
              </a:rPr>
              <a:t>sing</a:t>
            </a:r>
            <a:r>
              <a:rPr lang="en-GB" u="sng" noProof="1">
                <a:solidFill>
                  <a:srgbClr val="FF8000"/>
                </a:solidFill>
              </a:rPr>
              <a:t>en</a:t>
            </a:r>
            <a:r>
              <a:rPr lang="en-GB" noProof="1"/>
              <a:t>	(German)	49.	</a:t>
            </a:r>
            <a:r>
              <a:rPr lang="en-GB" noProof="1">
                <a:solidFill>
                  <a:srgbClr val="FF8000"/>
                </a:solidFill>
              </a:rPr>
              <a:t>aeíd</a:t>
            </a:r>
            <a:r>
              <a:rPr lang="en-GB" u="sng" noProof="1">
                <a:solidFill>
                  <a:srgbClr val="FF8000"/>
                </a:solidFill>
              </a:rPr>
              <a:t>ein</a:t>
            </a:r>
            <a:r>
              <a:rPr lang="en-GB" noProof="1"/>
              <a:t>	(Greek)</a:t>
            </a:r>
          </a:p>
          <a:p>
            <a:pPr marL="514350" indent="-514350">
              <a:buFont typeface="+mj-lt"/>
              <a:buAutoNum type="arabicPeriod" startAt="47"/>
              <a:tabLst>
                <a:tab pos="1881188" algn="l"/>
                <a:tab pos="3584575" algn="l"/>
                <a:tab pos="4125913" algn="l"/>
              </a:tabLst>
            </a:pPr>
            <a:r>
              <a:rPr lang="en-GB" noProof="1"/>
              <a:t>​</a:t>
            </a:r>
            <a:r>
              <a:rPr lang="en-GB" noProof="1">
                <a:solidFill>
                  <a:srgbClr val="FF8000"/>
                </a:solidFill>
              </a:rPr>
              <a:t>can</a:t>
            </a:r>
            <a:r>
              <a:rPr lang="en-GB" u="sng" noProof="1">
                <a:solidFill>
                  <a:srgbClr val="FF8000"/>
                </a:solidFill>
              </a:rPr>
              <a:t>ere</a:t>
            </a:r>
            <a:r>
              <a:rPr lang="en-GB" noProof="1"/>
              <a:t>	(Latin)	50.	</a:t>
            </a:r>
            <a:r>
              <a:rPr lang="en-GB" noProof="1">
                <a:solidFill>
                  <a:srgbClr val="FF8000"/>
                </a:solidFill>
              </a:rPr>
              <a:t>gai</a:t>
            </a:r>
            <a:r>
              <a:rPr lang="en-GB" u="sng" noProof="1">
                <a:solidFill>
                  <a:srgbClr val="FF8000"/>
                </a:solidFill>
              </a:rPr>
              <a:t>tum</a:t>
            </a:r>
            <a:r>
              <a:rPr lang="en-GB" noProof="1"/>
              <a:t>	(Sanskrit)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01A2AC3-CE8E-426C-A598-6C03032682C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22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C91E800-CA80-497E-8624-BC33F1C60E8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799237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6198">
        <p:random/>
      </p:transition>
    </mc:Choice>
    <mc:Fallback xmlns="">
      <p:transition spd="slow" advTm="4619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0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77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D0720CA-BD32-426D-99C3-064A127E71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Activity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6DAC799-62F7-44E4-8A1F-D1E1DFECB10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​</a:t>
            </a:r>
            <a:r>
              <a:rPr lang="en-GB" dirty="0">
                <a:solidFill>
                  <a:srgbClr val="FF8000"/>
                </a:solidFill>
              </a:rPr>
              <a:t>Infinitives</a:t>
            </a:r>
            <a:r>
              <a:rPr lang="en-GB" dirty="0"/>
              <a:t> in Portuguese have some unusual properties</a:t>
            </a:r>
          </a:p>
          <a:p>
            <a:r>
              <a:rPr lang="en-GB" dirty="0"/>
              <a:t>Have a look at the sentences below</a:t>
            </a:r>
          </a:p>
          <a:p>
            <a:r>
              <a:rPr lang="en-GB" dirty="0"/>
              <a:t>What do you think is going on here?</a:t>
            </a:r>
          </a:p>
          <a:p>
            <a:pPr marL="514350" indent="-514350">
              <a:buFont typeface="+mj-lt"/>
              <a:buAutoNum type="arabicPeriod" startAt="51"/>
            </a:pPr>
            <a:r>
              <a:rPr lang="en-GB" noProof="1"/>
              <a:t>Os homens olhavam sem </a:t>
            </a:r>
            <a:r>
              <a:rPr lang="en-GB" noProof="1">
                <a:solidFill>
                  <a:srgbClr val="FF8000"/>
                </a:solidFill>
              </a:rPr>
              <a:t>perceber</a:t>
            </a:r>
            <a:r>
              <a:rPr lang="en-GB" noProof="1"/>
              <a:t> isso</a:t>
            </a:r>
            <a:br>
              <a:rPr lang="en-GB" noProof="1"/>
            </a:br>
            <a:r>
              <a:rPr lang="en-GB" noProof="1"/>
              <a:t>‘The men stared without realising it’</a:t>
            </a:r>
          </a:p>
          <a:p>
            <a:pPr marL="514350" indent="-514350">
              <a:buFont typeface="+mj-lt"/>
              <a:buAutoNum type="arabicPeriod" startAt="51"/>
            </a:pPr>
            <a:r>
              <a:rPr lang="en-GB" noProof="1"/>
              <a:t>Os homens olhavam sem </a:t>
            </a:r>
            <a:r>
              <a:rPr lang="en-GB" noProof="1">
                <a:solidFill>
                  <a:srgbClr val="FF8000"/>
                </a:solidFill>
              </a:rPr>
              <a:t>perceberem</a:t>
            </a:r>
            <a:r>
              <a:rPr lang="en-GB" noProof="1"/>
              <a:t> isso</a:t>
            </a:r>
            <a:br>
              <a:rPr lang="en-GB" noProof="1"/>
            </a:br>
            <a:r>
              <a:rPr lang="en-GB" noProof="1"/>
              <a:t>‘The men stared without their realising it’</a:t>
            </a:r>
          </a:p>
          <a:p>
            <a:pPr marL="514350" indent="-514350">
              <a:buFont typeface="+mj-lt"/>
              <a:buAutoNum type="arabicPeriod" startAt="51"/>
            </a:pPr>
            <a:r>
              <a:rPr lang="en-GB" noProof="1"/>
              <a:t>Os homens olhavam sem </a:t>
            </a:r>
            <a:r>
              <a:rPr lang="en-GB" noProof="1">
                <a:solidFill>
                  <a:srgbClr val="FF8000"/>
                </a:solidFill>
              </a:rPr>
              <a:t>percebermos</a:t>
            </a:r>
            <a:r>
              <a:rPr lang="en-GB" noProof="1"/>
              <a:t> isso</a:t>
            </a:r>
            <a:br>
              <a:rPr lang="en-GB" noProof="1"/>
            </a:br>
            <a:r>
              <a:rPr lang="en-GB" noProof="1"/>
              <a:t>‘The men stared without our realising it’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055D495-50A9-4569-9E22-4CAE93C856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23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ED878503-5B26-4013-9B8D-90CC172E28E1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48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C5987D9-B778-416C-9DA4-1215DA16AA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Solution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B5FEC84-7578-4CEA-B874-8628F32FAEF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24</a:t>
            </a:fld>
            <a:endParaRPr lang="en-GB"/>
          </a:p>
        </p:txBody>
      </p:sp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0EF5D401-6487-4BF9-B4D8-A4660C728BF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94673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87CE36-D8A3-4558-8C0B-439E40B117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Solution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4A27D8B-674C-4EF9-91E6-118A7694BFA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Portuguese, </a:t>
            </a:r>
            <a:r>
              <a:rPr lang="en-GB" dirty="0">
                <a:solidFill>
                  <a:srgbClr val="FF8000"/>
                </a:solidFill>
              </a:rPr>
              <a:t>infinitives</a:t>
            </a:r>
            <a:r>
              <a:rPr lang="en-GB" dirty="0"/>
              <a:t> actually do show agreement for person</a:t>
            </a:r>
          </a:p>
          <a:p>
            <a:r>
              <a:rPr lang="en-GB" dirty="0"/>
              <a:t>Unlike finite verbs, though, there are situations where you can simply leave the agreement out and use a simple form with no person marking</a:t>
            </a:r>
          </a:p>
          <a:p>
            <a:r>
              <a:rPr lang="en-GB" dirty="0"/>
              <a:t>This is a very rare phenomenon, which shows how complex categories in language can be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4940DE2-170B-453B-BF79-DA1D205831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25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AF96842-0255-410F-9B84-C2639576A7E2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629954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3808">
        <p:random/>
      </p:transition>
    </mc:Choice>
    <mc:Fallback xmlns="">
      <p:transition spd="slow" advTm="23808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A9540E-49FF-41E1-AFC3-D598B7A63F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Conclusion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A20BC01-A521-40B5-9501-C4A1005CD28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Today we have seen that finite verb forms agree with their subjects, and sometimes their objects</a:t>
            </a:r>
          </a:p>
          <a:p>
            <a:r>
              <a:rPr lang="en-GB" dirty="0"/>
              <a:t>We have seen that in many languages, agreement lets you do without pronouns</a:t>
            </a:r>
          </a:p>
          <a:p>
            <a:r>
              <a:rPr lang="en-GB" dirty="0"/>
              <a:t>We have looked at non-finite verb forms, such as infinitives, participles, and gerunds, which do not agree in this way</a:t>
            </a:r>
          </a:p>
          <a:p>
            <a:r>
              <a:rPr lang="en-GB" dirty="0"/>
              <a:t>We have seen how non-finite forms give you a way of embedding one sentence inside another</a:t>
            </a:r>
          </a:p>
          <a:p>
            <a:r>
              <a:rPr lang="en-GB" dirty="0"/>
              <a:t>The exact shape of non-finite forms can differ from one language to another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B25CC47-9AE9-4730-8A92-CB3FFA0429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26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12591B9-08BC-4AC9-B411-4097B773E2E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64268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2DD279-6830-49FA-9BFC-B4D03EA8B72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Agreement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DC21165-EE74-41C6-A557-87A9FCBB4B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You can see what agreement is by looking at sentences like these: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John</a:t>
            </a:r>
            <a:r>
              <a:rPr lang="en-GB" dirty="0"/>
              <a:t> drives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Mary</a:t>
            </a:r>
            <a:r>
              <a:rPr lang="en-GB" dirty="0"/>
              <a:t> drives</a:t>
            </a:r>
          </a:p>
          <a:p>
            <a:pPr marL="514350" indent="-514350">
              <a:buFont typeface="+mj-lt"/>
              <a:buAutoNum type="arabicPeriod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John and Mary</a:t>
            </a:r>
            <a:r>
              <a:rPr lang="en-GB" dirty="0"/>
              <a:t> drive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B2BB25-0918-4E86-8B6D-315612433F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3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95FCA7E7-AC0A-4457-B9CD-8C6246DCE88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04129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843">
        <p:random/>
      </p:transition>
    </mc:Choice>
    <mc:Fallback xmlns="">
      <p:transition spd="slow" advTm="1984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000"/>
                            </p:stCondLst>
                            <p:childTnLst>
                              <p:par>
                                <p:cTn id="28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4000"/>
                            </p:stCondLst>
                            <p:childTnLst>
                              <p:par>
                                <p:cTn id="45" presetID="26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A2AFD23-25D3-48A3-8E37-49A89453EC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Agreement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B4ED05-214E-4D2A-BF78-19A46DB6148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these sentences, the </a:t>
            </a:r>
            <a:r>
              <a:rPr lang="en-GB" i="1" dirty="0"/>
              <a:t>-s</a:t>
            </a:r>
            <a:r>
              <a:rPr lang="en-GB" dirty="0"/>
              <a:t> on the end of </a:t>
            </a:r>
            <a:r>
              <a:rPr lang="en-GB" i="1" dirty="0"/>
              <a:t>drives</a:t>
            </a:r>
            <a:r>
              <a:rPr lang="en-GB" dirty="0"/>
              <a:t> is an example of verbal </a:t>
            </a:r>
            <a:r>
              <a:rPr lang="en-GB" u="sng" dirty="0"/>
              <a:t>agreement</a:t>
            </a:r>
            <a:endParaRPr lang="en-GB" dirty="0"/>
          </a:p>
          <a:p>
            <a:r>
              <a:rPr lang="en-GB" dirty="0"/>
              <a:t>In English, as in most Indo-European languages, verbs change form to </a:t>
            </a:r>
            <a:r>
              <a:rPr lang="en-GB" u="sng" dirty="0"/>
              <a:t>agree</a:t>
            </a:r>
            <a:r>
              <a:rPr lang="en-GB" dirty="0"/>
              <a:t> with the </a:t>
            </a:r>
            <a:r>
              <a:rPr lang="en-GB" dirty="0">
                <a:solidFill>
                  <a:srgbClr val="FF0000"/>
                </a:solidFill>
              </a:rPr>
              <a:t>subject</a:t>
            </a:r>
            <a:r>
              <a:rPr lang="en-GB" dirty="0"/>
              <a:t> in </a:t>
            </a:r>
            <a:r>
              <a:rPr lang="en-GB" u="sng" dirty="0"/>
              <a:t>person</a:t>
            </a:r>
            <a:r>
              <a:rPr lang="en-GB" dirty="0"/>
              <a:t> and </a:t>
            </a:r>
            <a:r>
              <a:rPr lang="en-GB" u="sng" dirty="0"/>
              <a:t>number</a:t>
            </a:r>
            <a:endParaRPr lang="en-GB" dirty="0"/>
          </a:p>
          <a:p>
            <a:r>
              <a:rPr lang="en-GB" dirty="0"/>
              <a:t>For any combination of person (first, second, third) and number (singular, plural), there is only one form of the verb you can use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AEC8D6C-B746-4254-9CAB-D32C68BBF70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4</a:t>
            </a:fld>
            <a:endParaRPr lang="en-GB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FDAD7D03-8690-4F97-B315-46EE2F39FCA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77965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249">
        <p:random/>
      </p:transition>
    </mc:Choice>
    <mc:Fallback xmlns="">
      <p:transition spd="slow" advTm="3124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667004-27B9-4339-834E-06C3745EE9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Agreement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6DD7186-893E-4D25-BF61-EA2506AF054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Most English verbs, such as </a:t>
            </a:r>
            <a:r>
              <a:rPr lang="en-GB" i="1" dirty="0"/>
              <a:t>drive</a:t>
            </a:r>
            <a:r>
              <a:rPr lang="en-GB" dirty="0"/>
              <a:t>, only have a few forms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  <a:p>
            <a:r>
              <a:rPr lang="en-GB" dirty="0"/>
              <a:t>However, the verb </a:t>
            </a:r>
            <a:r>
              <a:rPr lang="en-GB" i="1" dirty="0"/>
              <a:t>be</a:t>
            </a:r>
            <a:r>
              <a:rPr lang="en-GB" dirty="0"/>
              <a:t> has more forms than most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C5D36E9-0B00-4BA2-B1C4-3E676485AF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5</a:t>
            </a:fld>
            <a:endParaRPr lang="en-GB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6A33B7DC-45EC-4DC1-8ED3-8FAE5203F674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4037301"/>
              </p:ext>
            </p:extLst>
          </p:nvPr>
        </p:nvGraphicFramePr>
        <p:xfrm>
          <a:off x="1926752" y="2369888"/>
          <a:ext cx="8338495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6931">
                  <a:extLst>
                    <a:ext uri="{9D8B030D-6E8A-4147-A177-3AD203B41FA5}">
                      <a16:colId xmlns:a16="http://schemas.microsoft.com/office/drawing/2014/main" val="1382939472"/>
                    </a:ext>
                  </a:extLst>
                </a:gridCol>
                <a:gridCol w="1664126">
                  <a:extLst>
                    <a:ext uri="{9D8B030D-6E8A-4147-A177-3AD203B41FA5}">
                      <a16:colId xmlns:a16="http://schemas.microsoft.com/office/drawing/2014/main" val="3222665519"/>
                    </a:ext>
                  </a:extLst>
                </a:gridCol>
                <a:gridCol w="1664126">
                  <a:extLst>
                    <a:ext uri="{9D8B030D-6E8A-4147-A177-3AD203B41FA5}">
                      <a16:colId xmlns:a16="http://schemas.microsoft.com/office/drawing/2014/main" val="3312199215"/>
                    </a:ext>
                  </a:extLst>
                </a:gridCol>
                <a:gridCol w="518812">
                  <a:extLst>
                    <a:ext uri="{9D8B030D-6E8A-4147-A177-3AD203B41FA5}">
                      <a16:colId xmlns:a16="http://schemas.microsoft.com/office/drawing/2014/main" val="2914561721"/>
                    </a:ext>
                  </a:extLst>
                </a:gridCol>
                <a:gridCol w="1797250">
                  <a:extLst>
                    <a:ext uri="{9D8B030D-6E8A-4147-A177-3AD203B41FA5}">
                      <a16:colId xmlns:a16="http://schemas.microsoft.com/office/drawing/2014/main" val="4039136184"/>
                    </a:ext>
                  </a:extLst>
                </a:gridCol>
                <a:gridCol w="1797250">
                  <a:extLst>
                    <a:ext uri="{9D8B030D-6E8A-4147-A177-3AD203B41FA5}">
                      <a16:colId xmlns:a16="http://schemas.microsoft.com/office/drawing/2014/main" val="42623044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Person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Singular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Plural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Singular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Plural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4993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I</a:t>
                      </a:r>
                      <a:r>
                        <a:rPr lang="en-GB" sz="1600" dirty="0"/>
                        <a:t>	drive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We</a:t>
                      </a:r>
                      <a:r>
                        <a:rPr lang="en-GB" sz="1600" dirty="0"/>
                        <a:t>	drive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I</a:t>
                      </a:r>
                      <a:r>
                        <a:rPr lang="en-GB" sz="1600" dirty="0"/>
                        <a:t>	drove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We</a:t>
                      </a:r>
                      <a:r>
                        <a:rPr lang="en-GB" sz="1600" dirty="0"/>
                        <a:t>	drove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1357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You</a:t>
                      </a:r>
                      <a:r>
                        <a:rPr lang="en-GB" sz="1600" dirty="0"/>
                        <a:t>	drive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You</a:t>
                      </a:r>
                      <a:r>
                        <a:rPr lang="en-GB" sz="1600" dirty="0"/>
                        <a:t>	drive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You</a:t>
                      </a:r>
                      <a:r>
                        <a:rPr lang="en-GB" sz="1600" dirty="0"/>
                        <a:t>	drove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You</a:t>
                      </a:r>
                      <a:r>
                        <a:rPr lang="en-GB" sz="1600" dirty="0"/>
                        <a:t>	drove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273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He</a:t>
                      </a:r>
                      <a:r>
                        <a:rPr lang="en-GB" sz="1600" dirty="0"/>
                        <a:t>/</a:t>
                      </a:r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she</a:t>
                      </a:r>
                      <a:r>
                        <a:rPr lang="en-GB" sz="1600" dirty="0"/>
                        <a:t>/</a:t>
                      </a:r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it</a:t>
                      </a:r>
                      <a:r>
                        <a:rPr lang="en-GB" sz="1600" dirty="0"/>
                        <a:t>	drive</a:t>
                      </a:r>
                      <a:r>
                        <a:rPr lang="en-GB" sz="1600" u="sng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They</a:t>
                      </a:r>
                      <a:r>
                        <a:rPr lang="en-GB" sz="1600" dirty="0"/>
                        <a:t>	drive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He</a:t>
                      </a:r>
                      <a:r>
                        <a:rPr lang="en-GB" sz="1600" dirty="0"/>
                        <a:t>/</a:t>
                      </a:r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she</a:t>
                      </a:r>
                      <a:r>
                        <a:rPr lang="en-GB" sz="1600" dirty="0"/>
                        <a:t>/</a:t>
                      </a:r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it</a:t>
                      </a:r>
                      <a:r>
                        <a:rPr lang="en-GB" sz="1600" dirty="0"/>
                        <a:t>	drove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They</a:t>
                      </a:r>
                      <a:r>
                        <a:rPr lang="en-GB" sz="1600" dirty="0"/>
                        <a:t>	drove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1017542"/>
                  </a:ext>
                </a:extLst>
              </a:tr>
            </a:tbl>
          </a:graphicData>
        </a:graphic>
      </p:graphicFrame>
      <p:graphicFrame>
        <p:nvGraphicFramePr>
          <p:cNvPr id="6" name="Table 5">
            <a:extLst>
              <a:ext uri="{FF2B5EF4-FFF2-40B4-BE49-F238E27FC236}">
                <a16:creationId xmlns:a16="http://schemas.microsoft.com/office/drawing/2014/main" id="{2B840582-5E36-4FE0-B74E-24AC2FF86123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21889618"/>
              </p:ext>
            </p:extLst>
          </p:nvPr>
        </p:nvGraphicFramePr>
        <p:xfrm>
          <a:off x="1926751" y="4397511"/>
          <a:ext cx="8338495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896931">
                  <a:extLst>
                    <a:ext uri="{9D8B030D-6E8A-4147-A177-3AD203B41FA5}">
                      <a16:colId xmlns:a16="http://schemas.microsoft.com/office/drawing/2014/main" val="1382939472"/>
                    </a:ext>
                  </a:extLst>
                </a:gridCol>
                <a:gridCol w="1664126">
                  <a:extLst>
                    <a:ext uri="{9D8B030D-6E8A-4147-A177-3AD203B41FA5}">
                      <a16:colId xmlns:a16="http://schemas.microsoft.com/office/drawing/2014/main" val="3222665519"/>
                    </a:ext>
                  </a:extLst>
                </a:gridCol>
                <a:gridCol w="1664126">
                  <a:extLst>
                    <a:ext uri="{9D8B030D-6E8A-4147-A177-3AD203B41FA5}">
                      <a16:colId xmlns:a16="http://schemas.microsoft.com/office/drawing/2014/main" val="3312199215"/>
                    </a:ext>
                  </a:extLst>
                </a:gridCol>
                <a:gridCol w="518812">
                  <a:extLst>
                    <a:ext uri="{9D8B030D-6E8A-4147-A177-3AD203B41FA5}">
                      <a16:colId xmlns:a16="http://schemas.microsoft.com/office/drawing/2014/main" val="2914561721"/>
                    </a:ext>
                  </a:extLst>
                </a:gridCol>
                <a:gridCol w="1797250">
                  <a:extLst>
                    <a:ext uri="{9D8B030D-6E8A-4147-A177-3AD203B41FA5}">
                      <a16:colId xmlns:a16="http://schemas.microsoft.com/office/drawing/2014/main" val="4039136184"/>
                    </a:ext>
                  </a:extLst>
                </a:gridCol>
                <a:gridCol w="1797250">
                  <a:extLst>
                    <a:ext uri="{9D8B030D-6E8A-4147-A177-3AD203B41FA5}">
                      <a16:colId xmlns:a16="http://schemas.microsoft.com/office/drawing/2014/main" val="42623044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Person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Singular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Plural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Singular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Plural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4993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I</a:t>
                      </a:r>
                      <a:r>
                        <a:rPr lang="en-GB" sz="1600" dirty="0"/>
                        <a:t>	</a:t>
                      </a:r>
                      <a:r>
                        <a:rPr lang="en-GB" sz="1600" u="sng" dirty="0"/>
                        <a:t>am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We</a:t>
                      </a:r>
                      <a:r>
                        <a:rPr lang="en-GB" sz="1600" dirty="0"/>
                        <a:t>	</a:t>
                      </a:r>
                      <a:r>
                        <a:rPr lang="en-GB" sz="1600" u="sng" dirty="0"/>
                        <a:t>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I</a:t>
                      </a:r>
                      <a:r>
                        <a:rPr lang="en-GB" sz="1600" dirty="0"/>
                        <a:t>	was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We</a:t>
                      </a:r>
                      <a:r>
                        <a:rPr lang="en-GB" sz="1600" dirty="0"/>
                        <a:t>	</a:t>
                      </a:r>
                      <a:r>
                        <a:rPr lang="en-GB" sz="1600" u="sng" dirty="0"/>
                        <a:t>were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1357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You</a:t>
                      </a:r>
                      <a:r>
                        <a:rPr lang="en-GB" sz="1600" dirty="0"/>
                        <a:t>	</a:t>
                      </a:r>
                      <a:r>
                        <a:rPr lang="en-GB" sz="1600" u="sng" dirty="0"/>
                        <a:t>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You</a:t>
                      </a:r>
                      <a:r>
                        <a:rPr lang="en-GB" sz="1600" dirty="0"/>
                        <a:t>	</a:t>
                      </a:r>
                      <a:r>
                        <a:rPr lang="en-GB" sz="1600" u="sng" dirty="0"/>
                        <a:t>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You</a:t>
                      </a:r>
                      <a:r>
                        <a:rPr lang="en-GB" sz="1600" dirty="0"/>
                        <a:t>	</a:t>
                      </a:r>
                      <a:r>
                        <a:rPr lang="en-GB" sz="1600" u="sng" dirty="0"/>
                        <a:t>were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You</a:t>
                      </a:r>
                      <a:r>
                        <a:rPr lang="en-GB" sz="1600" dirty="0"/>
                        <a:t>	</a:t>
                      </a:r>
                      <a:r>
                        <a:rPr lang="en-GB" sz="1600" u="sng" dirty="0"/>
                        <a:t>were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273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He</a:t>
                      </a:r>
                      <a:r>
                        <a:rPr lang="en-GB" sz="1600" dirty="0"/>
                        <a:t>/</a:t>
                      </a:r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she</a:t>
                      </a:r>
                      <a:r>
                        <a:rPr lang="en-GB" sz="1600" dirty="0"/>
                        <a:t>/</a:t>
                      </a:r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it</a:t>
                      </a:r>
                      <a:r>
                        <a:rPr lang="en-GB" sz="1600" dirty="0"/>
                        <a:t>	</a:t>
                      </a:r>
                      <a:r>
                        <a:rPr lang="en-GB" sz="1600" u="sng" dirty="0"/>
                        <a:t>is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They</a:t>
                      </a:r>
                      <a:r>
                        <a:rPr lang="en-GB" sz="1600" dirty="0"/>
                        <a:t>	</a:t>
                      </a:r>
                      <a:r>
                        <a:rPr lang="en-GB" sz="1600" u="sng" dirty="0"/>
                        <a:t>are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He</a:t>
                      </a:r>
                      <a:r>
                        <a:rPr lang="en-GB" sz="1600" dirty="0"/>
                        <a:t>/</a:t>
                      </a:r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she</a:t>
                      </a:r>
                      <a:r>
                        <a:rPr lang="en-GB" sz="1600" dirty="0"/>
                        <a:t>/</a:t>
                      </a:r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it</a:t>
                      </a:r>
                      <a:r>
                        <a:rPr lang="en-GB" sz="1600" dirty="0"/>
                        <a:t>	was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GB" sz="1600" dirty="0">
                          <a:solidFill>
                            <a:srgbClr val="FF0000"/>
                          </a:solidFill>
                        </a:rPr>
                        <a:t>They</a:t>
                      </a:r>
                      <a:r>
                        <a:rPr lang="en-GB" sz="1600" dirty="0"/>
                        <a:t>	</a:t>
                      </a:r>
                      <a:r>
                        <a:rPr lang="en-GB" sz="1600" u="sng" dirty="0"/>
                        <a:t>were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1017542"/>
                  </a:ext>
                </a:extLst>
              </a:tr>
            </a:tbl>
          </a:graphicData>
        </a:graphic>
      </p:graphicFrame>
      <p:pic>
        <p:nvPicPr>
          <p:cNvPr id="8" name="Audio 7">
            <a:hlinkClick r:id="" action="ppaction://media"/>
            <a:extLst>
              <a:ext uri="{FF2B5EF4-FFF2-40B4-BE49-F238E27FC236}">
                <a16:creationId xmlns:a16="http://schemas.microsoft.com/office/drawing/2014/main" id="{2AB4F9B3-303F-4D61-A5BB-BEC7B394D17A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70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6799">
        <p:random/>
      </p:transition>
    </mc:Choice>
    <mc:Fallback xmlns="">
      <p:transition spd="slow" advTm="36799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0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1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 uiExpand="1" build="p"/>
    </p:bldLst>
  </p:timing>
  <p:extLst>
    <p:ext uri="{3A86A75C-4F4B-4683-9AE1-C65F6400EC91}">
      <p14:laserTraceLst xmlns:p14="http://schemas.microsoft.com/office/powerpoint/2010/main">
        <p14:tracePtLst>
          <p14:tracePt t="7995" x="6267450" y="4451350"/>
          <p14:tracePt t="8536" x="6248400" y="4432300"/>
          <p14:tracePt t="8588" x="5924550" y="4318000"/>
          <p14:tracePt t="8623" x="5511800" y="4222750"/>
          <p14:tracePt t="8661" x="5359400" y="4146550"/>
          <p14:tracePt t="8699" x="5194300" y="4057650"/>
          <p14:tracePt t="8715" x="5156200" y="4038600"/>
          <p14:tracePt t="8737" x="5149850" y="4038600"/>
          <p14:tracePt t="8791" x="5111750" y="4025900"/>
          <p14:tracePt t="8843" x="5105400" y="4025900"/>
          <p14:tracePt t="8880" x="5067300" y="4025900"/>
          <p14:tracePt t="8916" x="5016500" y="4032250"/>
          <p14:tracePt t="8946" x="4927600" y="4064000"/>
          <p14:tracePt t="8960" x="4864100" y="4070350"/>
          <p14:tracePt t="8998" x="4845050" y="4083050"/>
          <p14:tracePt t="9028" x="4838700" y="4089400"/>
          <p14:tracePt t="9334" x="4832350" y="4095750"/>
          <p14:tracePt t="9373" x="4800600" y="4076700"/>
          <p14:tracePt t="9402" x="4775200" y="4051300"/>
          <p14:tracePt t="9454" x="4756150" y="4038600"/>
          <p14:tracePt t="9478" x="4737100" y="4025900"/>
          <p14:tracePt t="9494" x="4724400" y="4025900"/>
          <p14:tracePt t="9532" x="4559300" y="3956050"/>
          <p14:tracePt t="9570" x="4451350" y="3892550"/>
          <p14:tracePt t="9672" x="4445000" y="3879850"/>
          <p14:tracePt t="9689" x="4445000" y="3873500"/>
          <p14:tracePt t="9725" x="4413250" y="3841750"/>
          <p14:tracePt t="9763" x="4375150" y="3790950"/>
          <p14:tracePt t="10706" x="4368800" y="3790950"/>
          <p14:tracePt t="10741" x="4362450" y="3790950"/>
          <p14:tracePt t="12042" x="4362450" y="3797300"/>
          <p14:tracePt t="13424" x="4387850" y="3797300"/>
          <p14:tracePt t="13459" x="4406900" y="3778250"/>
          <p14:tracePt t="13493" x="4419600" y="3765550"/>
          <p14:tracePt t="13527" x="4438650" y="3733800"/>
          <p14:tracePt t="13564" x="4457700" y="3695700"/>
          <p14:tracePt t="13599" x="4483100" y="3619500"/>
          <p14:tracePt t="13626" x="4483100" y="3543300"/>
          <p14:tracePt t="13642" x="4483100" y="3517900"/>
          <p14:tracePt t="13690" x="4483100" y="3492500"/>
          <p14:tracePt t="13722" x="4476750" y="3473450"/>
          <p14:tracePt t="13737" x="4470400" y="3467100"/>
          <p14:tracePt t="13757" x="4470400" y="3460750"/>
          <p14:tracePt t="13792" x="4445000" y="3429000"/>
          <p14:tracePt t="13840" x="4432300" y="3409950"/>
          <p14:tracePt t="13874" x="4413250" y="3384550"/>
          <p14:tracePt t="13925" x="4394200" y="3378200"/>
          <p14:tracePt t="13959" x="4381500" y="3359150"/>
          <p14:tracePt t="13995" x="4337050" y="3295650"/>
          <p14:tracePt t="14030" x="4292600" y="3225800"/>
          <p14:tracePt t="14064" x="4286250" y="3213100"/>
          <p14:tracePt t="14103" x="4286250" y="3143250"/>
          <p14:tracePt t="14189" x="4286250" y="3124200"/>
          <p14:tracePt t="14223" x="4311650" y="3048000"/>
          <p14:tracePt t="14238" x="4311650" y="3041650"/>
          <p14:tracePt t="14276" x="4330700" y="2997200"/>
          <p14:tracePt t="14311" x="4381500" y="2927350"/>
          <p14:tracePt t="14347" x="4445000" y="2870200"/>
          <p14:tracePt t="14396" x="4597400" y="2806700"/>
          <p14:tracePt t="14429" x="4679950" y="2774950"/>
          <p14:tracePt t="14458" x="4737100" y="2755900"/>
          <p14:tracePt t="14472" x="4787900" y="2755900"/>
          <p14:tracePt t="14507" x="4927600" y="2755900"/>
          <p14:tracePt t="14540" x="5067300" y="2755900"/>
          <p14:tracePt t="14554" x="5086350" y="2755900"/>
          <p14:tracePt t="14587" x="5105400" y="2755900"/>
          <p14:tracePt t="14608" x="5143500" y="2774950"/>
          <p14:tracePt t="14645" x="5403850" y="2870200"/>
          <p14:tracePt t="14678" x="5480050" y="2889250"/>
          <p14:tracePt t="14741" x="5505450" y="2895600"/>
          <p14:tracePt t="14819" x="5537200" y="2901950"/>
          <p14:tracePt t="14835" x="5543550" y="2908300"/>
          <p14:tracePt t="14855" x="5613400" y="2927350"/>
          <p14:tracePt t="14893" x="5759450" y="2978150"/>
          <p14:tracePt t="14927" x="5791200" y="2990850"/>
          <p14:tracePt t="14962" x="5816600" y="2997200"/>
          <p14:tracePt t="15147" x="5816600" y="3028950"/>
          <p14:tracePt t="15169" x="5797550" y="3067050"/>
          <p14:tracePt t="15203" x="5746750" y="3206750"/>
          <p14:tracePt t="15238" x="5708650" y="3340100"/>
          <p14:tracePt t="15272" x="5702300" y="3422650"/>
          <p14:tracePt t="15308" x="5683250" y="3498850"/>
          <p14:tracePt t="15343" x="5683250" y="3536950"/>
          <p14:tracePt t="15390" x="5683250" y="3543300"/>
          <p14:tracePt t="15536" x="5683250" y="3568700"/>
          <p14:tracePt t="15571" x="5683250" y="3606800"/>
          <p14:tracePt t="15776" x="5683250" y="3613150"/>
          <p14:tracePt t="15809" x="5683250" y="3632200"/>
          <p14:tracePt t="15857" x="5683250" y="3644900"/>
          <p14:tracePt t="15888" x="5689600" y="3657600"/>
          <p14:tracePt t="15951" x="5689600" y="3708400"/>
          <p14:tracePt t="15982" x="5689600" y="3721100"/>
          <p14:tracePt t="16270" x="5746750" y="3784600"/>
          <p14:tracePt t="16303" x="5816600" y="3886200"/>
          <p14:tracePt t="16342" x="5816600" y="3917950"/>
          <p14:tracePt t="16389" x="5791200" y="3994150"/>
          <p14:tracePt t="16423" x="5759450" y="4044950"/>
          <p14:tracePt t="16483" x="5746750" y="4051300"/>
          <p14:tracePt t="16734" x="5803900" y="4070350"/>
          <p14:tracePt t="16770" x="5924550" y="4108450"/>
          <p14:tracePt t="16805" x="5994400" y="4127500"/>
          <p14:tracePt t="16842" x="6127750" y="4146550"/>
          <p14:tracePt t="16875" x="6178550" y="4146550"/>
          <p14:tracePt t="16910" x="6343650" y="4146550"/>
          <p14:tracePt t="16968" x="6794500" y="4165600"/>
          <p14:tracePt t="17001" x="6915150" y="4165600"/>
          <p14:tracePt t="17236" x="6902450" y="4165600"/>
          <p14:tracePt t="17649" x="6934200" y="4152900"/>
          <p14:tracePt t="17682" x="7016750" y="4121150"/>
          <p14:tracePt t="17717" x="7092950" y="4114800"/>
          <p14:tracePt t="17736" x="7105650" y="4114800"/>
          <p14:tracePt t="17778" x="7188200" y="4102100"/>
          <p14:tracePt t="17814" x="7251700" y="4102100"/>
          <p14:tracePt t="17862" x="7264400" y="4102100"/>
          <p14:tracePt t="17896" x="7289800" y="4089400"/>
          <p14:tracePt t="17930" x="7315200" y="4076700"/>
          <p14:tracePt t="17964" x="7346950" y="4064000"/>
          <p14:tracePt t="17999" x="7423150" y="4051300"/>
          <p14:tracePt t="18035" x="7461250" y="4051300"/>
          <p14:tracePt t="18071" x="7531100" y="4019550"/>
          <p14:tracePt t="18108" x="7620000" y="3924300"/>
          <p14:tracePt t="18142" x="7632700" y="3879850"/>
          <p14:tracePt t="18176" x="7645400" y="3867150"/>
          <p14:tracePt t="18227" x="7658100" y="3841750"/>
          <p14:tracePt t="18242" x="7658100" y="3835400"/>
          <p14:tracePt t="18262" x="7664450" y="3835400"/>
          <p14:tracePt t="18308" x="7689850" y="3835400"/>
          <p14:tracePt t="18340" x="7702550" y="3835400"/>
          <p14:tracePt t="18415" x="7727950" y="3835400"/>
          <p14:tracePt t="18437" x="7740650" y="3835400"/>
          <p14:tracePt t="18450" x="7747000" y="3835400"/>
          <p14:tracePt t="18471" x="7753350" y="3835400"/>
          <p14:tracePt t="18543" x="7759700" y="3835400"/>
          <p14:tracePt t="18722" x="7766050" y="3841750"/>
          <p14:tracePt t="18739" x="7772400" y="3848100"/>
          <p14:tracePt t="18804" x="7791450" y="3860800"/>
          <p14:tracePt t="18839" x="7810500" y="3860800"/>
          <p14:tracePt t="18873" x="7886700" y="3790950"/>
          <p14:tracePt t="19047" x="7886700" y="3740150"/>
          <p14:tracePt t="19080" x="7893050" y="3613150"/>
          <p14:tracePt t="19117" x="7893050" y="3556000"/>
          <p14:tracePt t="19151" x="7893050" y="3435350"/>
          <p14:tracePt t="19175" x="7905750" y="3340100"/>
          <p14:tracePt t="19207" x="7912100" y="3327400"/>
          <p14:tracePt t="19241" x="7918450" y="3321050"/>
          <p14:tracePt t="19275" x="7937500" y="3175000"/>
          <p14:tracePt t="19378" x="7956550" y="3111500"/>
          <p14:tracePt t="19412" x="7969250" y="3035300"/>
          <p14:tracePt t="19460" x="7975600" y="3028950"/>
          <p14:tracePt t="19508" x="8140700" y="2851150"/>
          <p14:tracePt t="19543" x="8178800" y="2832100"/>
          <p14:tracePt t="19580" x="8255000" y="2819400"/>
          <p14:tracePt t="19613" x="8458200" y="2730500"/>
          <p14:tracePt t="19647" x="8477250" y="2730500"/>
          <p14:tracePt t="19683" x="8515350" y="2730500"/>
          <p14:tracePt t="19719" x="8591550" y="2717800"/>
          <p14:tracePt t="19753" x="8636000" y="2698750"/>
          <p14:tracePt t="19789" x="8782050" y="2698750"/>
          <p14:tracePt t="19824" x="9023350" y="2679700"/>
          <p14:tracePt t="19858" x="9029700" y="2679700"/>
          <p14:tracePt t="19919" x="9067800" y="2679700"/>
          <p14:tracePt t="19954" x="9105900" y="2679700"/>
          <p14:tracePt t="20028" x="9372600" y="2863850"/>
          <p14:tracePt t="20062" x="9423400" y="2889250"/>
          <p14:tracePt t="20138" x="9525000" y="3067050"/>
          <p14:tracePt t="20171" x="9575800" y="3143250"/>
          <p14:tracePt t="20200" x="9582150" y="3149600"/>
          <p14:tracePt t="20234" x="9601200" y="3289300"/>
          <p14:tracePt t="20258" x="9620250" y="3378200"/>
          <p14:tracePt t="20289" x="9626600" y="3384550"/>
          <p14:tracePt t="20336" x="9626600" y="3390900"/>
          <p14:tracePt t="20479" x="9626600" y="3441700"/>
          <p14:tracePt t="20513" x="9620250" y="3467100"/>
          <p14:tracePt t="20548" x="9613900" y="3492500"/>
          <p14:tracePt t="20574" x="9601200" y="3505200"/>
          <p14:tracePt t="20590" x="9601200" y="3511550"/>
          <p14:tracePt t="20611" x="9575800" y="3568700"/>
          <p14:tracePt t="20638" x="9569450" y="3587750"/>
          <p14:tracePt t="20669" x="9563100" y="3594100"/>
          <p14:tracePt t="20704" x="9544050" y="3625850"/>
          <p14:tracePt t="20768" x="9537700" y="3632200"/>
          <p14:tracePt t="20884" x="9512300" y="3625850"/>
          <p14:tracePt t="20919" x="9474200" y="3619500"/>
          <p14:tracePt t="20935" x="9474200" y="3613150"/>
          <p14:tracePt t="21362" x="9207500" y="3606800"/>
          <p14:tracePt t="21424" x="9169400" y="3600450"/>
          <p14:tracePt t="27654" x="7734300" y="3594100"/>
          <p14:tracePt t="27717" x="7353300" y="3581400"/>
          <p14:tracePt t="27798" x="7232650" y="3549650"/>
          <p14:tracePt t="27896" x="7073900" y="3422650"/>
          <p14:tracePt t="27931" x="6991350" y="3378200"/>
          <p14:tracePt t="27945" x="6959600" y="3359150"/>
          <p14:tracePt t="28010" x="6750050" y="3276600"/>
          <p14:tracePt t="28023" x="6673850" y="3263900"/>
          <p14:tracePt t="28087" x="6057900" y="3917950"/>
          <p14:tracePt t="28100" x="5715000" y="4229100"/>
          <p14:tracePt t="28137" x="5543550" y="4375150"/>
          <p14:tracePt t="28171" x="5365750" y="4610100"/>
          <p14:tracePt t="28209" x="5130800" y="4826000"/>
          <p14:tracePt t="28259" x="5105400" y="4857750"/>
          <p14:tracePt t="28294" x="5086350" y="4889500"/>
          <p14:tracePt t="28360" x="5054600" y="4927600"/>
          <p14:tracePt t="28395" x="5003800" y="4965700"/>
          <p14:tracePt t="28431" x="4953000" y="4965700"/>
          <p14:tracePt t="28466" x="4775200" y="5060950"/>
          <p14:tracePt t="28501" x="4730750" y="5092700"/>
          <p14:tracePt t="28560" x="4718050" y="5092700"/>
          <p14:tracePt t="28594" x="4711700" y="5092700"/>
          <p14:tracePt t="28629" x="4686300" y="5086350"/>
          <p14:tracePt t="28655" x="4648200" y="5080000"/>
          <p14:tracePt t="28690" x="4591050" y="5073650"/>
          <p14:tracePt t="28725" x="4572000" y="5073650"/>
          <p14:tracePt t="28777" x="4552950" y="5073650"/>
          <p14:tracePt t="28811" x="4514850" y="5073650"/>
          <p14:tracePt t="28861" x="4483100" y="5060950"/>
          <p14:tracePt t="28897" x="4438650" y="5041900"/>
          <p14:tracePt t="28958" x="4330700" y="4921250"/>
          <p14:tracePt t="28991" x="4311650" y="4857750"/>
          <p14:tracePt t="29016" x="4279900" y="4838700"/>
          <p14:tracePt t="29051" x="4260850" y="4838700"/>
          <p14:tracePt t="29101" x="4235450" y="4864100"/>
          <p14:tracePt t="29147" x="4229100" y="4889500"/>
          <p14:tracePt t="29284" x="4222750" y="4921250"/>
          <p14:tracePt t="29317" x="4222750" y="4991100"/>
          <p14:tracePt t="29350" x="4222750" y="5029200"/>
          <p14:tracePt t="29383" x="4222750" y="5060950"/>
          <p14:tracePt t="29417" x="4222750" y="5092700"/>
          <p14:tracePt t="29449" x="4216400" y="5137150"/>
          <p14:tracePt t="29481" x="4210050" y="5162550"/>
          <p14:tracePt t="29553" x="4210050" y="5200650"/>
          <p14:tracePt t="29599" x="4210050" y="5207000"/>
          <p14:tracePt t="29644" x="4210050" y="5257800"/>
          <p14:tracePt t="29678" x="4210050" y="5276850"/>
          <p14:tracePt t="29737" x="4210050" y="5289550"/>
          <p14:tracePt t="29860" x="4210050" y="5295900"/>
          <p14:tracePt t="30193" x="4210050" y="5308600"/>
          <p14:tracePt t="30228" x="4210050" y="5391150"/>
          <p14:tracePt t="30243" x="4210050" y="5410200"/>
          <p14:tracePt t="30277" x="4210050" y="5499100"/>
          <p14:tracePt t="30298" x="4210050" y="5543550"/>
          <p14:tracePt t="30311" x="4210050" y="5581650"/>
          <p14:tracePt t="30345" x="4210050" y="5638800"/>
          <p14:tracePt t="30380" x="4210050" y="5657850"/>
          <p14:tracePt t="30402" x="4210050" y="5676900"/>
          <p14:tracePt t="30463" x="4210050" y="5759450"/>
          <p14:tracePt t="30495" x="4210050" y="5778500"/>
          <p14:tracePt t="30572" x="4210050" y="5784850"/>
          <p14:tracePt t="31414" x="4356100" y="5810250"/>
          <p14:tracePt t="31446" x="5010150" y="5810250"/>
          <p14:tracePt t="31479" x="6108700" y="5810250"/>
          <p14:tracePt t="31514" x="6648450" y="5803900"/>
          <p14:tracePt t="31545" x="6718300" y="5791200"/>
          <p14:tracePt t="31590" x="6731000" y="5791200"/>
          <p14:tracePt t="31624" x="6750050" y="5791200"/>
          <p14:tracePt t="31658" x="6781800" y="5791200"/>
          <p14:tracePt t="31693" x="6800850" y="5791200"/>
          <p14:tracePt t="31725" x="6838950" y="5803900"/>
          <p14:tracePt t="31742" x="6858000" y="5803900"/>
          <p14:tracePt t="31765" x="7010400" y="5842000"/>
          <p14:tracePt t="31802" x="7251700" y="5924550"/>
          <p14:tracePt t="31837" x="7454900" y="5930900"/>
          <p14:tracePt t="31871" x="7480300" y="5930900"/>
          <p14:tracePt t="31905" x="7607300" y="6019800"/>
          <p14:tracePt t="31940" x="7696200" y="6038850"/>
          <p14:tracePt t="31976" x="7772400" y="6038850"/>
          <p14:tracePt t="32009" x="7893050" y="6038850"/>
          <p14:tracePt t="32042" x="8051800" y="6045200"/>
          <p14:tracePt t="32078" x="8362950" y="6032500"/>
          <p14:tracePt t="32116" x="8515350" y="5816600"/>
          <p14:tracePt t="32149" x="8705850" y="5473700"/>
          <p14:tracePt t="32179" x="8731250" y="5187950"/>
          <p14:tracePt t="32191" x="8731250" y="5143500"/>
          <p14:tracePt t="32213" x="8731250" y="5099050"/>
          <p14:tracePt t="32243" x="8718550" y="5067300"/>
          <p14:tracePt t="32282" x="8712200" y="5060950"/>
          <p14:tracePt t="32344" x="8629650" y="5035550"/>
          <p14:tracePt t="32377" x="8591550" y="5016500"/>
          <p14:tracePt t="32449" x="8578850" y="5016500"/>
          <p14:tracePt t="32484" x="8547100" y="5016500"/>
          <p14:tracePt t="32506" x="8534400" y="5016500"/>
          <p14:tracePt t="32539" x="8464550" y="5016500"/>
          <p14:tracePt t="32572" x="8401050" y="5016500"/>
          <p14:tracePt t="32596" x="8382000" y="5016500"/>
          <p14:tracePt t="32609" x="8375650" y="5016500"/>
          <p14:tracePt t="32643" x="8324850" y="5016500"/>
          <p14:tracePt t="32677" x="8261350" y="5016500"/>
          <p14:tracePt t="32709" x="8134350" y="5016500"/>
          <p14:tracePt t="32744" x="8064500" y="5016500"/>
          <p14:tracePt t="32831" x="8051800" y="5016500"/>
          <p14:tracePt t="32928" x="8039100" y="5010150"/>
          <p14:tracePt t="33055" x="8032750" y="5016500"/>
          <p14:tracePt t="33346" x="8108950" y="5022850"/>
          <p14:tracePt t="33380" x="8312150" y="5022850"/>
          <p14:tracePt t="33394" x="8496300" y="5022850"/>
          <p14:tracePt t="33433" x="8864600" y="4991100"/>
          <p14:tracePt t="33466" x="8991600" y="4940300"/>
          <p14:tracePt t="33491" x="9188450" y="4940300"/>
          <p14:tracePt t="33503" x="9239250" y="4940300"/>
          <p14:tracePt t="33540" x="9264650" y="4940300"/>
          <p14:tracePt t="33701" x="9309100" y="4940300"/>
          <p14:tracePt t="33790" x="9334500" y="4940300"/>
          <p14:tracePt t="35417" x="0" y="0"/>
        </p14:tracePtLst>
      </p14:laserTraceLst>
    </p:ext>
  </p:extLs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3CD5B-57E6-4B5B-B7B4-94D9B3F7F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Agreement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DFCD3-52D5-4A65-8399-B24227BB1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In some languages, such as Spanish, more forms of the verb are distinct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029D1E-BC06-4E76-88D7-12D570D59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6</a:t>
            </a:fld>
            <a:endParaRPr lang="en-GB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CB31C0D-2DF0-4EE3-AAB8-2C1D758400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7923175"/>
              </p:ext>
            </p:extLst>
          </p:nvPr>
        </p:nvGraphicFramePr>
        <p:xfrm>
          <a:off x="1021061" y="3024482"/>
          <a:ext cx="972011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7418">
                  <a:extLst>
                    <a:ext uri="{9D8B030D-6E8A-4147-A177-3AD203B41FA5}">
                      <a16:colId xmlns:a16="http://schemas.microsoft.com/office/drawing/2014/main" val="1382939472"/>
                    </a:ext>
                  </a:extLst>
                </a:gridCol>
                <a:gridCol w="2022793">
                  <a:extLst>
                    <a:ext uri="{9D8B030D-6E8A-4147-A177-3AD203B41FA5}">
                      <a16:colId xmlns:a16="http://schemas.microsoft.com/office/drawing/2014/main" val="3222665519"/>
                    </a:ext>
                  </a:extLst>
                </a:gridCol>
                <a:gridCol w="2237105">
                  <a:extLst>
                    <a:ext uri="{9D8B030D-6E8A-4147-A177-3AD203B41FA5}">
                      <a16:colId xmlns:a16="http://schemas.microsoft.com/office/drawing/2014/main" val="3312199215"/>
                    </a:ext>
                  </a:extLst>
                </a:gridCol>
                <a:gridCol w="237853">
                  <a:extLst>
                    <a:ext uri="{9D8B030D-6E8A-4147-A177-3AD203B41FA5}">
                      <a16:colId xmlns:a16="http://schemas.microsoft.com/office/drawing/2014/main" val="2914561721"/>
                    </a:ext>
                  </a:extLst>
                </a:gridCol>
                <a:gridCol w="2067243">
                  <a:extLst>
                    <a:ext uri="{9D8B030D-6E8A-4147-A177-3AD203B41FA5}">
                      <a16:colId xmlns:a16="http://schemas.microsoft.com/office/drawing/2014/main" val="4039136184"/>
                    </a:ext>
                  </a:extLst>
                </a:gridCol>
                <a:gridCol w="2227704">
                  <a:extLst>
                    <a:ext uri="{9D8B030D-6E8A-4147-A177-3AD203B41FA5}">
                      <a16:colId xmlns:a16="http://schemas.microsoft.com/office/drawing/2014/main" val="42623044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Person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Singular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Plural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Singular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Plural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4993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noProof="0" dirty="0">
                          <a:solidFill>
                            <a:srgbClr val="FF0000"/>
                          </a:solidFill>
                        </a:rPr>
                        <a:t>Yo</a:t>
                      </a:r>
                      <a:r>
                        <a:rPr lang="es-ES" sz="1600" noProof="0" dirty="0"/>
                        <a:t>	condu</a:t>
                      </a:r>
                      <a:r>
                        <a:rPr lang="es-ES" sz="1600" u="sng" noProof="0" dirty="0"/>
                        <a:t>zco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noProof="0" dirty="0">
                          <a:solidFill>
                            <a:srgbClr val="FF0000"/>
                          </a:solidFill>
                        </a:rPr>
                        <a:t>Nosotros</a:t>
                      </a:r>
                      <a:r>
                        <a:rPr lang="es-ES" sz="1600" noProof="0" dirty="0"/>
                        <a:t>	condu</a:t>
                      </a:r>
                      <a:r>
                        <a:rPr lang="es-ES" sz="1600" u="sng" noProof="0" dirty="0"/>
                        <a:t>cimos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6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noProof="0" dirty="0">
                          <a:solidFill>
                            <a:srgbClr val="FF0000"/>
                          </a:solidFill>
                        </a:rPr>
                        <a:t>Yo</a:t>
                      </a:r>
                      <a:r>
                        <a:rPr lang="es-ES" sz="1600" noProof="0" dirty="0"/>
                        <a:t>	condu</a:t>
                      </a:r>
                      <a:r>
                        <a:rPr lang="es-ES" sz="1600" u="sng" noProof="0" dirty="0"/>
                        <a:t>je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noProof="0" dirty="0">
                          <a:solidFill>
                            <a:srgbClr val="FF0000"/>
                          </a:solidFill>
                        </a:rPr>
                        <a:t>Nosotros</a:t>
                      </a:r>
                      <a:r>
                        <a:rPr lang="es-ES" sz="1600" noProof="0" dirty="0"/>
                        <a:t>	condu</a:t>
                      </a:r>
                      <a:r>
                        <a:rPr lang="es-ES" sz="1600" u="sng" noProof="0" dirty="0"/>
                        <a:t>jimos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1357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noProof="0" dirty="0">
                          <a:solidFill>
                            <a:srgbClr val="FF0000"/>
                          </a:solidFill>
                        </a:rPr>
                        <a:t>Tú</a:t>
                      </a:r>
                      <a:r>
                        <a:rPr lang="es-ES" sz="1600" noProof="0" dirty="0"/>
                        <a:t>	condu</a:t>
                      </a:r>
                      <a:r>
                        <a:rPr lang="es-ES" sz="1600" u="sng" noProof="0" dirty="0"/>
                        <a:t>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noProof="0" dirty="0">
                          <a:solidFill>
                            <a:srgbClr val="FF0000"/>
                          </a:solidFill>
                        </a:rPr>
                        <a:t>Vosotros</a:t>
                      </a:r>
                      <a:r>
                        <a:rPr lang="es-ES" sz="1600" noProof="0" dirty="0"/>
                        <a:t>	condu</a:t>
                      </a:r>
                      <a:r>
                        <a:rPr lang="es-ES" sz="1600" u="sng" noProof="0" dirty="0"/>
                        <a:t>cís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6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noProof="0" dirty="0">
                          <a:solidFill>
                            <a:srgbClr val="FF0000"/>
                          </a:solidFill>
                        </a:rPr>
                        <a:t>Tú</a:t>
                      </a:r>
                      <a:r>
                        <a:rPr lang="es-ES" sz="1600" noProof="0" dirty="0"/>
                        <a:t>	condu</a:t>
                      </a:r>
                      <a:r>
                        <a:rPr lang="es-ES" sz="1600" u="sng" noProof="0" dirty="0"/>
                        <a:t>jiste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noProof="0" dirty="0">
                          <a:solidFill>
                            <a:srgbClr val="FF0000"/>
                          </a:solidFill>
                        </a:rPr>
                        <a:t>Vosotros</a:t>
                      </a:r>
                      <a:r>
                        <a:rPr lang="es-ES" sz="1600" noProof="0" dirty="0"/>
                        <a:t>	condu</a:t>
                      </a:r>
                      <a:r>
                        <a:rPr lang="es-ES" sz="1600" u="sng" noProof="0" dirty="0"/>
                        <a:t>jisteis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273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noProof="0" dirty="0">
                          <a:solidFill>
                            <a:srgbClr val="FF0000"/>
                          </a:solidFill>
                        </a:rPr>
                        <a:t>Él</a:t>
                      </a:r>
                      <a:r>
                        <a:rPr lang="es-ES" sz="1600" noProof="0" dirty="0"/>
                        <a:t>/</a:t>
                      </a:r>
                      <a:r>
                        <a:rPr lang="es-ES" sz="1600" noProof="0" dirty="0">
                          <a:solidFill>
                            <a:srgbClr val="FF0000"/>
                          </a:solidFill>
                        </a:rPr>
                        <a:t>ella</a:t>
                      </a:r>
                      <a:r>
                        <a:rPr lang="es-ES" sz="1600" noProof="0" dirty="0"/>
                        <a:t>	condu</a:t>
                      </a:r>
                      <a:r>
                        <a:rPr lang="es-ES" sz="1600" u="sng" noProof="0" dirty="0"/>
                        <a:t>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noProof="0" dirty="0">
                          <a:solidFill>
                            <a:srgbClr val="FF0000"/>
                          </a:solidFill>
                        </a:rPr>
                        <a:t>Ellos</a:t>
                      </a:r>
                      <a:r>
                        <a:rPr lang="es-ES" sz="1600" noProof="0" dirty="0"/>
                        <a:t>/</a:t>
                      </a:r>
                      <a:r>
                        <a:rPr lang="es-ES" sz="1600" noProof="0" dirty="0">
                          <a:solidFill>
                            <a:srgbClr val="FF0000"/>
                          </a:solidFill>
                        </a:rPr>
                        <a:t>ellas</a:t>
                      </a:r>
                      <a:r>
                        <a:rPr lang="es-ES" sz="1600" noProof="0" dirty="0"/>
                        <a:t>	condu</a:t>
                      </a:r>
                      <a:r>
                        <a:rPr lang="es-ES" sz="1600" u="sng" noProof="0" dirty="0"/>
                        <a:t>cen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6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noProof="0" dirty="0">
                          <a:solidFill>
                            <a:srgbClr val="FF0000"/>
                          </a:solidFill>
                        </a:rPr>
                        <a:t>Él</a:t>
                      </a:r>
                      <a:r>
                        <a:rPr lang="es-ES" sz="1600" noProof="0" dirty="0"/>
                        <a:t>/</a:t>
                      </a:r>
                      <a:r>
                        <a:rPr lang="es-ES" sz="1600" noProof="0" dirty="0">
                          <a:solidFill>
                            <a:srgbClr val="FF0000"/>
                          </a:solidFill>
                        </a:rPr>
                        <a:t>ella</a:t>
                      </a:r>
                      <a:r>
                        <a:rPr lang="es-ES" sz="1600" noProof="0" dirty="0"/>
                        <a:t>	condu</a:t>
                      </a:r>
                      <a:r>
                        <a:rPr lang="es-ES" sz="1600" u="sng" noProof="0" dirty="0"/>
                        <a:t>jo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noProof="0" dirty="0">
                          <a:solidFill>
                            <a:srgbClr val="FF0000"/>
                          </a:solidFill>
                        </a:rPr>
                        <a:t>Ellos</a:t>
                      </a:r>
                      <a:r>
                        <a:rPr lang="es-ES" sz="1600" noProof="0" dirty="0"/>
                        <a:t>/</a:t>
                      </a:r>
                      <a:r>
                        <a:rPr lang="es-ES" sz="1600" noProof="0" dirty="0">
                          <a:solidFill>
                            <a:srgbClr val="FF0000"/>
                          </a:solidFill>
                        </a:rPr>
                        <a:t>ellas</a:t>
                      </a:r>
                      <a:r>
                        <a:rPr lang="es-ES" sz="1600" noProof="0" dirty="0"/>
                        <a:t>	condu</a:t>
                      </a:r>
                      <a:r>
                        <a:rPr lang="es-ES" sz="1600" u="sng" noProof="0" dirty="0"/>
                        <a:t>jeron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1017542"/>
                  </a:ext>
                </a:extLst>
              </a:tr>
            </a:tbl>
          </a:graphicData>
        </a:graphic>
      </p:graphicFrame>
      <p:sp>
        <p:nvSpPr>
          <p:cNvPr id="7" name="Star: 32 Points 6">
            <a:extLst>
              <a:ext uri="{FF2B5EF4-FFF2-40B4-BE49-F238E27FC236}">
                <a16:creationId xmlns:a16="http://schemas.microsoft.com/office/drawing/2014/main" id="{314AC8B4-FAC5-4C30-BA0E-72224ADF336D}"/>
              </a:ext>
            </a:extLst>
          </p:cNvPr>
          <p:cNvSpPr/>
          <p:nvPr/>
        </p:nvSpPr>
        <p:spPr>
          <a:xfrm>
            <a:off x="1021061" y="4642780"/>
            <a:ext cx="9720116" cy="1400970"/>
          </a:xfrm>
          <a:prstGeom prst="star32">
            <a:avLst>
              <a:gd name="adj" fmla="val 2879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GB" dirty="0"/>
              <a:t>The set of all a verb’s different forms is called its </a:t>
            </a:r>
            <a:r>
              <a:rPr lang="en-GB" u="sng" dirty="0"/>
              <a:t>conjugation</a:t>
            </a:r>
            <a:endParaRPr lang="en-GB" dirty="0"/>
          </a:p>
        </p:txBody>
      </p:sp>
      <p:pic>
        <p:nvPicPr>
          <p:cNvPr id="6" name="Audio 5">
            <a:hlinkClick r:id="" action="ppaction://media"/>
            <a:extLst>
              <a:ext uri="{FF2B5EF4-FFF2-40B4-BE49-F238E27FC236}">
                <a16:creationId xmlns:a16="http://schemas.microsoft.com/office/drawing/2014/main" id="{7834BEE7-B91A-488D-BC39-422D0E571560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48362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987">
        <p:random/>
      </p:transition>
    </mc:Choice>
    <mc:Fallback xmlns="">
      <p:transition spd="slow" advTm="31987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5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53" presetClass="exit" presetSubtype="3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40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0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42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 build="p"/>
      <p:bldP spid="7" grpId="0" animBg="1"/>
      <p:bldP spid="7" grpId="1" animBg="1"/>
    </p:bldLst>
  </p:timing>
  <p:extLst>
    <p:ext uri="{3A86A75C-4F4B-4683-9AE1-C65F6400EC91}">
      <p14:laserTraceLst xmlns:p14="http://schemas.microsoft.com/office/powerpoint/2010/main">
        <p14:tracePtLst>
          <p14:tracePt t="9272" x="4203700" y="2368550"/>
          <p14:tracePt t="9721" x="4178300" y="2381250"/>
          <p14:tracePt t="9759" x="4140200" y="2406650"/>
          <p14:tracePt t="9773" x="4121150" y="2419350"/>
          <p14:tracePt t="9801" x="4114800" y="2419350"/>
          <p14:tracePt t="9838" x="4057650" y="2463800"/>
          <p14:tracePt t="9864" x="4019550" y="2514600"/>
          <p14:tracePt t="9902" x="3987800" y="2559050"/>
          <p14:tracePt t="9928" x="3981450" y="2565400"/>
          <p14:tracePt t="9978" x="3975100" y="2565400"/>
          <p14:tracePt t="10035" x="3962400" y="2565400"/>
          <p14:tracePt t="10104" x="3956050" y="2571750"/>
          <p14:tracePt t="10153" x="3943350" y="2597150"/>
          <p14:tracePt t="10177" x="3937000" y="2603500"/>
          <p14:tracePt t="10650" x="3937000" y="2609850"/>
          <p14:tracePt t="10884" x="3930650" y="2609850"/>
          <p14:tracePt t="10917" x="3924300" y="2616200"/>
          <p14:tracePt t="10928" x="3924300" y="2628900"/>
          <p14:tracePt t="10953" x="3924300" y="2686050"/>
          <p14:tracePt t="10977" x="3924300" y="2730500"/>
          <p14:tracePt t="11012" x="3924300" y="2774950"/>
          <p14:tracePt t="11354" x="3937000" y="2800350"/>
          <p14:tracePt t="11400" x="3943350" y="2927350"/>
          <p14:tracePt t="11431" x="3943350" y="2959100"/>
          <p14:tracePt t="11466" x="3956050" y="3016250"/>
          <p14:tracePt t="11499" x="3956050" y="3073400"/>
          <p14:tracePt t="11534" x="3956050" y="3105150"/>
          <p14:tracePt t="11570" x="3956050" y="3136900"/>
          <p14:tracePt t="11608" x="3956050" y="3149600"/>
          <p14:tracePt t="11632" x="3956050" y="3155950"/>
          <p14:tracePt t="11759" x="3956050" y="3162300"/>
          <p14:tracePt t="11784" x="3949700" y="3175000"/>
          <p14:tracePt t="11813" x="3930650" y="3181350"/>
          <p14:tracePt t="11849" x="3860800" y="3251200"/>
          <p14:tracePt t="11871" x="3854450" y="3257550"/>
          <p14:tracePt t="11910" x="3822700" y="3289300"/>
          <p14:tracePt t="11936" x="3803650" y="3314700"/>
          <p14:tracePt t="11962" x="3778250" y="3352800"/>
          <p14:tracePt t="12001" x="3771900" y="3359150"/>
          <p14:tracePt t="12186" x="3771900" y="3378200"/>
          <p14:tracePt t="12214" x="3771900" y="3390900"/>
          <p14:tracePt t="12269" x="3771900" y="3409950"/>
          <p14:tracePt t="12282" x="3771900" y="3416300"/>
          <p14:tracePt t="12308" x="3771900" y="3435350"/>
          <p14:tracePt t="12408" x="3771900" y="3448050"/>
          <p14:tracePt t="12483" x="3778250" y="3460750"/>
          <p14:tracePt t="12674" x="3784600" y="3467100"/>
          <p14:tracePt t="12766" x="3797300" y="3467100"/>
          <p14:tracePt t="12833" x="3803650" y="3467100"/>
          <p14:tracePt t="12929" x="3810000" y="3467100"/>
          <p14:tracePt t="13015" x="3822700" y="3473450"/>
          <p14:tracePt t="13187" x="3829050" y="3467100"/>
          <p14:tracePt t="13414" x="3848100" y="3486150"/>
          <p14:tracePt t="13430" x="3879850" y="3549650"/>
          <p14:tracePt t="13456" x="3886200" y="3651250"/>
          <p14:tracePt t="13494" x="3886200" y="3702050"/>
          <p14:tracePt t="13518" x="3886200" y="3733800"/>
          <p14:tracePt t="13557" x="3898900" y="3829050"/>
          <p14:tracePt t="13601" x="3911600" y="3879850"/>
          <p14:tracePt t="13629" x="3911600" y="3886200"/>
          <p14:tracePt t="13742" x="3911600" y="3898900"/>
          <p14:tracePt t="13777" x="3917950" y="3911600"/>
          <p14:tracePt t="13800" x="3917950" y="3930650"/>
          <p14:tracePt t="13838" x="3930650" y="3968750"/>
          <p14:tracePt t="14050" x="3943350" y="3968750"/>
          <p14:tracePt t="14146" x="3949700" y="3968750"/>
          <p14:tracePt t="14180" x="3949700" y="3975100"/>
          <p14:tracePt t="14207" x="3949700" y="4013200"/>
          <p14:tracePt t="14245" x="3949700" y="4044950"/>
          <p14:tracePt t="14277" x="3949700" y="4057650"/>
          <p14:tracePt t="14302" x="3949700" y="4076700"/>
          <p14:tracePt t="14336" x="3937000" y="4108450"/>
          <p14:tracePt t="14378" x="3930650" y="4127500"/>
          <p14:tracePt t="14447" x="3917950" y="4133850"/>
          <p14:tracePt t="14504" x="3911600" y="4146550"/>
          <p14:tracePt t="14542" x="3898900" y="4171950"/>
          <p14:tracePt t="14588" x="3886200" y="4210050"/>
          <p14:tracePt t="14613" x="3879850" y="4216400"/>
          <p14:tracePt t="14648" x="3873500" y="4254500"/>
          <p14:tracePt t="14676" x="3867150" y="4273550"/>
          <p14:tracePt t="14711" x="3867150" y="4286250"/>
          <p14:tracePt t="14745" x="3860800" y="4298950"/>
          <p14:tracePt t="14773" x="3860800" y="4305300"/>
          <p14:tracePt t="14838" x="3860800" y="4324350"/>
          <p14:tracePt t="14883" x="3860800" y="4343400"/>
          <p14:tracePt t="14897" x="3860800" y="4349750"/>
          <p14:tracePt t="14932" x="3860800" y="4381500"/>
          <p14:tracePt t="14977" x="3860800" y="4394200"/>
          <p14:tracePt t="15683" x="3848100" y="4362450"/>
          <p14:tracePt t="15721" x="3848100" y="4235450"/>
          <p14:tracePt t="15736" x="3848100" y="4121150"/>
          <p14:tracePt t="15784" x="4044950" y="3854450"/>
          <p14:tracePt t="15809" x="4127500" y="3708400"/>
          <p14:tracePt t="15835" x="4222750" y="3575050"/>
          <p14:tracePt t="15872" x="4330700" y="3486150"/>
          <p14:tracePt t="15907" x="4375150" y="3460750"/>
          <p14:tracePt t="15943" x="4400550" y="3460750"/>
          <p14:tracePt t="15966" x="4432300" y="3467100"/>
          <p14:tracePt t="16004" x="4470400" y="3467100"/>
          <p14:tracePt t="16027" x="4483100" y="3467100"/>
          <p14:tracePt t="16061" x="4540250" y="3454400"/>
          <p14:tracePt t="16097" x="4794250" y="3454400"/>
          <p14:tracePt t="16122" x="4826000" y="3454400"/>
          <p14:tracePt t="16217" x="4826000" y="3460750"/>
          <p14:tracePt t="16273" x="4819650" y="3486150"/>
          <p14:tracePt t="16285" x="4819650" y="3498850"/>
          <p14:tracePt t="16452" x="4845050" y="3505200"/>
          <p14:tracePt t="16499" x="4851400" y="3505200"/>
          <p14:tracePt t="16534" x="4902200" y="3517900"/>
          <p14:tracePt t="16559" x="4914900" y="3524250"/>
          <p14:tracePt t="16643" x="4927600" y="3524250"/>
          <p14:tracePt t="16743" x="4940300" y="3530600"/>
          <p14:tracePt t="16790" x="4965700" y="3536950"/>
          <p14:tracePt t="16804" x="4972050" y="3536950"/>
          <p14:tracePt t="16856" x="4984750" y="3536950"/>
          <p14:tracePt t="16891" x="4991100" y="3536950"/>
          <p14:tracePt t="17187" x="4978400" y="3524250"/>
          <p14:tracePt t="17223" x="4921250" y="3486150"/>
          <p14:tracePt t="17247" x="4914900" y="3486150"/>
          <p14:tracePt t="17284" x="4883150" y="3486150"/>
          <p14:tracePt t="17318" x="4870450" y="3486150"/>
          <p14:tracePt t="17340" x="4845050" y="3549650"/>
          <p14:tracePt t="17376" x="4826000" y="3689350"/>
          <p14:tracePt t="17412" x="4826000" y="3797300"/>
          <p14:tracePt t="17437" x="4826000" y="3829050"/>
          <p14:tracePt t="17472" x="4832350" y="3854450"/>
          <p14:tracePt t="17508" x="4851400" y="3879850"/>
          <p14:tracePt t="17534" x="4864100" y="3962400"/>
          <p14:tracePt t="17568" x="4870450" y="3981450"/>
          <p14:tracePt t="17603" x="4870450" y="4000500"/>
          <p14:tracePt t="17638" x="4876800" y="4019550"/>
          <p14:tracePt t="17663" x="4883150" y="4025900"/>
          <p14:tracePt t="17688" x="4914900" y="4038600"/>
          <p14:tracePt t="17724" x="4921250" y="4038600"/>
          <p14:tracePt t="17757" x="4927600" y="4044950"/>
          <p14:tracePt t="17805" x="4933950" y="4044950"/>
          <p14:tracePt t="17989" x="4940300" y="4044950"/>
          <p14:tracePt t="18239" x="4940300" y="4038600"/>
          <p14:tracePt t="18273" x="4933950" y="4038600"/>
          <p14:tracePt t="18316" x="4927600" y="4038600"/>
          <p14:tracePt t="18350" x="4921250" y="4032250"/>
          <p14:tracePt t="18413" x="4908550" y="4032250"/>
          <p14:tracePt t="18460" x="4902200" y="4044950"/>
          <p14:tracePt t="18495" x="4895850" y="4070350"/>
          <p14:tracePt t="18521" x="4889500" y="4089400"/>
          <p14:tracePt t="18555" x="4883150" y="4102100"/>
          <p14:tracePt t="18584" x="4883150" y="4108450"/>
          <p14:tracePt t="18618" x="4883150" y="4140200"/>
          <p14:tracePt t="18650" x="4870450" y="4159250"/>
          <p14:tracePt t="18676" x="4870450" y="4171950"/>
          <p14:tracePt t="18710" x="4870450" y="4222750"/>
          <p14:tracePt t="18743" x="4864100" y="4248150"/>
          <p14:tracePt t="18780" x="4870450" y="4286250"/>
          <p14:tracePt t="18803" x="4889500" y="4305300"/>
          <p14:tracePt t="18838" x="4914900" y="4343400"/>
          <p14:tracePt t="18872" x="4940300" y="4356100"/>
          <p14:tracePt t="18898" x="4959350" y="4356100"/>
          <p14:tracePt t="18932" x="4965700" y="4356100"/>
          <p14:tracePt t="18966" x="4997450" y="4381500"/>
          <p14:tracePt t="19000" x="5010150" y="4394200"/>
          <p14:tracePt t="19046" x="5016500" y="4394200"/>
          <p14:tracePt t="19120" x="5022850" y="4394200"/>
          <p14:tracePt t="19187" x="5029200" y="4394200"/>
          <p14:tracePt t="20009" x="5022850" y="4394200"/>
          <p14:tracePt t="20092" x="5010150" y="4394200"/>
          <p14:tracePt t="20693" x="5003800" y="4394200"/>
          <p14:tracePt t="20750" x="5003800" y="4375150"/>
          <p14:tracePt t="20984" x="4997450" y="4368800"/>
          <p14:tracePt t="21006" x="4991100" y="4368800"/>
          <p14:tracePt t="21222" x="4978400" y="4368800"/>
          <p14:tracePt t="21685" x="4972050" y="4368800"/>
          <p14:tracePt t="21735" x="4972050" y="4375150"/>
          <p14:tracePt t="22550" x="4965700" y="4375150"/>
          <p14:tracePt t="23265" x="4953000" y="4375150"/>
          <p14:tracePt t="23574" x="4953000" y="4381500"/>
          <p14:tracePt t="24259" x="4946650" y="4381500"/>
          <p14:tracePt t="25486" x="4946650" y="4387850"/>
          <p14:tracePt t="25940" x="4940300" y="4387850"/>
          <p14:tracePt t="26018" x="4933950" y="4387850"/>
          <p14:tracePt t="27246" x="4927600" y="4387850"/>
          <p14:tracePt t="27670" x="4921250" y="4387850"/>
          <p14:tracePt t="30509" x="4908550" y="4387850"/>
        </p14:tracePtLst>
      </p14:laserTraceLst>
    </p:ext>
  </p:extLs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153CD5B-57E6-4B5B-B7B4-94D9B3F7F13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Agreement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62DFCD3-52D5-4A65-8399-B24227BB1A6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Because of this, you don’t actually need </a:t>
            </a:r>
            <a:r>
              <a:rPr lang="en-GB" dirty="0">
                <a:solidFill>
                  <a:srgbClr val="FF0000"/>
                </a:solidFill>
              </a:rPr>
              <a:t>subject</a:t>
            </a:r>
            <a:r>
              <a:rPr lang="en-GB" dirty="0"/>
              <a:t> pronouns like </a:t>
            </a:r>
            <a:r>
              <a:rPr lang="en-GB" i="1" dirty="0">
                <a:solidFill>
                  <a:srgbClr val="FF0000"/>
                </a:solidFill>
              </a:rPr>
              <a:t>I</a:t>
            </a:r>
            <a:r>
              <a:rPr lang="en-GB" dirty="0"/>
              <a:t> or </a:t>
            </a:r>
            <a:r>
              <a:rPr lang="en-GB" i="1" dirty="0">
                <a:solidFill>
                  <a:srgbClr val="FF0000"/>
                </a:solidFill>
              </a:rPr>
              <a:t>we</a:t>
            </a:r>
            <a:r>
              <a:rPr lang="en-GB" dirty="0"/>
              <a:t> in Spanish</a:t>
            </a: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br>
              <a:rPr lang="en-GB" dirty="0"/>
            </a:br>
            <a:endParaRPr lang="en-GB" dirty="0"/>
          </a:p>
          <a:p>
            <a:r>
              <a:rPr lang="en-GB" dirty="0"/>
              <a:t>To say ‘I drive’, you can simply say </a:t>
            </a:r>
            <a:r>
              <a:rPr lang="en-GB" i="1" noProof="1"/>
              <a:t>Conduzco</a:t>
            </a:r>
            <a:r>
              <a:rPr lang="en-GB" dirty="0"/>
              <a:t>.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20029D1E-BC06-4E76-88D7-12D570D596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7</a:t>
            </a:fld>
            <a:endParaRPr lang="en-GB"/>
          </a:p>
        </p:txBody>
      </p:sp>
      <p:graphicFrame>
        <p:nvGraphicFramePr>
          <p:cNvPr id="5" name="Table 5">
            <a:extLst>
              <a:ext uri="{FF2B5EF4-FFF2-40B4-BE49-F238E27FC236}">
                <a16:creationId xmlns:a16="http://schemas.microsoft.com/office/drawing/2014/main" id="{0CB31C0D-2DF0-4EE3-AAB8-2C1D7584004D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1993975"/>
              </p:ext>
            </p:extLst>
          </p:nvPr>
        </p:nvGraphicFramePr>
        <p:xfrm>
          <a:off x="1021061" y="3024482"/>
          <a:ext cx="9720116" cy="148336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27418">
                  <a:extLst>
                    <a:ext uri="{9D8B030D-6E8A-4147-A177-3AD203B41FA5}">
                      <a16:colId xmlns:a16="http://schemas.microsoft.com/office/drawing/2014/main" val="1382939472"/>
                    </a:ext>
                  </a:extLst>
                </a:gridCol>
                <a:gridCol w="2022793">
                  <a:extLst>
                    <a:ext uri="{9D8B030D-6E8A-4147-A177-3AD203B41FA5}">
                      <a16:colId xmlns:a16="http://schemas.microsoft.com/office/drawing/2014/main" val="3222665519"/>
                    </a:ext>
                  </a:extLst>
                </a:gridCol>
                <a:gridCol w="2237105">
                  <a:extLst>
                    <a:ext uri="{9D8B030D-6E8A-4147-A177-3AD203B41FA5}">
                      <a16:colId xmlns:a16="http://schemas.microsoft.com/office/drawing/2014/main" val="3312199215"/>
                    </a:ext>
                  </a:extLst>
                </a:gridCol>
                <a:gridCol w="237853">
                  <a:extLst>
                    <a:ext uri="{9D8B030D-6E8A-4147-A177-3AD203B41FA5}">
                      <a16:colId xmlns:a16="http://schemas.microsoft.com/office/drawing/2014/main" val="2914561721"/>
                    </a:ext>
                  </a:extLst>
                </a:gridCol>
                <a:gridCol w="2067243">
                  <a:extLst>
                    <a:ext uri="{9D8B030D-6E8A-4147-A177-3AD203B41FA5}">
                      <a16:colId xmlns:a16="http://schemas.microsoft.com/office/drawing/2014/main" val="4039136184"/>
                    </a:ext>
                  </a:extLst>
                </a:gridCol>
                <a:gridCol w="2227704">
                  <a:extLst>
                    <a:ext uri="{9D8B030D-6E8A-4147-A177-3AD203B41FA5}">
                      <a16:colId xmlns:a16="http://schemas.microsoft.com/office/drawing/2014/main" val="4262304443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Person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Singular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Plural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endParaRPr lang="en-GB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Singular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GB" sz="1600" dirty="0"/>
                        <a:t>Plural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83499306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noProof="0" dirty="0"/>
                        <a:t>	condu</a:t>
                      </a:r>
                      <a:r>
                        <a:rPr lang="es-ES" sz="1600" u="sng" noProof="0" dirty="0"/>
                        <a:t>zco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noProof="0" dirty="0"/>
                        <a:t>	condu</a:t>
                      </a:r>
                      <a:r>
                        <a:rPr lang="es-ES" sz="1600" u="sng" noProof="0" dirty="0"/>
                        <a:t>cimos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6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noProof="0" dirty="0"/>
                        <a:t>	condu</a:t>
                      </a:r>
                      <a:r>
                        <a:rPr lang="es-ES" sz="1600" u="sng" noProof="0" dirty="0"/>
                        <a:t>je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noProof="0" dirty="0"/>
                        <a:t>	condu</a:t>
                      </a:r>
                      <a:r>
                        <a:rPr lang="es-ES" sz="1600" u="sng" noProof="0" dirty="0"/>
                        <a:t>jimos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72135764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noProof="0" dirty="0"/>
                        <a:t>	condu</a:t>
                      </a:r>
                      <a:r>
                        <a:rPr lang="es-ES" sz="1600" u="sng" noProof="0" dirty="0"/>
                        <a:t>ces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noProof="0" dirty="0"/>
                        <a:t>	condu</a:t>
                      </a:r>
                      <a:r>
                        <a:rPr lang="es-ES" sz="1600" u="sng" noProof="0" dirty="0"/>
                        <a:t>cís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6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noProof="0" dirty="0"/>
                        <a:t>	condu</a:t>
                      </a:r>
                      <a:r>
                        <a:rPr lang="es-ES" sz="1600" u="sng" noProof="0" dirty="0"/>
                        <a:t>jiste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noProof="0" dirty="0"/>
                        <a:t>	condu</a:t>
                      </a:r>
                      <a:r>
                        <a:rPr lang="es-ES" sz="1600" u="sng" noProof="0" dirty="0"/>
                        <a:t>jisteis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2479273468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r>
                        <a:rPr lang="en-GB" sz="1600" dirty="0"/>
                        <a:t>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noProof="0" dirty="0"/>
                        <a:t>	condu</a:t>
                      </a:r>
                      <a:r>
                        <a:rPr lang="es-ES" sz="1600" u="sng" noProof="0" dirty="0"/>
                        <a:t>ce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noProof="0" dirty="0"/>
                        <a:t>	condu</a:t>
                      </a:r>
                      <a:r>
                        <a:rPr lang="es-ES" sz="1600" u="sng" noProof="0" dirty="0"/>
                        <a:t>cen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s-ES" sz="1600" noProof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noProof="0" dirty="0"/>
                        <a:t>	condu</a:t>
                      </a:r>
                      <a:r>
                        <a:rPr lang="es-ES" sz="1600" u="sng" noProof="0" dirty="0"/>
                        <a:t>jo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s-ES" sz="1600" noProof="0" dirty="0"/>
                        <a:t>	condu</a:t>
                      </a:r>
                      <a:r>
                        <a:rPr lang="es-ES" sz="1600" u="sng" noProof="0" dirty="0"/>
                        <a:t>jeron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3701017542"/>
                  </a:ext>
                </a:extLst>
              </a:tr>
            </a:tbl>
          </a:graphicData>
        </a:graphic>
      </p:graphicFrame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C4E32141-355C-4597-8C03-1476587140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58261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3111">
        <p:fade/>
      </p:transition>
    </mc:Choice>
    <mc:Fallback xmlns="">
      <p:transition spd="slow" advTm="1311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D2FD08-F9FF-42A3-A9CC-912F3DA5B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Agreement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33BA440-7B2A-422F-9D37-A57A7828DE5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This isn’t possible in English</a:t>
            </a:r>
          </a:p>
          <a:p>
            <a:r>
              <a:rPr lang="en-GB" dirty="0"/>
              <a:t>Even with a form like </a:t>
            </a:r>
            <a:r>
              <a:rPr lang="en-GB" i="1" dirty="0"/>
              <a:t>am</a:t>
            </a:r>
            <a:r>
              <a:rPr lang="en-GB" dirty="0"/>
              <a:t>, which always has the same subject (</a:t>
            </a:r>
            <a:r>
              <a:rPr lang="en-GB" i="1" dirty="0"/>
              <a:t>I</a:t>
            </a:r>
            <a:r>
              <a:rPr lang="en-GB" dirty="0"/>
              <a:t>), you need to put the </a:t>
            </a:r>
            <a:r>
              <a:rPr lang="en-GB" dirty="0">
                <a:solidFill>
                  <a:srgbClr val="FF0000"/>
                </a:solidFill>
              </a:rPr>
              <a:t>subject</a:t>
            </a:r>
            <a:r>
              <a:rPr lang="en-GB" dirty="0"/>
              <a:t> in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GB" strike="sngStrike" dirty="0"/>
              <a:t>Am here</a:t>
            </a:r>
          </a:p>
          <a:p>
            <a:pPr marL="514350" indent="-514350">
              <a:buFont typeface="+mj-lt"/>
              <a:buAutoNum type="arabicPeriod" startAt="4"/>
            </a:pPr>
            <a:r>
              <a:rPr lang="en-GB" dirty="0"/>
              <a:t>​</a:t>
            </a:r>
            <a:r>
              <a:rPr lang="en-GB" dirty="0">
                <a:solidFill>
                  <a:srgbClr val="FF0000"/>
                </a:solidFill>
              </a:rPr>
              <a:t>I</a:t>
            </a:r>
            <a:r>
              <a:rPr lang="en-GB" dirty="0"/>
              <a:t> am here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CF66648-67B9-4EC7-ABF2-FFDA1A30F46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8</a:t>
            </a:fld>
            <a:endParaRPr lang="en-GB"/>
          </a:p>
        </p:txBody>
      </p:sp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4C23ECD0-331E-449B-A7E3-5E0962E12BF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11125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843">
        <p:random/>
      </p:transition>
    </mc:Choice>
    <mc:Fallback xmlns="">
      <p:transition spd="slow" advTm="19843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2EB486-5976-421D-9B84-86531AACE0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Agreement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4E15A5B-4310-4E7D-BC78-01147EFE2CB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/>
              <a:t>There are some languages, such as Chinese, where verbs don’t show any agreement at all</a:t>
            </a:r>
          </a:p>
          <a:p>
            <a:r>
              <a:rPr lang="en-GB" dirty="0"/>
              <a:t>In these languages, as in English, you need the </a:t>
            </a:r>
            <a:r>
              <a:rPr lang="en-GB" dirty="0">
                <a:solidFill>
                  <a:srgbClr val="FF0000"/>
                </a:solidFill>
              </a:rPr>
              <a:t>subject</a:t>
            </a:r>
            <a:r>
              <a:rPr lang="en-GB" dirty="0"/>
              <a:t> to know who is performing an action</a:t>
            </a:r>
            <a:endParaRPr lang="en-GB" dirty="0">
              <a:solidFill>
                <a:srgbClr val="FF0000"/>
              </a:solidFill>
            </a:endParaRPr>
          </a:p>
          <a:p>
            <a:pPr marL="514350" indent="-514350">
              <a:buFont typeface="+mj-lt"/>
              <a:buAutoNum type="arabicPeriod" startAt="6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Wǒ</a:t>
            </a:r>
            <a:r>
              <a:rPr lang="en-GB" noProof="1"/>
              <a:t> kāichē</a:t>
            </a:r>
            <a:br>
              <a:rPr lang="en-GB" noProof="1"/>
            </a:br>
            <a:r>
              <a:rPr lang="en-GB" noProof="1"/>
              <a:t>‘</a:t>
            </a:r>
            <a:r>
              <a:rPr lang="en-GB" noProof="1">
                <a:solidFill>
                  <a:srgbClr val="FF0000"/>
                </a:solidFill>
              </a:rPr>
              <a:t>I</a:t>
            </a:r>
            <a:r>
              <a:rPr lang="en-GB" noProof="1"/>
              <a:t> drive’</a:t>
            </a:r>
          </a:p>
          <a:p>
            <a:pPr marL="514350" indent="-514350">
              <a:buFont typeface="+mj-lt"/>
              <a:buAutoNum type="arabicPeriod" startAt="6"/>
            </a:pPr>
            <a:r>
              <a:rPr lang="en-GB" noProof="1"/>
              <a:t>​</a:t>
            </a:r>
            <a:r>
              <a:rPr lang="en-GB" noProof="1">
                <a:solidFill>
                  <a:srgbClr val="FF0000"/>
                </a:solidFill>
              </a:rPr>
              <a:t>Tā</a:t>
            </a:r>
            <a:r>
              <a:rPr lang="en-GB" noProof="1"/>
              <a:t> kāichē</a:t>
            </a:r>
            <a:br>
              <a:rPr lang="en-GB" noProof="1"/>
            </a:br>
            <a:r>
              <a:rPr lang="en-GB" noProof="1"/>
              <a:t>‘</a:t>
            </a:r>
            <a:r>
              <a:rPr lang="en-GB" noProof="1">
                <a:solidFill>
                  <a:srgbClr val="FF0000"/>
                </a:solidFill>
              </a:rPr>
              <a:t>He</a:t>
            </a:r>
            <a:r>
              <a:rPr lang="en-GB" noProof="1"/>
              <a:t> drives’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3C8637C-B40E-4D16-A2EC-413EEE8C365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60E1B9-AAC5-487E-8B5E-D8D93827E7BF}" type="slidenum">
              <a:rPr lang="en-GB" smtClean="0"/>
              <a:t>9</a:t>
            </a:fld>
            <a:endParaRPr lang="en-GB"/>
          </a:p>
        </p:txBody>
      </p:sp>
      <p:pic>
        <p:nvPicPr>
          <p:cNvPr id="7" name="Audio 6">
            <a:hlinkClick r:id="" action="ppaction://media"/>
            <a:extLst>
              <a:ext uri="{FF2B5EF4-FFF2-40B4-BE49-F238E27FC236}">
                <a16:creationId xmlns:a16="http://schemas.microsoft.com/office/drawing/2014/main" id="{77076EF6-3F96-4F45-A6A9-594468D2D2C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366500" y="6032500"/>
            <a:ext cx="609600" cy="6096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24407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31406">
        <p:random/>
      </p:transition>
    </mc:Choice>
    <mc:Fallback xmlns="">
      <p:transition spd="slow" advTm="31406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0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6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7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8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9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0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1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2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3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4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6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2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3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4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5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6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7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8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9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4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|15.4|3.8|12.4|5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2|3.6|6.7|4.6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9.3|10.4|4.7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4|6.3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3.5|4.6|6.8|7.6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|1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9|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9|16.9|4.2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15.2|6.4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7|7.9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7.8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6|6.9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5|6.4|3.9|15.8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7685</TotalTime>
  <Words>1689</Words>
  <Application>Microsoft Office PowerPoint</Application>
  <PresentationFormat>Widescreen</PresentationFormat>
  <Paragraphs>243</Paragraphs>
  <Slides>26</Slides>
  <Notes>0</Notes>
  <HiddenSlides>0</HiddenSlides>
  <MMClips>25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29" baseType="lpstr">
      <vt:lpstr>Arial</vt:lpstr>
      <vt:lpstr>Calibri</vt:lpstr>
      <vt:lpstr>Office Theme</vt:lpstr>
      <vt:lpstr>Language Awareness for Key Stage 3</vt:lpstr>
      <vt:lpstr>Roadmap</vt:lpstr>
      <vt:lpstr>Agreement</vt:lpstr>
      <vt:lpstr>Agreement</vt:lpstr>
      <vt:lpstr>Agreement</vt:lpstr>
      <vt:lpstr>Agreement</vt:lpstr>
      <vt:lpstr>Agreement</vt:lpstr>
      <vt:lpstr>Agreement</vt:lpstr>
      <vt:lpstr>Agreement</vt:lpstr>
      <vt:lpstr>Agreement</vt:lpstr>
      <vt:lpstr>Agreement</vt:lpstr>
      <vt:lpstr>Agreement </vt:lpstr>
      <vt:lpstr>Agreement </vt:lpstr>
      <vt:lpstr>Agreement</vt:lpstr>
      <vt:lpstr>Agreement</vt:lpstr>
      <vt:lpstr>Activity</vt:lpstr>
      <vt:lpstr>Finiteness</vt:lpstr>
      <vt:lpstr>Finiteness</vt:lpstr>
      <vt:lpstr>Finiteness</vt:lpstr>
      <vt:lpstr>Finiteness</vt:lpstr>
      <vt:lpstr>Finiteness</vt:lpstr>
      <vt:lpstr>Finiteness</vt:lpstr>
      <vt:lpstr>Activity</vt:lpstr>
      <vt:lpstr>Solution</vt:lpstr>
      <vt:lpstr>Solution</vt:lpstr>
      <vt:lpstr>Conclusion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Macleod, Morgan</dc:creator>
  <cp:lastModifiedBy>Macleod, Morgan</cp:lastModifiedBy>
  <cp:revision>354</cp:revision>
  <dcterms:created xsi:type="dcterms:W3CDTF">2020-12-01T13:59:57Z</dcterms:created>
  <dcterms:modified xsi:type="dcterms:W3CDTF">2025-01-06T15:55:29Z</dcterms:modified>
</cp:coreProperties>
</file>