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87" r:id="rId3"/>
    <p:sldId id="258" r:id="rId4"/>
    <p:sldId id="259" r:id="rId5"/>
    <p:sldId id="260" r:id="rId6"/>
    <p:sldId id="261" r:id="rId7"/>
    <p:sldId id="285" r:id="rId8"/>
    <p:sldId id="262" r:id="rId9"/>
    <p:sldId id="263" r:id="rId10"/>
    <p:sldId id="264" r:id="rId11"/>
    <p:sldId id="265" r:id="rId12"/>
    <p:sldId id="266" r:id="rId13"/>
    <p:sldId id="267" r:id="rId14"/>
    <p:sldId id="28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2" r:id="rId24"/>
    <p:sldId id="276" r:id="rId25"/>
    <p:sldId id="277" r:id="rId26"/>
    <p:sldId id="278" r:id="rId27"/>
    <p:sldId id="279" r:id="rId28"/>
    <p:sldId id="280" r:id="rId29"/>
    <p:sldId id="281" r:id="rId30"/>
    <p:sldId id="283" r:id="rId31"/>
    <p:sldId id="28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804000"/>
    <a:srgbClr val="009900"/>
    <a:srgbClr val="0000DD"/>
    <a:srgbClr val="CCCCCC"/>
    <a:srgbClr val="9999FF"/>
    <a:srgbClr val="66FF33"/>
    <a:srgbClr val="DD0000"/>
    <a:srgbClr val="FF4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1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187500000000001E-2"/>
          <c:y val="3.5156247837337118E-2"/>
          <c:w val="0.96562499999999996"/>
          <c:h val="0.889289745983652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rgbClr val="FF44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4F1-4642-8AF2-E327D798045B}"/>
              </c:ext>
            </c:extLst>
          </c:dPt>
          <c:dPt>
            <c:idx val="1"/>
            <c:bubble3D val="0"/>
            <c:spPr>
              <a:solidFill>
                <a:srgbClr val="DD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F1-4642-8AF2-E327D798045B}"/>
              </c:ext>
            </c:extLst>
          </c:dPt>
          <c:dPt>
            <c:idx val="2"/>
            <c:bubble3D val="0"/>
            <c:spPr>
              <a:solidFill>
                <a:srgbClr val="66FF3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4F1-4642-8AF2-E327D798045B}"/>
              </c:ext>
            </c:extLst>
          </c:dPt>
          <c:dPt>
            <c:idx val="3"/>
            <c:bubble3D val="0"/>
            <c:spPr>
              <a:solidFill>
                <a:srgbClr val="0099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F1-4642-8AF2-E327D798045B}"/>
              </c:ext>
            </c:extLst>
          </c:dPt>
          <c:dPt>
            <c:idx val="4"/>
            <c:bubble3D val="0"/>
            <c:spPr>
              <a:solidFill>
                <a:srgbClr val="9999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4F1-4642-8AF2-E327D798045B}"/>
              </c:ext>
            </c:extLst>
          </c:dPt>
          <c:dPt>
            <c:idx val="5"/>
            <c:bubble3D val="0"/>
            <c:spPr>
              <a:solidFill>
                <a:srgbClr val="0000DD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F1-4642-8AF2-E327D798045B}"/>
              </c:ext>
            </c:extLst>
          </c:dPt>
          <c:dPt>
            <c:idx val="6"/>
            <c:bubble3D val="0"/>
            <c:spPr>
              <a:solidFill>
                <a:srgbClr val="CCCC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4F1-4642-8AF2-E327D798045B}"/>
              </c:ext>
            </c:extLst>
          </c:dPt>
          <c:dLbls>
            <c:dLbl>
              <c:idx val="3"/>
              <c:layout>
                <c:manualLayout>
                  <c:x val="0.10425496955805727"/>
                  <c:y val="-0.10521043213843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F1-4642-8AF2-E327D798045B}"/>
                </c:ext>
              </c:extLst>
            </c:dLbl>
            <c:dLbl>
              <c:idx val="5"/>
              <c:layout>
                <c:manualLayout>
                  <c:x val="-3.5189760403341673E-2"/>
                  <c:y val="-5.62314681046048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F1-4642-8AF2-E327D798045B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SOV</c:v>
                </c:pt>
                <c:pt idx="1">
                  <c:v>SVO</c:v>
                </c:pt>
                <c:pt idx="2">
                  <c:v>VSO</c:v>
                </c:pt>
                <c:pt idx="3">
                  <c:v>VOS</c:v>
                </c:pt>
                <c:pt idx="4">
                  <c:v>OVS</c:v>
                </c:pt>
                <c:pt idx="5">
                  <c:v>OSV</c:v>
                </c:pt>
                <c:pt idx="6">
                  <c:v>N/A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564</c:v>
                </c:pt>
                <c:pt idx="1">
                  <c:v>488</c:v>
                </c:pt>
                <c:pt idx="2">
                  <c:v>95</c:v>
                </c:pt>
                <c:pt idx="3">
                  <c:v>25</c:v>
                </c:pt>
                <c:pt idx="4">
                  <c:v>11</c:v>
                </c:pt>
                <c:pt idx="5">
                  <c:v>4</c:v>
                </c:pt>
                <c:pt idx="6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F1-4642-8AF2-E327D7980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wals.info/feature/81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15: Word Order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84A8D-0826-470E-9010-AF83153D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77929-C975-415D-8B23-F3797B886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patterns in this variation in word order</a:t>
            </a:r>
          </a:p>
          <a:p>
            <a:r>
              <a:rPr lang="en-GB" dirty="0"/>
              <a:t>For example, languages with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before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tend to have </a:t>
            </a:r>
            <a:r>
              <a:rPr lang="en-GB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 before the noun</a:t>
            </a:r>
          </a:p>
          <a:p>
            <a:r>
              <a:rPr lang="en-GB" dirty="0"/>
              <a:t>Languages with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before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are more likely to have nouns followed by </a:t>
            </a:r>
            <a:r>
              <a:rPr lang="en-GB" dirty="0">
                <a:solidFill>
                  <a:srgbClr val="804000"/>
                </a:solidFill>
              </a:rPr>
              <a:t>postpositions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B1871-DA51-49E8-A984-D48F248F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31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3380-E2D5-4571-8AF9-961EE68F9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7CF0E-B592-4B74-B172-0593DE29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there are exceptions to some of these patterns</a:t>
            </a:r>
          </a:p>
          <a:p>
            <a:r>
              <a:rPr lang="en-GB" dirty="0"/>
              <a:t>For example, languages with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before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often place nouns before </a:t>
            </a:r>
            <a:r>
              <a:rPr lang="en-GB" dirty="0">
                <a:solidFill>
                  <a:srgbClr val="00B0F0"/>
                </a:solidFill>
              </a:rPr>
              <a:t>adjectives</a:t>
            </a:r>
            <a:r>
              <a:rPr lang="en-GB" dirty="0"/>
              <a:t>, as in Irish</a:t>
            </a:r>
            <a:endParaRPr lang="en-GB" dirty="0">
              <a:solidFill>
                <a:srgbClr val="00B0F0"/>
              </a:solidFill>
            </a:endParaRPr>
          </a:p>
          <a:p>
            <a:r>
              <a:rPr lang="en-GB" dirty="0"/>
              <a:t>However, in English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comes before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, but </a:t>
            </a:r>
            <a:r>
              <a:rPr lang="en-GB" dirty="0">
                <a:solidFill>
                  <a:srgbClr val="00B0F0"/>
                </a:solidFill>
              </a:rPr>
              <a:t>adjectives</a:t>
            </a:r>
            <a:r>
              <a:rPr lang="en-GB" dirty="0"/>
              <a:t> come before the noun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8C62A-2DA7-45D6-A22A-A3757935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058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9FDE-17BE-4698-A766-8E7B7DA1C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039AB-AB17-4821-BB63-C9795F9CB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do these patterns exist at all?</a:t>
            </a:r>
          </a:p>
          <a:p>
            <a:r>
              <a:rPr lang="en-GB" dirty="0"/>
              <a:t>They can be seen as different applications of the same general principles</a:t>
            </a:r>
          </a:p>
          <a:p>
            <a:r>
              <a:rPr lang="en-GB" dirty="0"/>
              <a:t>For example,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have the same sort of role in regard to their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 as </a:t>
            </a:r>
            <a:r>
              <a:rPr lang="en-GB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 do</a:t>
            </a:r>
            <a:endParaRPr lang="en-GB" dirty="0">
              <a:solidFill>
                <a:srgbClr val="0000FF"/>
              </a:solidFill>
            </a:endParaRPr>
          </a:p>
          <a:p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and </a:t>
            </a:r>
            <a:r>
              <a:rPr lang="en-GB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 specify the type of relationship that exists, and the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 specify what the relationship is to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GB" dirty="0"/>
              <a:t>A hedge </a:t>
            </a:r>
            <a:r>
              <a:rPr lang="en-GB" dirty="0">
                <a:solidFill>
                  <a:srgbClr val="00B050"/>
                </a:solidFill>
              </a:rPr>
              <a:t>surrounds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 garden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GB" dirty="0"/>
              <a:t>There is a hedge </a:t>
            </a:r>
            <a:r>
              <a:rPr lang="en-GB" dirty="0">
                <a:solidFill>
                  <a:srgbClr val="804000"/>
                </a:solidFill>
              </a:rPr>
              <a:t>around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 garden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190B6-DDD5-4BF4-8AEA-1AEF1103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695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1E68C-BF90-407D-B23E-5F9E509E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6F9B4-1A70-47C3-AF91-249BFACD0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can say that in relation to their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,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and </a:t>
            </a:r>
            <a:r>
              <a:rPr lang="en-GB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 are both </a:t>
            </a:r>
            <a:r>
              <a:rPr lang="en-GB" u="sng" dirty="0"/>
              <a:t>heads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and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that </a:t>
            </a:r>
            <a:r>
              <a:rPr lang="en-GB" u="sng" dirty="0"/>
              <a:t>depends</a:t>
            </a:r>
            <a:r>
              <a:rPr lang="en-GB" dirty="0"/>
              <a:t> on it form a single unit, the </a:t>
            </a:r>
            <a:r>
              <a:rPr lang="en-GB" u="sng" dirty="0">
                <a:solidFill>
                  <a:srgbClr val="00B050"/>
                </a:solidFill>
              </a:rPr>
              <a:t>verb phrase</a:t>
            </a:r>
            <a:r>
              <a:rPr lang="en-GB" dirty="0"/>
              <a:t>, with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as the head of the phrase</a:t>
            </a:r>
          </a:p>
          <a:p>
            <a:r>
              <a:rPr lang="en-GB" dirty="0"/>
              <a:t>The same is true for </a:t>
            </a:r>
            <a:r>
              <a:rPr lang="en-GB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 and </a:t>
            </a:r>
            <a:r>
              <a:rPr lang="en-GB" u="sng" dirty="0">
                <a:solidFill>
                  <a:srgbClr val="804000"/>
                </a:solidFill>
              </a:rPr>
              <a:t>prepositional phrases</a:t>
            </a:r>
          </a:p>
          <a:p>
            <a:r>
              <a:rPr lang="en-GB" dirty="0"/>
              <a:t>The patterns that we see in word order can then be expressed as a single statement</a:t>
            </a:r>
          </a:p>
          <a:p>
            <a:r>
              <a:rPr lang="en-GB" dirty="0"/>
              <a:t>In any given language, heads will tend to have the same order with respect to their </a:t>
            </a:r>
            <a:r>
              <a:rPr lang="en-GB" u="sng" dirty="0"/>
              <a:t>dependants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935AA-C84A-4F9F-9EDD-3DDEA11F5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2027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8BCA0-9659-4E32-9E39-A352400D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53218-8527-41E7-9E76-32858733F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Head + Dependant</a:t>
            </a:r>
          </a:p>
          <a:p>
            <a:pPr lvl="1"/>
            <a:r>
              <a:rPr lang="en-GB" sz="3600" dirty="0"/>
              <a:t>​</a:t>
            </a:r>
            <a:r>
              <a:rPr lang="en-GB" sz="3600" dirty="0">
                <a:solidFill>
                  <a:srgbClr val="00B050"/>
                </a:solidFill>
              </a:rPr>
              <a:t>Verb</a:t>
            </a:r>
            <a:r>
              <a:rPr lang="en-GB" sz="3600" dirty="0"/>
              <a:t> + </a:t>
            </a:r>
            <a:r>
              <a:rPr lang="en-GB" sz="3600" dirty="0">
                <a:solidFill>
                  <a:srgbClr val="0000FF"/>
                </a:solidFill>
              </a:rPr>
              <a:t>Object</a:t>
            </a:r>
            <a:r>
              <a:rPr lang="en-GB" sz="3600" dirty="0"/>
              <a:t>, </a:t>
            </a:r>
            <a:r>
              <a:rPr lang="en-GB" sz="3600" dirty="0">
                <a:solidFill>
                  <a:srgbClr val="804000"/>
                </a:solidFill>
              </a:rPr>
              <a:t>Preposition</a:t>
            </a:r>
            <a:r>
              <a:rPr lang="en-GB" sz="3600" dirty="0"/>
              <a:t> + </a:t>
            </a:r>
            <a:r>
              <a:rPr lang="en-GB" sz="3600" dirty="0">
                <a:solidFill>
                  <a:srgbClr val="0000FF"/>
                </a:solidFill>
              </a:rPr>
              <a:t>Noun</a:t>
            </a:r>
            <a:r>
              <a:rPr lang="en-GB" sz="3600" dirty="0"/>
              <a:t>…</a:t>
            </a:r>
          </a:p>
          <a:p>
            <a:r>
              <a:rPr lang="en-GB" sz="4000" dirty="0"/>
              <a:t>Dependant + Head</a:t>
            </a:r>
          </a:p>
          <a:p>
            <a:pPr lvl="1"/>
            <a:r>
              <a:rPr lang="en-GB" sz="3600" dirty="0"/>
              <a:t>​</a:t>
            </a:r>
            <a:r>
              <a:rPr lang="en-GB" sz="3600" dirty="0">
                <a:solidFill>
                  <a:srgbClr val="0000FF"/>
                </a:solidFill>
              </a:rPr>
              <a:t>Object</a:t>
            </a:r>
            <a:r>
              <a:rPr lang="en-GB" sz="3600" dirty="0"/>
              <a:t> + </a:t>
            </a:r>
            <a:r>
              <a:rPr lang="en-GB" sz="3600" dirty="0">
                <a:solidFill>
                  <a:srgbClr val="00B050"/>
                </a:solidFill>
              </a:rPr>
              <a:t>Verb</a:t>
            </a:r>
            <a:r>
              <a:rPr lang="en-GB" sz="3600" dirty="0"/>
              <a:t>, </a:t>
            </a:r>
            <a:r>
              <a:rPr lang="en-GB" sz="3600" dirty="0">
                <a:solidFill>
                  <a:srgbClr val="0000FF"/>
                </a:solidFill>
              </a:rPr>
              <a:t>Noun</a:t>
            </a:r>
            <a:r>
              <a:rPr lang="en-GB" sz="3600" dirty="0"/>
              <a:t> + </a:t>
            </a:r>
            <a:r>
              <a:rPr lang="en-GB" sz="3600" dirty="0">
                <a:solidFill>
                  <a:srgbClr val="804000"/>
                </a:solidFill>
              </a:rPr>
              <a:t>Postposition</a:t>
            </a:r>
            <a:r>
              <a:rPr lang="en-GB" sz="3600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CBAE8-ED55-4C02-96C3-E22B0DAF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536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986B-8D56-4410-9973-782962E4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4C78F-4D79-4B62-BA92-7D3E02AD8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languages other than the ones we’ve discussed here</a:t>
            </a:r>
          </a:p>
          <a:p>
            <a:r>
              <a:rPr lang="en-GB" dirty="0"/>
              <a:t>Take some time to make a note of word orders in these languages</a:t>
            </a:r>
          </a:p>
          <a:p>
            <a:pPr lvl="1"/>
            <a:r>
              <a:rPr lang="en-GB" dirty="0"/>
              <a:t>You can look at subjects/objects/verbs, nouns/adjectives, and </a:t>
            </a:r>
            <a:r>
              <a:rPr lang="en-GB" noProof="1"/>
              <a:t>nouns/adpositions</a:t>
            </a:r>
          </a:p>
          <a:p>
            <a:r>
              <a:rPr lang="en-GB" dirty="0"/>
              <a:t>If a language can have more than one order, try to choose the most basic, “ordinary” one</a:t>
            </a:r>
          </a:p>
          <a:p>
            <a:r>
              <a:rPr lang="en-GB" dirty="0"/>
              <a:t>Afterwards, you can compare notes.  What patterns do you see?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42C70-9678-4948-A292-5B7C30DBB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36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0FF4-435D-4798-B488-8151B6648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CB06-5564-467A-9E48-14E765C43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far, when we have talked about word order we have only been looking at a single, “basic” word order for each language</a:t>
            </a:r>
          </a:p>
          <a:p>
            <a:r>
              <a:rPr lang="en-GB" dirty="0"/>
              <a:t>However, many languages allow you to vary this basic word order for different reasons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4635B-E758-4AC3-8CB9-3DE01920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5422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85E5-D38B-4F49-84E7-214A96ED6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10C1-BF60-49F0-B31B-3AD813258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may remember that languages in which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 are clearly marked using </a:t>
            </a:r>
            <a:r>
              <a:rPr lang="en-GB" u="sng" dirty="0"/>
              <a:t>case</a:t>
            </a:r>
            <a:r>
              <a:rPr lang="en-GB" dirty="0"/>
              <a:t> endings can be very flexible about word order</a:t>
            </a:r>
          </a:p>
          <a:p>
            <a:r>
              <a:rPr lang="en-GB" dirty="0"/>
              <a:t>For example, in Latin there are six different ways of saying ‘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Mary</a:t>
            </a:r>
            <a:r>
              <a:rPr lang="en-GB" dirty="0"/>
              <a:t>’</a:t>
            </a:r>
          </a:p>
          <a:p>
            <a:pPr marL="514350" indent="-514350">
              <a:buFont typeface="+mj-lt"/>
              <a:buAutoNum type="arabicPeriod" startAt="19"/>
              <a:tabLst>
                <a:tab pos="5018088" algn="l"/>
                <a:tab pos="5559425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r>
              <a:rPr lang="en-GB" noProof="1"/>
              <a:t>	22.	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</a:p>
          <a:p>
            <a:pPr marL="514350" indent="-514350">
              <a:buFont typeface="+mj-lt"/>
              <a:buAutoNum type="arabicPeriod" startAt="19"/>
              <a:tabLst>
                <a:tab pos="5018088" algn="l"/>
                <a:tab pos="5559425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	23.	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</a:p>
          <a:p>
            <a:pPr marL="514350" indent="-514350">
              <a:buFont typeface="+mj-lt"/>
              <a:buAutoNum type="arabicPeriod" startAt="19"/>
              <a:tabLst>
                <a:tab pos="5018088" algn="l"/>
                <a:tab pos="5559425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	24.	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vidit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14FB3-9B5B-492D-AF4C-A543FB52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932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9358-758E-4BB5-A1E3-4E93CF5A2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9210D-07AA-4B16-8606-3E54A62FD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good are all these different orders?</a:t>
            </a:r>
          </a:p>
          <a:p>
            <a:r>
              <a:rPr lang="en-GB" dirty="0"/>
              <a:t>One use for them is to change the emphasis</a:t>
            </a:r>
          </a:p>
          <a:p>
            <a:r>
              <a:rPr lang="en-GB" dirty="0"/>
              <a:t>In Latin, the normal order is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–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–</a:t>
            </a:r>
            <a:r>
              <a:rPr lang="en-GB" dirty="0">
                <a:solidFill>
                  <a:srgbClr val="00B050"/>
                </a:solidFill>
              </a:rPr>
              <a:t>verb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br>
              <a:rPr lang="en-GB" noProof="1"/>
            </a:br>
            <a:r>
              <a:rPr lang="en-GB" noProof="1"/>
              <a:t>‘John saw Mary’</a:t>
            </a:r>
          </a:p>
          <a:p>
            <a:r>
              <a:rPr lang="en-GB" dirty="0"/>
              <a:t>By rearranging the sentence, you can focus on different words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Mariam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Johannes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vidit</a:t>
            </a:r>
            <a:br>
              <a:rPr lang="en-GB" noProof="1"/>
            </a:br>
            <a:r>
              <a:rPr lang="en-GB" noProof="1"/>
              <a:t>‘As for Mary, John saw her’, ‘It was Mary that John saw’, etc.</a:t>
            </a:r>
          </a:p>
          <a:p>
            <a:r>
              <a:rPr lang="en-GB" dirty="0"/>
              <a:t>As you can see, changing the emphasis in English often results in a more complex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D82CC-6063-4462-B000-75A2555F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05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C79CD-84BA-49DC-9D66-5E1290A9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4A57-3BAD-49D0-BE6B-92B8E77CA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Even in English, you can sometimes add emphasis just by changing the order of words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>
                <a:solidFill>
                  <a:srgbClr val="00B050"/>
                </a:solidFill>
              </a:rPr>
              <a:t>’s</a:t>
            </a:r>
            <a:r>
              <a:rPr lang="en-GB" dirty="0"/>
              <a:t> alright, but </a:t>
            </a:r>
            <a:r>
              <a:rPr lang="en-GB" dirty="0">
                <a:solidFill>
                  <a:srgbClr val="0000FF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hate</a:t>
            </a:r>
          </a:p>
          <a:p>
            <a:r>
              <a:rPr lang="en-GB" dirty="0"/>
              <a:t>However, examples like this are unusual enough that we can still say the usual order for English is 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90C88-EEDF-4E63-9C32-6662830B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4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1E7E-4A93-4FA7-8E30-0DAB3FCB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7E3-1892-42C4-982B-2D43DEF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Today we will look at </a:t>
            </a:r>
            <a:r>
              <a:rPr lang="en-GB" u="sng" dirty="0"/>
              <a:t>word order</a:t>
            </a:r>
            <a:r>
              <a:rPr lang="en-GB" dirty="0"/>
              <a:t> and how languages arrange words in different ways</a:t>
            </a:r>
          </a:p>
          <a:p>
            <a:r>
              <a:rPr lang="en-GB" dirty="0"/>
              <a:t>We will see different orders that languages use for </a:t>
            </a:r>
            <a:r>
              <a:rPr lang="en-GB" u="sng" dirty="0"/>
              <a:t>subjects</a:t>
            </a:r>
            <a:r>
              <a:rPr lang="en-GB" dirty="0"/>
              <a:t>, </a:t>
            </a:r>
            <a:r>
              <a:rPr lang="en-GB" u="sng" dirty="0"/>
              <a:t>objects</a:t>
            </a:r>
            <a:r>
              <a:rPr lang="en-GB" dirty="0"/>
              <a:t> and </a:t>
            </a:r>
            <a:r>
              <a:rPr lang="en-GB" u="sng" dirty="0"/>
              <a:t>verbs</a:t>
            </a:r>
          </a:p>
          <a:p>
            <a:r>
              <a:rPr lang="en-GB" dirty="0"/>
              <a:t>We will look at different word orders for </a:t>
            </a:r>
            <a:r>
              <a:rPr lang="en-GB" u="sng" dirty="0"/>
              <a:t>adjectives</a:t>
            </a:r>
            <a:r>
              <a:rPr lang="en-GB" dirty="0"/>
              <a:t> and </a:t>
            </a:r>
            <a:r>
              <a:rPr lang="en-GB" u="sng" noProof="1"/>
              <a:t>adpositions</a:t>
            </a:r>
            <a:r>
              <a:rPr lang="en-GB" noProof="1"/>
              <a:t> (prepositions/postpositions, e.g. </a:t>
            </a:r>
            <a:r>
              <a:rPr lang="en-GB" i="1" noProof="1"/>
              <a:t>on</a:t>
            </a:r>
            <a:r>
              <a:rPr lang="en-GB" noProof="1"/>
              <a:t>)</a:t>
            </a:r>
            <a:endParaRPr lang="en-GB" u="sng" noProof="1"/>
          </a:p>
          <a:p>
            <a:r>
              <a:rPr lang="en-GB" dirty="0"/>
              <a:t>We will also look at how word order can vary within a single language and how languages use different word orders</a:t>
            </a:r>
          </a:p>
          <a:p>
            <a:r>
              <a:rPr lang="en-GB" dirty="0"/>
              <a:t>We will see how word order patterns can tell us about the structure of language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539A7-3A2C-4A9E-9D48-60E09FC1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083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D9F1-3233-4D46-988C-71F75BA1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A9595-3BC4-4A3A-BD3C-C3C826D41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very common use for different word orders is to distinguish different types of </a:t>
            </a:r>
            <a:r>
              <a:rPr lang="en-GB" u="sng" dirty="0"/>
              <a:t>speech act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is</a:t>
            </a:r>
            <a:r>
              <a:rPr lang="en-GB" dirty="0"/>
              <a:t> so happy.		(statement)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How happy </a:t>
            </a:r>
            <a:r>
              <a:rPr lang="en-GB" dirty="0">
                <a:solidFill>
                  <a:srgbClr val="00B050"/>
                </a:solidFill>
              </a:rPr>
              <a:t>is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?	(question)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How happy 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is</a:t>
            </a:r>
            <a:r>
              <a:rPr lang="en-GB" dirty="0"/>
              <a:t>!		(exclamation)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53BE3-4F83-49E3-A1FC-70C4FBFB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880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5F6B9-40A2-44B9-8D29-C9309CC9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E8426-94EF-4CDD-8735-8A2A1212B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Moving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before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a very common way of forming questions in Indo-European languages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Is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happy?		(English)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Ist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Maria</a:t>
            </a:r>
            <a:r>
              <a:rPr lang="en-GB" noProof="1"/>
              <a:t> froh?		(German)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¿</a:t>
            </a:r>
            <a:r>
              <a:rPr lang="en-GB" noProof="1">
                <a:solidFill>
                  <a:srgbClr val="00B050"/>
                </a:solidFill>
              </a:rPr>
              <a:t>Está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Maria</a:t>
            </a:r>
            <a:r>
              <a:rPr lang="en-GB" noProof="1"/>
              <a:t> feliz?		(Spanish)</a:t>
            </a:r>
          </a:p>
          <a:p>
            <a:r>
              <a:rPr lang="en-GB" noProof="1"/>
              <a:t>However, there are also other ways of forming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60C7-D8B8-4563-91D4-F846E9DA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21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A5E8-4DEE-40C4-AE42-BDDD8FA25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DEB65-0E21-4BB0-A55F-9BBA0DF06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34648"/>
          </a:xfrm>
        </p:spPr>
        <p:txBody>
          <a:bodyPr/>
          <a:lstStyle/>
          <a:p>
            <a:r>
              <a:rPr lang="en-GB" dirty="0"/>
              <a:t>Another way to form questions is by leaving the words in the same order and just using a different tone of voice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>
                <a:solidFill>
                  <a:srgbClr val="00B050"/>
                </a:solidFill>
              </a:rPr>
              <a:t>’s</a:t>
            </a:r>
            <a:r>
              <a:rPr lang="en-GB" dirty="0"/>
              <a:t> happy?</a:t>
            </a:r>
          </a:p>
          <a:p>
            <a:r>
              <a:rPr lang="en-GB" dirty="0"/>
              <a:t>In English, this sort of question is often used to echo a previous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73DB8-26F3-4791-B4F4-E4792E1C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120C1935-4A6F-41B1-A96B-575AD5642D26}"/>
              </a:ext>
            </a:extLst>
          </p:cNvPr>
          <p:cNvSpPr/>
          <p:nvPr/>
        </p:nvSpPr>
        <p:spPr>
          <a:xfrm>
            <a:off x="1537855" y="4551218"/>
            <a:ext cx="3387435" cy="1225711"/>
          </a:xfrm>
          <a:prstGeom prst="wedgeEllipseCallout">
            <a:avLst>
              <a:gd name="adj1" fmla="val -51338"/>
              <a:gd name="adj2" fmla="val 794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Mary</a:t>
            </a:r>
            <a:r>
              <a:rPr lang="en-GB" sz="2400" dirty="0">
                <a:solidFill>
                  <a:srgbClr val="00B050"/>
                </a:solidFill>
              </a:rPr>
              <a:t>’s</a:t>
            </a:r>
            <a:r>
              <a:rPr lang="en-GB" sz="2400" dirty="0"/>
              <a:t> happy.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631E3751-9955-4906-9240-D9A112405079}"/>
              </a:ext>
            </a:extLst>
          </p:cNvPr>
          <p:cNvSpPr/>
          <p:nvPr/>
        </p:nvSpPr>
        <p:spPr>
          <a:xfrm>
            <a:off x="6338455" y="4551218"/>
            <a:ext cx="3387435" cy="1225711"/>
          </a:xfrm>
          <a:prstGeom prst="wedgeEllipseCallout">
            <a:avLst>
              <a:gd name="adj1" fmla="val 48048"/>
              <a:gd name="adj2" fmla="val 7439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She</a:t>
            </a:r>
            <a:r>
              <a:rPr lang="en-GB" sz="2400" dirty="0">
                <a:solidFill>
                  <a:srgbClr val="00B050"/>
                </a:solidFill>
              </a:rPr>
              <a:t>’s</a:t>
            </a:r>
            <a:r>
              <a:rPr lang="en-GB" sz="2400" dirty="0"/>
              <a:t> happy?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72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6424-6A89-4263-89A3-A29DFBAF0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8FD71-2EA1-4300-9316-09974F270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and try to think of other situations where you might use this sort of question in English</a:t>
            </a:r>
          </a:p>
          <a:p>
            <a:r>
              <a:rPr lang="en-GB" dirty="0"/>
              <a:t>Can you come up with a list of rules about when to use which sort of question?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1EF56-870D-4748-ABA9-B98CEB23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6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5CFF3-5BF3-4E4A-92E3-07A25DF1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F2D96-8D44-4945-96A4-F6705506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languages make much more extensive use of questions that leave the words in the same order</a:t>
            </a:r>
          </a:p>
          <a:p>
            <a:r>
              <a:rPr lang="en-GB" dirty="0"/>
              <a:t>This is the most common sort of question in informal French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Est</a:t>
            </a:r>
            <a:r>
              <a:rPr lang="en-GB" noProof="1"/>
              <a:t>-</a:t>
            </a:r>
            <a:r>
              <a:rPr lang="en-GB" noProof="1">
                <a:solidFill>
                  <a:srgbClr val="FF0000"/>
                </a:solidFill>
              </a:rPr>
              <a:t>elle</a:t>
            </a:r>
            <a:r>
              <a:rPr lang="en-GB" noProof="1"/>
              <a:t> heureuse?		(formal)</a:t>
            </a:r>
            <a:br>
              <a:rPr lang="en-GB" noProof="1"/>
            </a:br>
            <a:r>
              <a:rPr lang="en-GB" noProof="1"/>
              <a:t>‘Is she happy?’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Elle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est</a:t>
            </a:r>
            <a:r>
              <a:rPr lang="en-GB" noProof="1"/>
              <a:t> heureuse?		(informal)</a:t>
            </a:r>
            <a:br>
              <a:rPr lang="en-GB" noProof="1"/>
            </a:br>
            <a:r>
              <a:rPr lang="en-GB" noProof="1"/>
              <a:t>‘She’s happy?’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9F203-55B3-4633-B58B-E70DCB751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977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A475-679F-425B-B265-5DD616DA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BD51A-0D2E-489C-A2D9-B75A38BF4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other languages, this is the only way of asking questions</a:t>
            </a:r>
          </a:p>
          <a:p>
            <a:r>
              <a:rPr lang="en-GB" dirty="0"/>
              <a:t>In Amharic (spoken in Ethiopia), all questions have the same word order as statements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Mariyami</a:t>
            </a:r>
            <a:r>
              <a:rPr lang="en-GB" noProof="1"/>
              <a:t> desitenya </a:t>
            </a:r>
            <a:r>
              <a:rPr lang="en-GB" noProof="1">
                <a:solidFill>
                  <a:srgbClr val="00B050"/>
                </a:solidFill>
              </a:rPr>
              <a:t>nati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Mary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happy’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Mariyami</a:t>
            </a:r>
            <a:r>
              <a:rPr lang="en-GB" noProof="1"/>
              <a:t> desitenya </a:t>
            </a:r>
            <a:r>
              <a:rPr lang="en-GB" noProof="1">
                <a:solidFill>
                  <a:srgbClr val="00B050"/>
                </a:solidFill>
              </a:rPr>
              <a:t>nati</a:t>
            </a:r>
            <a:r>
              <a:rPr lang="en-GB" noProof="1"/>
              <a:t>?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Mary</a:t>
            </a:r>
            <a:r>
              <a:rPr lang="en-GB" noProof="1"/>
              <a:t> happy?’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EC3F2-4ED9-431E-9500-62457DF9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375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A3CA3-D07C-48F6-B994-D33B352F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Sentence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651E6-8AE0-43F1-A259-6B0FA9693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 we have only been looking at the order of words</a:t>
            </a:r>
          </a:p>
          <a:p>
            <a:r>
              <a:rPr lang="en-GB" dirty="0"/>
              <a:t>But word order is inseparable from other aspects of language</a:t>
            </a:r>
          </a:p>
          <a:p>
            <a:r>
              <a:rPr lang="en-GB" dirty="0"/>
              <a:t>For example, word order can have an effect on </a:t>
            </a:r>
            <a:r>
              <a:rPr lang="en-GB" u="sng" dirty="0"/>
              <a:t>agreement</a:t>
            </a:r>
          </a:p>
          <a:p>
            <a:r>
              <a:rPr lang="en-GB" dirty="0"/>
              <a:t>You may remember from the last lesson that verbs </a:t>
            </a:r>
            <a:r>
              <a:rPr lang="en-GB" u="sng" dirty="0"/>
              <a:t>agree</a:t>
            </a:r>
            <a:r>
              <a:rPr lang="en-GB" dirty="0"/>
              <a:t> with their subjects</a:t>
            </a:r>
          </a:p>
          <a:p>
            <a:r>
              <a:rPr lang="en-GB" dirty="0"/>
              <a:t>However, agreement can be affected by word order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4BB84-E704-48BA-8637-D874FB75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4247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CE6C-74EE-4230-B3CD-FE2691C2D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Sentence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ED4FC-5DFF-4F11-97C9-01B35B5C7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9619" cy="4351338"/>
          </a:xfrm>
        </p:spPr>
        <p:txBody>
          <a:bodyPr/>
          <a:lstStyle/>
          <a:p>
            <a:r>
              <a:rPr lang="en-GB" dirty="0"/>
              <a:t>In Arabic,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  <a:r>
              <a:rPr lang="en-GB" dirty="0"/>
              <a:t> can appear before or after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</a:p>
          <a:p>
            <a:pPr marL="514350" indent="-514350">
              <a:buFont typeface="+mj-lt"/>
              <a:buAutoNum type="arabicPeriod" startAt="39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L-tullaabu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wasaluu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The students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have arrived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39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Wasala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l-tullaabu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The students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have arrived</a:t>
            </a:r>
            <a:r>
              <a:rPr lang="en-GB" noProof="1"/>
              <a:t>’</a:t>
            </a:r>
            <a:br>
              <a:rPr lang="en-GB" noProof="1"/>
            </a:br>
            <a:r>
              <a:rPr lang="en-GB" noProof="1"/>
              <a:t>(literally, ‘</a:t>
            </a:r>
            <a:r>
              <a:rPr lang="en-GB" noProof="1">
                <a:solidFill>
                  <a:srgbClr val="00B050"/>
                </a:solidFill>
              </a:rPr>
              <a:t>Has arrived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the students</a:t>
            </a:r>
            <a:r>
              <a:rPr lang="en-GB" noProof="1"/>
              <a:t>’)</a:t>
            </a:r>
          </a:p>
          <a:p>
            <a:r>
              <a:rPr lang="en-GB" dirty="0"/>
              <a:t>When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comes first, it no longer agrees with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is </a:t>
            </a:r>
            <a:r>
              <a:rPr lang="en-GB" u="sng" dirty="0"/>
              <a:t>singular</a:t>
            </a:r>
            <a:r>
              <a:rPr lang="en-GB" dirty="0"/>
              <a:t>, but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is </a:t>
            </a:r>
            <a:r>
              <a:rPr lang="en-GB" u="sng" dirty="0"/>
              <a:t>plural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9899D-4090-4E1F-892C-7BDE3677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74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B36C-CE67-453E-8681-71DE96A9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Sentence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C2296-9289-4BDD-AC0D-F06EA49C6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this does not happen in most languages that allow multiple word orders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Hoi mathētaì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aphíkonto</a:t>
            </a:r>
            <a:r>
              <a:rPr lang="en-GB" noProof="1"/>
              <a:t>		(Greek)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The students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have arrived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Aphíkonto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hoi mathētaí</a:t>
            </a:r>
            <a:br>
              <a:rPr lang="en-GB" noProof="1"/>
            </a:br>
            <a:r>
              <a:rPr lang="en-GB" noProof="1"/>
              <a:t>literally, ‘</a:t>
            </a:r>
            <a:r>
              <a:rPr lang="en-GB" noProof="1">
                <a:solidFill>
                  <a:srgbClr val="00B050"/>
                </a:solidFill>
              </a:rPr>
              <a:t>Have arrived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the students</a:t>
            </a:r>
            <a:r>
              <a:rPr lang="en-GB" noProof="1"/>
              <a:t>’</a:t>
            </a:r>
          </a:p>
          <a:p>
            <a:r>
              <a:rPr lang="en-GB" dirty="0"/>
              <a:t>As you saw earlier, word order has no effect on agreement in Latin either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50905-23F1-4184-B322-96E36547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150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0968F-B2D8-4117-B406-F6C6490A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Sentence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ED9E-7EF4-4E01-875B-00A5DB9A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these differences mean?</a:t>
            </a:r>
          </a:p>
          <a:p>
            <a:r>
              <a:rPr lang="en-GB" dirty="0"/>
              <a:t>Even though we see the same word orders in Arabic and Greek, the similarities are just on the surface</a:t>
            </a:r>
          </a:p>
          <a:p>
            <a:r>
              <a:rPr lang="en-GB" dirty="0"/>
              <a:t>There’s a sense in which the verb in Arabic is actually in a “different” place from Greek, even if all you can see on the surface is that they are both before their subjects</a:t>
            </a:r>
          </a:p>
          <a:p>
            <a:r>
              <a:rPr lang="en-GB" dirty="0"/>
              <a:t>It almost seems that in Arabic the verb is somewhere where the subject can’t “reach”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6A877-34AC-45E8-B344-39E60E80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887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52A2-BB36-498F-8D14-03853DF2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B715A-117B-446A-A918-40898990A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may remember from our first lesson that different languages have different orders for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, 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–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–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(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>
                <a:solidFill>
                  <a:srgbClr val="0000FF"/>
                </a:solidFill>
              </a:rPr>
              <a:t>O</a:t>
            </a:r>
            <a:r>
              <a:rPr lang="en-GB" dirty="0"/>
              <a:t>):	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–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–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(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>
                <a:solidFill>
                  <a:srgbClr val="0000FF"/>
                </a:solidFill>
              </a:rPr>
              <a:t>O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/>
              <a:t>):	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them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–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–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 (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>
                <a:solidFill>
                  <a:srgbClr val="0000FF"/>
                </a:solidFill>
              </a:rPr>
              <a:t>O</a:t>
            </a:r>
            <a:r>
              <a:rPr lang="en-GB" dirty="0"/>
              <a:t>):	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–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–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(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>
                <a:solidFill>
                  <a:srgbClr val="0000FF"/>
                </a:solidFill>
              </a:rPr>
              <a:t>O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/>
              <a:t>):	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them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–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–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(</a:t>
            </a:r>
            <a:r>
              <a:rPr lang="en-GB" dirty="0">
                <a:solidFill>
                  <a:srgbClr val="0000FF"/>
                </a:solidFill>
              </a:rPr>
              <a:t>O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/>
              <a:t>):	</a:t>
            </a:r>
            <a:r>
              <a:rPr lang="en-GB" dirty="0">
                <a:solidFill>
                  <a:srgbClr val="0000FF"/>
                </a:solidFill>
              </a:rPr>
              <a:t>Them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0000FF"/>
                </a:solidFill>
              </a:rPr>
              <a:t>Object</a:t>
            </a:r>
            <a:r>
              <a:rPr lang="en-GB" dirty="0"/>
              <a:t>–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–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 (</a:t>
            </a:r>
            <a:r>
              <a:rPr lang="en-GB" dirty="0">
                <a:solidFill>
                  <a:srgbClr val="0000FF"/>
                </a:solidFill>
              </a:rPr>
              <a:t>O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>
                <a:solidFill>
                  <a:srgbClr val="00B050"/>
                </a:solidFill>
              </a:rPr>
              <a:t>V</a:t>
            </a:r>
            <a:r>
              <a:rPr lang="en-GB" dirty="0"/>
              <a:t>):	</a:t>
            </a:r>
            <a:r>
              <a:rPr lang="en-GB" dirty="0">
                <a:solidFill>
                  <a:srgbClr val="0000FF"/>
                </a:solidFill>
              </a:rPr>
              <a:t>Them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</a:t>
            </a:r>
            <a:r>
              <a:rPr lang="en-GB" dirty="0">
                <a:solidFill>
                  <a:srgbClr val="00B050"/>
                </a:solidFill>
              </a:rPr>
              <a:t>saw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61796-84A2-4599-9A08-719DDE99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4145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F98B4-21C1-4D07-ABE9-29836C00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Sentence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E0A37-405D-41DB-B079-556E220AE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Studying these sorts of similarities and differences between languages can let us see patterns that exist “below the surface” of language</a:t>
            </a:r>
          </a:p>
          <a:p>
            <a:r>
              <a:rPr lang="en-GB" dirty="0"/>
              <a:t>When we look at these things, we are studying </a:t>
            </a:r>
            <a:r>
              <a:rPr lang="en-GB" u="sng" dirty="0"/>
              <a:t>syntax</a:t>
            </a:r>
            <a:endParaRPr lang="en-GB" dirty="0"/>
          </a:p>
          <a:p>
            <a:r>
              <a:rPr lang="en-GB" u="sng" dirty="0"/>
              <a:t>Syntax</a:t>
            </a:r>
            <a:r>
              <a:rPr lang="en-GB" dirty="0"/>
              <a:t> is the system of rules that a language has for combining words into sentences</a:t>
            </a:r>
          </a:p>
          <a:p>
            <a:r>
              <a:rPr lang="en-GB" dirty="0"/>
              <a:t>In the next lessons we will see more examples of these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02A19-E43D-4E07-B62C-0E5758F9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0881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F9B7B-7A8F-443B-B1E2-F8454921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2A0E-30FF-483B-BA52-B1EBF0D16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Today we have seen how different languages have different rules for arranging the words in a sentence</a:t>
            </a:r>
          </a:p>
          <a:p>
            <a:r>
              <a:rPr lang="en-GB" dirty="0"/>
              <a:t>We have seen how specific differences that seem arbitrary can be expressed in terms of more general rules</a:t>
            </a:r>
          </a:p>
          <a:p>
            <a:r>
              <a:rPr lang="en-GB" dirty="0"/>
              <a:t>We have looked at the use of special word orders for special purposes such as questions</a:t>
            </a:r>
          </a:p>
          <a:p>
            <a:r>
              <a:rPr lang="en-GB" dirty="0"/>
              <a:t>We have seen that in some languages word order can affect agreement</a:t>
            </a:r>
          </a:p>
          <a:p>
            <a:r>
              <a:rPr lang="en-GB" dirty="0"/>
              <a:t>This is an example of how languages can seem the same on the surface but be different underneath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B3D18-7B57-47E2-AB41-87884C20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92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44A26-03A7-4C50-90B4-C003E589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5434CCF-7B6D-442E-B826-59C144295B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18473" y="1825625"/>
            <a:ext cx="8955053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365B0-31B5-4052-8509-3BF96D94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9D490F2-1302-4F2D-84F1-5EC7B269948D}"/>
              </a:ext>
            </a:extLst>
          </p:cNvPr>
          <p:cNvGrpSpPr/>
          <p:nvPr/>
        </p:nvGrpSpPr>
        <p:grpSpPr>
          <a:xfrm>
            <a:off x="4334185" y="6176963"/>
            <a:ext cx="3523630" cy="369332"/>
            <a:chOff x="4334185" y="6176963"/>
            <a:chExt cx="3523630" cy="36933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9A5A517-84AB-4C77-8B9F-2C99243E2F23}"/>
                </a:ext>
              </a:extLst>
            </p:cNvPr>
            <p:cNvSpPr txBox="1"/>
            <p:nvPr/>
          </p:nvSpPr>
          <p:spPr>
            <a:xfrm>
              <a:off x="4334185" y="6176963"/>
              <a:ext cx="27665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Map adapted from </a:t>
              </a:r>
              <a:r>
                <a:rPr lang="en-GB" dirty="0">
                  <a:hlinkClick r:id="rId4"/>
                </a:rPr>
                <a:t>WALS</a:t>
              </a:r>
              <a:endParaRPr lang="en-GB" dirty="0"/>
            </a:p>
          </p:txBody>
        </p:sp>
        <p:pic>
          <p:nvPicPr>
            <p:cNvPr id="10" name="Picture 9">
              <a:hlinkClick r:id="rId5"/>
              <a:extLst>
                <a:ext uri="{FF2B5EF4-FFF2-40B4-BE49-F238E27FC236}">
                  <a16:creationId xmlns:a16="http://schemas.microsoft.com/office/drawing/2014/main" id="{FC9885F7-D77C-4434-9EE1-02B9ECC8FA5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019720" y="6208246"/>
              <a:ext cx="838095" cy="295238"/>
            </a:xfrm>
            <a:prstGeom prst="rect">
              <a:avLst/>
            </a:prstGeom>
          </p:spPr>
        </p:pic>
      </p:grp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CDA8C839-C556-4E02-B7B3-08DD48529DA6}"/>
              </a:ext>
            </a:extLst>
          </p:cNvPr>
          <p:cNvSpPr/>
          <p:nvPr/>
        </p:nvSpPr>
        <p:spPr>
          <a:xfrm>
            <a:off x="5790071" y="2225770"/>
            <a:ext cx="1325880" cy="307118"/>
          </a:xfrm>
          <a:prstGeom prst="borderCallout1">
            <a:avLst>
              <a:gd name="adj1" fmla="val 99138"/>
              <a:gd name="adj2" fmla="val 4081"/>
              <a:gd name="adj3" fmla="val 228617"/>
              <a:gd name="adj4" fmla="val 9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DD0000"/>
                </a:solidFill>
              </a:rPr>
              <a:t>English (SVO)</a:t>
            </a: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9AA79350-E18C-46BD-845B-DF9BB28DF65D}"/>
              </a:ext>
            </a:extLst>
          </p:cNvPr>
          <p:cNvSpPr/>
          <p:nvPr/>
        </p:nvSpPr>
        <p:spPr>
          <a:xfrm>
            <a:off x="9737231" y="3393154"/>
            <a:ext cx="1499236" cy="307118"/>
          </a:xfrm>
          <a:prstGeom prst="borderCallout1">
            <a:avLst>
              <a:gd name="adj1" fmla="val 54477"/>
              <a:gd name="adj2" fmla="val -33"/>
              <a:gd name="adj3" fmla="val 35089"/>
              <a:gd name="adj4" fmla="val -328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FF4400"/>
                </a:solidFill>
              </a:rPr>
              <a:t>Japanese (SOV)</a:t>
            </a: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8355CD92-B4BC-40F4-9ED6-FEB3833635BE}"/>
              </a:ext>
            </a:extLst>
          </p:cNvPr>
          <p:cNvSpPr/>
          <p:nvPr/>
        </p:nvSpPr>
        <p:spPr>
          <a:xfrm>
            <a:off x="4334185" y="2734786"/>
            <a:ext cx="1065291" cy="328454"/>
          </a:xfrm>
          <a:prstGeom prst="borderCallout1">
            <a:avLst>
              <a:gd name="adj1" fmla="val 51500"/>
              <a:gd name="adj2" fmla="val 99253"/>
              <a:gd name="adj3" fmla="val 55737"/>
              <a:gd name="adj4" fmla="val 1166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66FF33"/>
                </a:solidFill>
              </a:rPr>
              <a:t>Irish (VSO)</a:t>
            </a:r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70E6E8A0-0BE9-4F95-B59B-F2AE709BECB4}"/>
              </a:ext>
            </a:extLst>
          </p:cNvPr>
          <p:cNvSpPr/>
          <p:nvPr/>
        </p:nvSpPr>
        <p:spPr>
          <a:xfrm>
            <a:off x="6970952" y="5181204"/>
            <a:ext cx="1487248" cy="307118"/>
          </a:xfrm>
          <a:prstGeom prst="borderCallout1">
            <a:avLst>
              <a:gd name="adj1" fmla="val -5069"/>
              <a:gd name="adj2" fmla="val 8909"/>
              <a:gd name="adj3" fmla="val -72096"/>
              <a:gd name="adj4" fmla="val -109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9900"/>
                </a:solidFill>
              </a:rPr>
              <a:t>Malagasy (VOS)</a:t>
            </a:r>
          </a:p>
        </p:txBody>
      </p:sp>
      <p:sp>
        <p:nvSpPr>
          <p:cNvPr id="19" name="Callout: Line 18">
            <a:extLst>
              <a:ext uri="{FF2B5EF4-FFF2-40B4-BE49-F238E27FC236}">
                <a16:creationId xmlns:a16="http://schemas.microsoft.com/office/drawing/2014/main" id="{644D25EB-1411-4FC1-AD99-003E8A8961E4}"/>
              </a:ext>
            </a:extLst>
          </p:cNvPr>
          <p:cNvSpPr/>
          <p:nvPr/>
        </p:nvSpPr>
        <p:spPr>
          <a:xfrm>
            <a:off x="10078211" y="3919822"/>
            <a:ext cx="1487424" cy="307118"/>
          </a:xfrm>
          <a:prstGeom prst="borderCallout1">
            <a:avLst>
              <a:gd name="adj1" fmla="val 96161"/>
              <a:gd name="adj2" fmla="val 13302"/>
              <a:gd name="adj3" fmla="val 225640"/>
              <a:gd name="adj4" fmla="val 1142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9999FF"/>
                </a:solidFill>
              </a:rPr>
              <a:t>Tuvaluan (OVS)</a:t>
            </a:r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F5AB71ED-4D46-4AD7-B2B0-2F5291E0595E}"/>
              </a:ext>
            </a:extLst>
          </p:cNvPr>
          <p:cNvSpPr/>
          <p:nvPr/>
        </p:nvSpPr>
        <p:spPr>
          <a:xfrm>
            <a:off x="4073596" y="3560190"/>
            <a:ext cx="1325880" cy="307118"/>
          </a:xfrm>
          <a:prstGeom prst="borderCallout1">
            <a:avLst>
              <a:gd name="adj1" fmla="val 99138"/>
              <a:gd name="adj2" fmla="val 4081"/>
              <a:gd name="adj3" fmla="val 303051"/>
              <a:gd name="adj4" fmla="val 64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noProof="1">
                <a:solidFill>
                  <a:srgbClr val="0000DD"/>
                </a:solidFill>
              </a:rPr>
              <a:t>Nadëb (OSV)</a:t>
            </a:r>
          </a:p>
        </p:txBody>
      </p:sp>
      <p:sp>
        <p:nvSpPr>
          <p:cNvPr id="21" name="Callout: Line 20">
            <a:extLst>
              <a:ext uri="{FF2B5EF4-FFF2-40B4-BE49-F238E27FC236}">
                <a16:creationId xmlns:a16="http://schemas.microsoft.com/office/drawing/2014/main" id="{32FDA1B7-DFB5-459B-8F10-A35BD7787116}"/>
              </a:ext>
            </a:extLst>
          </p:cNvPr>
          <p:cNvSpPr/>
          <p:nvPr/>
        </p:nvSpPr>
        <p:spPr>
          <a:xfrm>
            <a:off x="3249114" y="2332752"/>
            <a:ext cx="1085071" cy="307118"/>
          </a:xfrm>
          <a:prstGeom prst="borderCallout1">
            <a:avLst>
              <a:gd name="adj1" fmla="val 99138"/>
              <a:gd name="adj2" fmla="val 4081"/>
              <a:gd name="adj3" fmla="val 166093"/>
              <a:gd name="adj4" fmla="val -147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CCCCC"/>
                </a:solidFill>
              </a:rPr>
              <a:t>Cree (N/A)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251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E62E9-7E8C-4A5A-BCD8-4F6C2EF0E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598C2-998C-4531-8568-DD9FB00F7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27100"/>
          </a:xfrm>
        </p:spPr>
        <p:txBody>
          <a:bodyPr/>
          <a:lstStyle/>
          <a:p>
            <a:r>
              <a:rPr lang="en-GB" dirty="0"/>
              <a:t>From the map you can see that some types of languages are much more common than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FF32C-399B-45FF-9887-3507409B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8B80035-8CEE-4413-974A-FBF691E521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7828856"/>
              </p:ext>
            </p:extLst>
          </p:nvPr>
        </p:nvGraphicFramePr>
        <p:xfrm>
          <a:off x="2524124" y="2543175"/>
          <a:ext cx="6664325" cy="3725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93202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12FB-0265-4BD8-941E-35089350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0EA2-4A72-4E78-BF7D-EE64C034C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languages show a preference for having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before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, and having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before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Why do you think this might be?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C82F3-EAA5-438C-8A79-9DE3D766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379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12FB-0265-4BD8-941E-35089350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0EA2-4A72-4E78-BF7D-EE64C034C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languages show a preference for having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before the </a:t>
            </a:r>
            <a:r>
              <a:rPr lang="en-GB" dirty="0">
                <a:solidFill>
                  <a:srgbClr val="00B050"/>
                </a:solidFill>
              </a:rPr>
              <a:t>verb</a:t>
            </a:r>
            <a:r>
              <a:rPr lang="en-GB" dirty="0"/>
              <a:t>, and having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before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Why do you think this might be?</a:t>
            </a:r>
          </a:p>
          <a:p>
            <a:r>
              <a:rPr lang="en-GB" dirty="0"/>
              <a:t>The evidence suggests that these types of language are somehow ‘easier’</a:t>
            </a:r>
          </a:p>
          <a:p>
            <a:r>
              <a:rPr lang="en-GB" dirty="0"/>
              <a:t>However, we don’t yet have enough data to say what makes this easier, or in what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C82F3-EAA5-438C-8A79-9DE3D766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40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89128-A853-4D4B-ADF6-5397BF87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78065-E423-4D9C-A05D-657DC75B7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order of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  <a:r>
              <a:rPr lang="en-GB" dirty="0"/>
              <a:t>,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verbs</a:t>
            </a:r>
            <a:r>
              <a:rPr lang="en-GB" dirty="0"/>
              <a:t> is not the only thing that can vary from language to language</a:t>
            </a:r>
          </a:p>
          <a:p>
            <a:r>
              <a:rPr lang="en-GB" dirty="0"/>
              <a:t>You may remember that languages have different types of </a:t>
            </a:r>
            <a:r>
              <a:rPr lang="en-GB" u="sng" noProof="1">
                <a:solidFill>
                  <a:srgbClr val="804000"/>
                </a:solidFill>
              </a:rPr>
              <a:t>adpositions</a:t>
            </a:r>
            <a:endParaRPr lang="en-GB" noProof="1">
              <a:solidFill>
                <a:srgbClr val="804000"/>
              </a:solidFill>
            </a:endParaRPr>
          </a:p>
          <a:p>
            <a:pPr lvl="1"/>
            <a:r>
              <a:rPr lang="en-GB" dirty="0"/>
              <a:t>Some languages have </a:t>
            </a:r>
            <a:r>
              <a:rPr lang="en-GB" u="sng" dirty="0">
                <a:solidFill>
                  <a:srgbClr val="804000"/>
                </a:solidFill>
              </a:rPr>
              <a:t>prepositions</a:t>
            </a:r>
            <a:r>
              <a:rPr lang="en-GB" dirty="0"/>
              <a:t>, which come before the noun</a:t>
            </a:r>
          </a:p>
          <a:p>
            <a:pPr lvl="1"/>
            <a:r>
              <a:rPr lang="en-GB" dirty="0"/>
              <a:t>Others have </a:t>
            </a:r>
            <a:r>
              <a:rPr lang="en-GB" u="sng" dirty="0">
                <a:solidFill>
                  <a:srgbClr val="804000"/>
                </a:solidFill>
              </a:rPr>
              <a:t>postpositions</a:t>
            </a:r>
            <a:r>
              <a:rPr lang="en-GB" dirty="0"/>
              <a:t>, which come after the noun</a:t>
            </a:r>
          </a:p>
          <a:p>
            <a:pPr marL="514350" indent="-514350">
              <a:buFont typeface="+mj-lt"/>
              <a:buAutoNum type="arabicPeriod" startAt="7"/>
              <a:tabLst>
                <a:tab pos="3946525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in</a:t>
            </a:r>
            <a:r>
              <a:rPr lang="en-GB" noProof="1"/>
              <a:t> Japan	9.	Nihon </a:t>
            </a:r>
            <a:r>
              <a:rPr lang="en-GB" noProof="1">
                <a:solidFill>
                  <a:srgbClr val="804000"/>
                </a:solidFill>
              </a:rPr>
              <a:t>ni</a:t>
            </a:r>
          </a:p>
          <a:p>
            <a:pPr marL="514350" indent="-514350">
              <a:buFont typeface="+mj-lt"/>
              <a:buAutoNum type="arabicPeriod" startAt="7"/>
              <a:tabLst>
                <a:tab pos="3946525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from</a:t>
            </a:r>
            <a:r>
              <a:rPr lang="en-GB" noProof="1"/>
              <a:t> Tokyo	10.	Tokyo </a:t>
            </a:r>
            <a:r>
              <a:rPr lang="en-GB" noProof="1">
                <a:solidFill>
                  <a:srgbClr val="804000"/>
                </a:solidFill>
              </a:rPr>
              <a:t>kara</a:t>
            </a:r>
            <a:br>
              <a:rPr lang="en-GB" noProof="1"/>
            </a:br>
            <a:r>
              <a:rPr lang="en-GB" noProof="1"/>
              <a:t>(English)		(Japanese)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95A20-277F-447C-B1BA-23B974AE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1192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F5AF8-87BC-437B-AE68-4A2CCDA7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E366F-B548-4AAB-9166-963A888B4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Likewise, </a:t>
            </a:r>
            <a:r>
              <a:rPr lang="en-GB" dirty="0">
                <a:solidFill>
                  <a:srgbClr val="00B0F0"/>
                </a:solidFill>
              </a:rPr>
              <a:t>adjectives</a:t>
            </a:r>
            <a:r>
              <a:rPr lang="en-GB" dirty="0"/>
              <a:t> in some languages come before the noun, while in others they follow it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dirty="0"/>
              <a:t>​</a:t>
            </a:r>
            <a:r>
              <a:rPr lang="en-GB" dirty="0">
                <a:solidFill>
                  <a:srgbClr val="00B0F0"/>
                </a:solidFill>
              </a:rPr>
              <a:t>black</a:t>
            </a:r>
            <a:r>
              <a:rPr lang="en-GB" dirty="0"/>
              <a:t> coffee		(English)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schwarzer</a:t>
            </a:r>
            <a:r>
              <a:rPr lang="en-GB" noProof="1"/>
              <a:t> Kaffee	(German)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​</a:t>
            </a:r>
            <a:r>
              <a:rPr lang="en-GB" noProof="1">
                <a:solidFill>
                  <a:srgbClr val="00B0F0"/>
                </a:solidFill>
              </a:rPr>
              <a:t>kuroi</a:t>
            </a:r>
            <a:r>
              <a:rPr lang="en-GB" noProof="1"/>
              <a:t> kōhī		(Japanese)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café </a:t>
            </a:r>
            <a:r>
              <a:rPr lang="en-GB" noProof="1">
                <a:solidFill>
                  <a:srgbClr val="00B0F0"/>
                </a:solidFill>
              </a:rPr>
              <a:t>noir</a:t>
            </a:r>
            <a:r>
              <a:rPr lang="en-GB" noProof="1"/>
              <a:t>		(French)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caife </a:t>
            </a:r>
            <a:r>
              <a:rPr lang="en-GB" noProof="1">
                <a:solidFill>
                  <a:srgbClr val="00B0F0"/>
                </a:solidFill>
              </a:rPr>
              <a:t>dubh</a:t>
            </a:r>
            <a:r>
              <a:rPr lang="en-GB" noProof="1"/>
              <a:t>		(Irish)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noProof="1"/>
              <a:t>coffi </a:t>
            </a:r>
            <a:r>
              <a:rPr lang="en-GB" noProof="1">
                <a:solidFill>
                  <a:srgbClr val="00B0F0"/>
                </a:solidFill>
              </a:rPr>
              <a:t>du</a:t>
            </a:r>
            <a:r>
              <a:rPr lang="en-GB" noProof="1"/>
              <a:t>			(Welsh)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B903F-6D61-4338-A527-0A364804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428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6.8|3.7|2.4|2.8|3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9.2|5.2|6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5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4.2|10.1|15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4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6.9|6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0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4|5.5|3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4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7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7.3|6|7.3|7|8.8|9.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4.3|5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7|11.1|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4.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5.6|9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4.5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0.9|6|4.9|5.5|6.2|4.9|6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5.2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7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9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5.6|6.3|8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8086</TotalTime>
  <Words>1848</Words>
  <Application>Microsoft Office PowerPoint</Application>
  <PresentationFormat>Widescreen</PresentationFormat>
  <Paragraphs>197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Language Awareness for Key Stage 3</vt:lpstr>
      <vt:lpstr>Roadmap</vt:lpstr>
      <vt:lpstr>Word Order</vt:lpstr>
      <vt:lpstr>Word Order</vt:lpstr>
      <vt:lpstr>Word Order</vt:lpstr>
      <vt:lpstr>Word Order</vt:lpstr>
      <vt:lpstr>Word Order</vt:lpstr>
      <vt:lpstr>Word Order</vt:lpstr>
      <vt:lpstr>Word Order</vt:lpstr>
      <vt:lpstr>Word Order</vt:lpstr>
      <vt:lpstr>Word Order</vt:lpstr>
      <vt:lpstr>Word Order</vt:lpstr>
      <vt:lpstr>Word Order</vt:lpstr>
      <vt:lpstr>Word Order</vt:lpstr>
      <vt:lpstr>Activity</vt:lpstr>
      <vt:lpstr>Word Order</vt:lpstr>
      <vt:lpstr>Word Order</vt:lpstr>
      <vt:lpstr>Word Order</vt:lpstr>
      <vt:lpstr>Word Order</vt:lpstr>
      <vt:lpstr>Word Order</vt:lpstr>
      <vt:lpstr>Questions</vt:lpstr>
      <vt:lpstr>Questions</vt:lpstr>
      <vt:lpstr>Activity</vt:lpstr>
      <vt:lpstr>Questions</vt:lpstr>
      <vt:lpstr>Questions</vt:lpstr>
      <vt:lpstr>Sentence Structure</vt:lpstr>
      <vt:lpstr>Sentence Structure</vt:lpstr>
      <vt:lpstr>Sentence Structure</vt:lpstr>
      <vt:lpstr>Sentence Structure</vt:lpstr>
      <vt:lpstr>Sentence Structure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366</cp:revision>
  <dcterms:created xsi:type="dcterms:W3CDTF">2020-12-01T13:59:57Z</dcterms:created>
  <dcterms:modified xsi:type="dcterms:W3CDTF">2025-01-11T12:25:00Z</dcterms:modified>
</cp:coreProperties>
</file>