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8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90" r:id="rId3"/>
    <p:sldId id="281" r:id="rId4"/>
    <p:sldId id="258" r:id="rId5"/>
    <p:sldId id="259" r:id="rId6"/>
    <p:sldId id="260" r:id="rId7"/>
    <p:sldId id="282" r:id="rId8"/>
    <p:sldId id="261" r:id="rId9"/>
    <p:sldId id="262" r:id="rId10"/>
    <p:sldId id="283" r:id="rId11"/>
    <p:sldId id="286" r:id="rId12"/>
    <p:sldId id="263" r:id="rId13"/>
    <p:sldId id="264" r:id="rId14"/>
    <p:sldId id="265" r:id="rId15"/>
    <p:sldId id="266" r:id="rId16"/>
    <p:sldId id="284" r:id="rId17"/>
    <p:sldId id="267" r:id="rId18"/>
    <p:sldId id="285" r:id="rId19"/>
    <p:sldId id="268" r:id="rId20"/>
    <p:sldId id="269" r:id="rId21"/>
    <p:sldId id="270" r:id="rId22"/>
    <p:sldId id="287" r:id="rId23"/>
    <p:sldId id="288" r:id="rId24"/>
    <p:sldId id="271" r:id="rId25"/>
    <p:sldId id="289" r:id="rId26"/>
    <p:sldId id="279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000"/>
    <a:srgbClr val="0000FF"/>
    <a:srgbClr val="808000"/>
    <a:srgbClr val="804000"/>
    <a:srgbClr val="009900"/>
    <a:srgbClr val="0000DD"/>
    <a:srgbClr val="CCCCCC"/>
    <a:srgbClr val="9999FF"/>
    <a:srgbClr val="66FF33"/>
    <a:srgbClr val="DD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01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85A66A-C8C7-4BC1-A070-2413FD6C385D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95B4DC6C-5ABF-4916-A499-BDC1E6636094}">
      <dgm:prSet phldrT="[Text]"/>
      <dgm:spPr/>
      <dgm:t>
        <a:bodyPr/>
        <a:lstStyle/>
        <a:p>
          <a:r>
            <a:rPr lang="en-GB" dirty="0">
              <a:solidFill>
                <a:srgbClr val="7030A0"/>
              </a:solidFill>
            </a:rPr>
            <a:t>and</a:t>
          </a:r>
        </a:p>
      </dgm:t>
    </dgm:pt>
    <dgm:pt modelId="{9EFD58B5-BF35-4A47-A48C-CC3F4E0A9B7C}" type="parTrans" cxnId="{FC2F377B-5537-48D5-BE81-0EC4C491D7C7}">
      <dgm:prSet/>
      <dgm:spPr/>
      <dgm:t>
        <a:bodyPr/>
        <a:lstStyle/>
        <a:p>
          <a:endParaRPr lang="en-GB"/>
        </a:p>
      </dgm:t>
    </dgm:pt>
    <dgm:pt modelId="{FAA87D3D-9F63-4123-870A-DAA3D3B39654}" type="sibTrans" cxnId="{FC2F377B-5537-48D5-BE81-0EC4C491D7C7}">
      <dgm:prSet/>
      <dgm:spPr/>
      <dgm:t>
        <a:bodyPr/>
        <a:lstStyle/>
        <a:p>
          <a:endParaRPr lang="en-GB"/>
        </a:p>
      </dgm:t>
    </dgm:pt>
    <dgm:pt modelId="{CC39FA7F-ECE3-45AD-8F06-6BB713ACAD06}">
      <dgm:prSet phldrT="[Text]"/>
      <dgm:spPr/>
      <dgm:t>
        <a:bodyPr/>
        <a:lstStyle/>
        <a:p>
          <a:r>
            <a:rPr lang="en-GB" dirty="0"/>
            <a:t>left</a:t>
          </a:r>
        </a:p>
      </dgm:t>
    </dgm:pt>
    <dgm:pt modelId="{12A71945-EE82-4433-8D76-6BE604ADC15C}" type="parTrans" cxnId="{A004DBCB-4BD3-4960-9B70-561D0BEF6C15}">
      <dgm:prSet/>
      <dgm:spPr/>
      <dgm:t>
        <a:bodyPr/>
        <a:lstStyle/>
        <a:p>
          <a:endParaRPr lang="en-GB"/>
        </a:p>
      </dgm:t>
    </dgm:pt>
    <dgm:pt modelId="{98B45747-9418-4D28-B3A8-CA299079529E}" type="sibTrans" cxnId="{A004DBCB-4BD3-4960-9B70-561D0BEF6C15}">
      <dgm:prSet/>
      <dgm:spPr/>
      <dgm:t>
        <a:bodyPr/>
        <a:lstStyle/>
        <a:p>
          <a:endParaRPr lang="en-GB"/>
        </a:p>
      </dgm:t>
    </dgm:pt>
    <dgm:pt modelId="{889EC17C-80D7-4F91-AE36-AB59F7DFB66C}">
      <dgm:prSet phldrT="[Text]"/>
      <dgm:spPr/>
      <dgm:t>
        <a:bodyPr/>
        <a:lstStyle/>
        <a:p>
          <a:r>
            <a:rPr lang="en-GB" dirty="0"/>
            <a:t>happened</a:t>
          </a:r>
        </a:p>
      </dgm:t>
    </dgm:pt>
    <dgm:pt modelId="{1CFCC4A7-B173-44EE-A205-DCD5F2FCA566}" type="parTrans" cxnId="{1269B4F1-6DF5-4732-927F-8FC95DF1DBC8}">
      <dgm:prSet/>
      <dgm:spPr/>
      <dgm:t>
        <a:bodyPr/>
        <a:lstStyle/>
        <a:p>
          <a:endParaRPr lang="en-GB"/>
        </a:p>
      </dgm:t>
    </dgm:pt>
    <dgm:pt modelId="{1319B4F8-7B39-4FB8-BEF8-E1FAE635014B}" type="sibTrans" cxnId="{1269B4F1-6DF5-4732-927F-8FC95DF1DBC8}">
      <dgm:prSet/>
      <dgm:spPr/>
      <dgm:t>
        <a:bodyPr/>
        <a:lstStyle/>
        <a:p>
          <a:endParaRPr lang="en-GB"/>
        </a:p>
      </dgm:t>
    </dgm:pt>
    <dgm:pt modelId="{9571021E-48C6-44DD-A82B-26FC446942AD}" type="pres">
      <dgm:prSet presAssocID="{4C85A66A-C8C7-4BC1-A070-2413FD6C38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501C67B-BB01-4541-9A96-2A6FA03F1485}" type="pres">
      <dgm:prSet presAssocID="{95B4DC6C-5ABF-4916-A499-BDC1E6636094}" presName="hierRoot1" presStyleCnt="0">
        <dgm:presLayoutVars>
          <dgm:hierBranch val="init"/>
        </dgm:presLayoutVars>
      </dgm:prSet>
      <dgm:spPr/>
    </dgm:pt>
    <dgm:pt modelId="{76F415C4-6E65-46A0-86B7-FD7B5F48FAC4}" type="pres">
      <dgm:prSet presAssocID="{95B4DC6C-5ABF-4916-A499-BDC1E6636094}" presName="rootComposite1" presStyleCnt="0"/>
      <dgm:spPr/>
    </dgm:pt>
    <dgm:pt modelId="{F1F18030-2C8E-4CC1-BCC2-BBED8D9B84BC}" type="pres">
      <dgm:prSet presAssocID="{95B4DC6C-5ABF-4916-A499-BDC1E6636094}" presName="rootText1" presStyleLbl="node0" presStyleIdx="0" presStyleCnt="1">
        <dgm:presLayoutVars>
          <dgm:chPref val="3"/>
        </dgm:presLayoutVars>
      </dgm:prSet>
      <dgm:spPr/>
    </dgm:pt>
    <dgm:pt modelId="{193C4950-1AD8-4AB3-A05C-74CE7250A45E}" type="pres">
      <dgm:prSet presAssocID="{95B4DC6C-5ABF-4916-A499-BDC1E6636094}" presName="rootConnector1" presStyleLbl="node1" presStyleIdx="0" presStyleCnt="0"/>
      <dgm:spPr/>
    </dgm:pt>
    <dgm:pt modelId="{20EEFF9B-B3EB-4917-93D4-80EF2256873F}" type="pres">
      <dgm:prSet presAssocID="{95B4DC6C-5ABF-4916-A499-BDC1E6636094}" presName="hierChild2" presStyleCnt="0"/>
      <dgm:spPr/>
    </dgm:pt>
    <dgm:pt modelId="{F53C639D-B512-45B7-8BBE-464A7300F9A6}" type="pres">
      <dgm:prSet presAssocID="{12A71945-EE82-4433-8D76-6BE604ADC15C}" presName="Name37" presStyleLbl="parChTrans1D2" presStyleIdx="0" presStyleCnt="2"/>
      <dgm:spPr/>
    </dgm:pt>
    <dgm:pt modelId="{8C79FFC0-6263-4FC0-A1B8-CA743D381A68}" type="pres">
      <dgm:prSet presAssocID="{CC39FA7F-ECE3-45AD-8F06-6BB713ACAD06}" presName="hierRoot2" presStyleCnt="0">
        <dgm:presLayoutVars>
          <dgm:hierBranch val="init"/>
        </dgm:presLayoutVars>
      </dgm:prSet>
      <dgm:spPr/>
    </dgm:pt>
    <dgm:pt modelId="{A9341534-3C8B-4D0E-B71C-B2F417F74340}" type="pres">
      <dgm:prSet presAssocID="{CC39FA7F-ECE3-45AD-8F06-6BB713ACAD06}" presName="rootComposite" presStyleCnt="0"/>
      <dgm:spPr/>
    </dgm:pt>
    <dgm:pt modelId="{B9F91C37-2FAF-4F55-BE35-C1EEE1BDFF0C}" type="pres">
      <dgm:prSet presAssocID="{CC39FA7F-ECE3-45AD-8F06-6BB713ACAD06}" presName="rootText" presStyleLbl="node2" presStyleIdx="0" presStyleCnt="2">
        <dgm:presLayoutVars>
          <dgm:chPref val="3"/>
        </dgm:presLayoutVars>
      </dgm:prSet>
      <dgm:spPr/>
    </dgm:pt>
    <dgm:pt modelId="{CDE10209-7DFB-42C6-BCC3-BE15EB1F688C}" type="pres">
      <dgm:prSet presAssocID="{CC39FA7F-ECE3-45AD-8F06-6BB713ACAD06}" presName="rootConnector" presStyleLbl="node2" presStyleIdx="0" presStyleCnt="2"/>
      <dgm:spPr/>
    </dgm:pt>
    <dgm:pt modelId="{FC37997F-0B96-4B67-9120-79A3D5C9792C}" type="pres">
      <dgm:prSet presAssocID="{CC39FA7F-ECE3-45AD-8F06-6BB713ACAD06}" presName="hierChild4" presStyleCnt="0"/>
      <dgm:spPr/>
    </dgm:pt>
    <dgm:pt modelId="{0D5AD657-3CCD-45D1-9B9C-C7985A3DB087}" type="pres">
      <dgm:prSet presAssocID="{CC39FA7F-ECE3-45AD-8F06-6BB713ACAD06}" presName="hierChild5" presStyleCnt="0"/>
      <dgm:spPr/>
    </dgm:pt>
    <dgm:pt modelId="{B2EBB66D-A176-49BA-BE25-3E4FA8690CFB}" type="pres">
      <dgm:prSet presAssocID="{1CFCC4A7-B173-44EE-A205-DCD5F2FCA566}" presName="Name37" presStyleLbl="parChTrans1D2" presStyleIdx="1" presStyleCnt="2"/>
      <dgm:spPr/>
    </dgm:pt>
    <dgm:pt modelId="{D5654CC6-546D-4BA7-A3A1-427D50931557}" type="pres">
      <dgm:prSet presAssocID="{889EC17C-80D7-4F91-AE36-AB59F7DFB66C}" presName="hierRoot2" presStyleCnt="0">
        <dgm:presLayoutVars>
          <dgm:hierBranch val="init"/>
        </dgm:presLayoutVars>
      </dgm:prSet>
      <dgm:spPr/>
    </dgm:pt>
    <dgm:pt modelId="{8AFEBBA2-640C-4459-B31C-866FAB7FF326}" type="pres">
      <dgm:prSet presAssocID="{889EC17C-80D7-4F91-AE36-AB59F7DFB66C}" presName="rootComposite" presStyleCnt="0"/>
      <dgm:spPr/>
    </dgm:pt>
    <dgm:pt modelId="{3581437B-3421-4029-8C4E-151FBF314C96}" type="pres">
      <dgm:prSet presAssocID="{889EC17C-80D7-4F91-AE36-AB59F7DFB66C}" presName="rootText" presStyleLbl="node2" presStyleIdx="1" presStyleCnt="2">
        <dgm:presLayoutVars>
          <dgm:chPref val="3"/>
        </dgm:presLayoutVars>
      </dgm:prSet>
      <dgm:spPr/>
    </dgm:pt>
    <dgm:pt modelId="{89FEDE30-B1A5-4E32-A4C3-3D113C954121}" type="pres">
      <dgm:prSet presAssocID="{889EC17C-80D7-4F91-AE36-AB59F7DFB66C}" presName="rootConnector" presStyleLbl="node2" presStyleIdx="1" presStyleCnt="2"/>
      <dgm:spPr/>
    </dgm:pt>
    <dgm:pt modelId="{B75C2A86-16F9-4790-82EC-D00119CCF940}" type="pres">
      <dgm:prSet presAssocID="{889EC17C-80D7-4F91-AE36-AB59F7DFB66C}" presName="hierChild4" presStyleCnt="0"/>
      <dgm:spPr/>
    </dgm:pt>
    <dgm:pt modelId="{BC7A705C-1F7F-4DBE-ACBE-0012E76E43C2}" type="pres">
      <dgm:prSet presAssocID="{889EC17C-80D7-4F91-AE36-AB59F7DFB66C}" presName="hierChild5" presStyleCnt="0"/>
      <dgm:spPr/>
    </dgm:pt>
    <dgm:pt modelId="{CBAEAF24-4E9D-4000-A11C-3E716F43974F}" type="pres">
      <dgm:prSet presAssocID="{95B4DC6C-5ABF-4916-A499-BDC1E6636094}" presName="hierChild3" presStyleCnt="0"/>
      <dgm:spPr/>
    </dgm:pt>
  </dgm:ptLst>
  <dgm:cxnLst>
    <dgm:cxn modelId="{ECD0675C-47E8-41A0-AE3E-63DE70E3E16F}" type="presOf" srcId="{CC39FA7F-ECE3-45AD-8F06-6BB713ACAD06}" destId="{B9F91C37-2FAF-4F55-BE35-C1EEE1BDFF0C}" srcOrd="0" destOrd="0" presId="urn:microsoft.com/office/officeart/2005/8/layout/orgChart1"/>
    <dgm:cxn modelId="{730A366A-B484-4468-83A8-8F649523B0B4}" type="presOf" srcId="{889EC17C-80D7-4F91-AE36-AB59F7DFB66C}" destId="{3581437B-3421-4029-8C4E-151FBF314C96}" srcOrd="0" destOrd="0" presId="urn:microsoft.com/office/officeart/2005/8/layout/orgChart1"/>
    <dgm:cxn modelId="{FC2F377B-5537-48D5-BE81-0EC4C491D7C7}" srcId="{4C85A66A-C8C7-4BC1-A070-2413FD6C385D}" destId="{95B4DC6C-5ABF-4916-A499-BDC1E6636094}" srcOrd="0" destOrd="0" parTransId="{9EFD58B5-BF35-4A47-A48C-CC3F4E0A9B7C}" sibTransId="{FAA87D3D-9F63-4123-870A-DAA3D3B39654}"/>
    <dgm:cxn modelId="{A1F51781-A703-427D-91E4-EE651AAC01AE}" type="presOf" srcId="{95B4DC6C-5ABF-4916-A499-BDC1E6636094}" destId="{193C4950-1AD8-4AB3-A05C-74CE7250A45E}" srcOrd="1" destOrd="0" presId="urn:microsoft.com/office/officeart/2005/8/layout/orgChart1"/>
    <dgm:cxn modelId="{05BBD99B-811F-4603-A6F5-3C5E33C457CD}" type="presOf" srcId="{95B4DC6C-5ABF-4916-A499-BDC1E6636094}" destId="{F1F18030-2C8E-4CC1-BCC2-BBED8D9B84BC}" srcOrd="0" destOrd="0" presId="urn:microsoft.com/office/officeart/2005/8/layout/orgChart1"/>
    <dgm:cxn modelId="{4FE8A8A2-0F41-4C7A-9706-C6C2B3364B6C}" type="presOf" srcId="{1CFCC4A7-B173-44EE-A205-DCD5F2FCA566}" destId="{B2EBB66D-A176-49BA-BE25-3E4FA8690CFB}" srcOrd="0" destOrd="0" presId="urn:microsoft.com/office/officeart/2005/8/layout/orgChart1"/>
    <dgm:cxn modelId="{1BB66CA8-0FF4-4937-8F80-848D78AB0DF9}" type="presOf" srcId="{889EC17C-80D7-4F91-AE36-AB59F7DFB66C}" destId="{89FEDE30-B1A5-4E32-A4C3-3D113C954121}" srcOrd="1" destOrd="0" presId="urn:microsoft.com/office/officeart/2005/8/layout/orgChart1"/>
    <dgm:cxn modelId="{26268AB1-2A20-4EF9-A501-E644ED3B0270}" type="presOf" srcId="{12A71945-EE82-4433-8D76-6BE604ADC15C}" destId="{F53C639D-B512-45B7-8BBE-464A7300F9A6}" srcOrd="0" destOrd="0" presId="urn:microsoft.com/office/officeart/2005/8/layout/orgChart1"/>
    <dgm:cxn modelId="{A004DBCB-4BD3-4960-9B70-561D0BEF6C15}" srcId="{95B4DC6C-5ABF-4916-A499-BDC1E6636094}" destId="{CC39FA7F-ECE3-45AD-8F06-6BB713ACAD06}" srcOrd="0" destOrd="0" parTransId="{12A71945-EE82-4433-8D76-6BE604ADC15C}" sibTransId="{98B45747-9418-4D28-B3A8-CA299079529E}"/>
    <dgm:cxn modelId="{04B251CD-AEBF-4CC9-BAF8-D7AF8A153B55}" type="presOf" srcId="{CC39FA7F-ECE3-45AD-8F06-6BB713ACAD06}" destId="{CDE10209-7DFB-42C6-BCC3-BE15EB1F688C}" srcOrd="1" destOrd="0" presId="urn:microsoft.com/office/officeart/2005/8/layout/orgChart1"/>
    <dgm:cxn modelId="{1269B4F1-6DF5-4732-927F-8FC95DF1DBC8}" srcId="{95B4DC6C-5ABF-4916-A499-BDC1E6636094}" destId="{889EC17C-80D7-4F91-AE36-AB59F7DFB66C}" srcOrd="1" destOrd="0" parTransId="{1CFCC4A7-B173-44EE-A205-DCD5F2FCA566}" sibTransId="{1319B4F8-7B39-4FB8-BEF8-E1FAE635014B}"/>
    <dgm:cxn modelId="{0C8D69F4-EA9F-47D8-AE33-7EA5E8F19254}" type="presOf" srcId="{4C85A66A-C8C7-4BC1-A070-2413FD6C385D}" destId="{9571021E-48C6-44DD-A82B-26FC446942AD}" srcOrd="0" destOrd="0" presId="urn:microsoft.com/office/officeart/2005/8/layout/orgChart1"/>
    <dgm:cxn modelId="{9CA87F23-5BAC-47E4-B892-46F4BA946472}" type="presParOf" srcId="{9571021E-48C6-44DD-A82B-26FC446942AD}" destId="{9501C67B-BB01-4541-9A96-2A6FA03F1485}" srcOrd="0" destOrd="0" presId="urn:microsoft.com/office/officeart/2005/8/layout/orgChart1"/>
    <dgm:cxn modelId="{1457AA07-AAC3-46A3-8C73-EDF8B8536CE6}" type="presParOf" srcId="{9501C67B-BB01-4541-9A96-2A6FA03F1485}" destId="{76F415C4-6E65-46A0-86B7-FD7B5F48FAC4}" srcOrd="0" destOrd="0" presId="urn:microsoft.com/office/officeart/2005/8/layout/orgChart1"/>
    <dgm:cxn modelId="{CD23C99A-1B07-4896-8610-F2F60276A241}" type="presParOf" srcId="{76F415C4-6E65-46A0-86B7-FD7B5F48FAC4}" destId="{F1F18030-2C8E-4CC1-BCC2-BBED8D9B84BC}" srcOrd="0" destOrd="0" presId="urn:microsoft.com/office/officeart/2005/8/layout/orgChart1"/>
    <dgm:cxn modelId="{718B822C-7BA8-4572-BEB7-DE6D81EFF9A6}" type="presParOf" srcId="{76F415C4-6E65-46A0-86B7-FD7B5F48FAC4}" destId="{193C4950-1AD8-4AB3-A05C-74CE7250A45E}" srcOrd="1" destOrd="0" presId="urn:microsoft.com/office/officeart/2005/8/layout/orgChart1"/>
    <dgm:cxn modelId="{04DF41FC-5B13-4406-B7B7-70DD39C870F5}" type="presParOf" srcId="{9501C67B-BB01-4541-9A96-2A6FA03F1485}" destId="{20EEFF9B-B3EB-4917-93D4-80EF2256873F}" srcOrd="1" destOrd="0" presId="urn:microsoft.com/office/officeart/2005/8/layout/orgChart1"/>
    <dgm:cxn modelId="{B7BB059F-6448-4552-8235-094323AA3C35}" type="presParOf" srcId="{20EEFF9B-B3EB-4917-93D4-80EF2256873F}" destId="{F53C639D-B512-45B7-8BBE-464A7300F9A6}" srcOrd="0" destOrd="0" presId="urn:microsoft.com/office/officeart/2005/8/layout/orgChart1"/>
    <dgm:cxn modelId="{4C80C0B8-F4C0-4AD4-BDE2-5E219C3A4D9B}" type="presParOf" srcId="{20EEFF9B-B3EB-4917-93D4-80EF2256873F}" destId="{8C79FFC0-6263-4FC0-A1B8-CA743D381A68}" srcOrd="1" destOrd="0" presId="urn:microsoft.com/office/officeart/2005/8/layout/orgChart1"/>
    <dgm:cxn modelId="{9BB6590B-C1A1-415D-8CDA-98B2401533C8}" type="presParOf" srcId="{8C79FFC0-6263-4FC0-A1B8-CA743D381A68}" destId="{A9341534-3C8B-4D0E-B71C-B2F417F74340}" srcOrd="0" destOrd="0" presId="urn:microsoft.com/office/officeart/2005/8/layout/orgChart1"/>
    <dgm:cxn modelId="{3DF9AC1F-2898-4B47-8009-7163FDDA18CF}" type="presParOf" srcId="{A9341534-3C8B-4D0E-B71C-B2F417F74340}" destId="{B9F91C37-2FAF-4F55-BE35-C1EEE1BDFF0C}" srcOrd="0" destOrd="0" presId="urn:microsoft.com/office/officeart/2005/8/layout/orgChart1"/>
    <dgm:cxn modelId="{4955CBEA-BA9E-4A57-87BF-7554E952295E}" type="presParOf" srcId="{A9341534-3C8B-4D0E-B71C-B2F417F74340}" destId="{CDE10209-7DFB-42C6-BCC3-BE15EB1F688C}" srcOrd="1" destOrd="0" presId="urn:microsoft.com/office/officeart/2005/8/layout/orgChart1"/>
    <dgm:cxn modelId="{339F8CEC-2441-4889-9F64-31AA710C48A8}" type="presParOf" srcId="{8C79FFC0-6263-4FC0-A1B8-CA743D381A68}" destId="{FC37997F-0B96-4B67-9120-79A3D5C9792C}" srcOrd="1" destOrd="0" presId="urn:microsoft.com/office/officeart/2005/8/layout/orgChart1"/>
    <dgm:cxn modelId="{C1B9ED00-FC3F-48F3-9E81-1F68CF60543E}" type="presParOf" srcId="{8C79FFC0-6263-4FC0-A1B8-CA743D381A68}" destId="{0D5AD657-3CCD-45D1-9B9C-C7985A3DB087}" srcOrd="2" destOrd="0" presId="urn:microsoft.com/office/officeart/2005/8/layout/orgChart1"/>
    <dgm:cxn modelId="{7927245A-C445-4F23-8CE3-172154714D65}" type="presParOf" srcId="{20EEFF9B-B3EB-4917-93D4-80EF2256873F}" destId="{B2EBB66D-A176-49BA-BE25-3E4FA8690CFB}" srcOrd="2" destOrd="0" presId="urn:microsoft.com/office/officeart/2005/8/layout/orgChart1"/>
    <dgm:cxn modelId="{234FD0F8-68AA-4336-BE75-936758163724}" type="presParOf" srcId="{20EEFF9B-B3EB-4917-93D4-80EF2256873F}" destId="{D5654CC6-546D-4BA7-A3A1-427D50931557}" srcOrd="3" destOrd="0" presId="urn:microsoft.com/office/officeart/2005/8/layout/orgChart1"/>
    <dgm:cxn modelId="{395A460E-5A84-471C-B2AB-5CDA52B75995}" type="presParOf" srcId="{D5654CC6-546D-4BA7-A3A1-427D50931557}" destId="{8AFEBBA2-640C-4459-B31C-866FAB7FF326}" srcOrd="0" destOrd="0" presId="urn:microsoft.com/office/officeart/2005/8/layout/orgChart1"/>
    <dgm:cxn modelId="{816680AA-699C-494A-A355-E438211AE4A4}" type="presParOf" srcId="{8AFEBBA2-640C-4459-B31C-866FAB7FF326}" destId="{3581437B-3421-4029-8C4E-151FBF314C96}" srcOrd="0" destOrd="0" presId="urn:microsoft.com/office/officeart/2005/8/layout/orgChart1"/>
    <dgm:cxn modelId="{69575008-4286-4BAF-BAFB-E0EAB99557F6}" type="presParOf" srcId="{8AFEBBA2-640C-4459-B31C-866FAB7FF326}" destId="{89FEDE30-B1A5-4E32-A4C3-3D113C954121}" srcOrd="1" destOrd="0" presId="urn:microsoft.com/office/officeart/2005/8/layout/orgChart1"/>
    <dgm:cxn modelId="{2E13E498-6D0D-46BB-8FCE-E12A3EC5395F}" type="presParOf" srcId="{D5654CC6-546D-4BA7-A3A1-427D50931557}" destId="{B75C2A86-16F9-4790-82EC-D00119CCF940}" srcOrd="1" destOrd="0" presId="urn:microsoft.com/office/officeart/2005/8/layout/orgChart1"/>
    <dgm:cxn modelId="{D43B914F-E6AB-47E2-A51F-88FC593965A1}" type="presParOf" srcId="{D5654CC6-546D-4BA7-A3A1-427D50931557}" destId="{BC7A705C-1F7F-4DBE-ACBE-0012E76E43C2}" srcOrd="2" destOrd="0" presId="urn:microsoft.com/office/officeart/2005/8/layout/orgChart1"/>
    <dgm:cxn modelId="{AAFDFD47-14B8-454E-B728-6B23473857C2}" type="presParOf" srcId="{9501C67B-BB01-4541-9A96-2A6FA03F1485}" destId="{CBAEAF24-4E9D-4000-A11C-3E716F43974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85A66A-C8C7-4BC1-A070-2413FD6C385D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95B4DC6C-5ABF-4916-A499-BDC1E6636094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left</a:t>
          </a:r>
        </a:p>
      </dgm:t>
    </dgm:pt>
    <dgm:pt modelId="{9EFD58B5-BF35-4A47-A48C-CC3F4E0A9B7C}" type="parTrans" cxnId="{FC2F377B-5537-48D5-BE81-0EC4C491D7C7}">
      <dgm:prSet/>
      <dgm:spPr/>
      <dgm:t>
        <a:bodyPr/>
        <a:lstStyle/>
        <a:p>
          <a:endParaRPr lang="en-GB"/>
        </a:p>
      </dgm:t>
    </dgm:pt>
    <dgm:pt modelId="{FAA87D3D-9F63-4123-870A-DAA3D3B39654}" type="sibTrans" cxnId="{FC2F377B-5537-48D5-BE81-0EC4C491D7C7}">
      <dgm:prSet/>
      <dgm:spPr/>
      <dgm:t>
        <a:bodyPr/>
        <a:lstStyle/>
        <a:p>
          <a:endParaRPr lang="en-GB"/>
        </a:p>
      </dgm:t>
    </dgm:pt>
    <dgm:pt modelId="{CC39FA7F-ECE3-45AD-8F06-6BB713ACAD06}">
      <dgm:prSet phldrT="[Text]"/>
      <dgm:spPr/>
      <dgm:t>
        <a:bodyPr/>
        <a:lstStyle/>
        <a:p>
          <a:r>
            <a:rPr lang="en-GB" dirty="0">
              <a:solidFill>
                <a:srgbClr val="7030A0"/>
              </a:solidFill>
            </a:rPr>
            <a:t>before</a:t>
          </a:r>
        </a:p>
      </dgm:t>
    </dgm:pt>
    <dgm:pt modelId="{12A71945-EE82-4433-8D76-6BE604ADC15C}" type="parTrans" cxnId="{A004DBCB-4BD3-4960-9B70-561D0BEF6C15}">
      <dgm:prSet/>
      <dgm:spPr/>
      <dgm:t>
        <a:bodyPr/>
        <a:lstStyle/>
        <a:p>
          <a:endParaRPr lang="en-GB"/>
        </a:p>
      </dgm:t>
    </dgm:pt>
    <dgm:pt modelId="{98B45747-9418-4D28-B3A8-CA299079529E}" type="sibTrans" cxnId="{A004DBCB-4BD3-4960-9B70-561D0BEF6C15}">
      <dgm:prSet/>
      <dgm:spPr/>
      <dgm:t>
        <a:bodyPr/>
        <a:lstStyle/>
        <a:p>
          <a:endParaRPr lang="en-GB"/>
        </a:p>
      </dgm:t>
    </dgm:pt>
    <dgm:pt modelId="{889EC17C-80D7-4F91-AE36-AB59F7DFB66C}">
      <dgm:prSet phldrT="[Text]"/>
      <dgm:spPr/>
      <dgm:t>
        <a:bodyPr/>
        <a:lstStyle/>
        <a:p>
          <a:r>
            <a:rPr lang="en-GB" dirty="0"/>
            <a:t>happened</a:t>
          </a:r>
        </a:p>
      </dgm:t>
    </dgm:pt>
    <dgm:pt modelId="{1CFCC4A7-B173-44EE-A205-DCD5F2FCA566}" type="parTrans" cxnId="{1269B4F1-6DF5-4732-927F-8FC95DF1DBC8}">
      <dgm:prSet/>
      <dgm:spPr/>
      <dgm:t>
        <a:bodyPr/>
        <a:lstStyle/>
        <a:p>
          <a:endParaRPr lang="en-GB"/>
        </a:p>
      </dgm:t>
    </dgm:pt>
    <dgm:pt modelId="{1319B4F8-7B39-4FB8-BEF8-E1FAE635014B}" type="sibTrans" cxnId="{1269B4F1-6DF5-4732-927F-8FC95DF1DBC8}">
      <dgm:prSet/>
      <dgm:spPr/>
      <dgm:t>
        <a:bodyPr/>
        <a:lstStyle/>
        <a:p>
          <a:endParaRPr lang="en-GB"/>
        </a:p>
      </dgm:t>
    </dgm:pt>
    <dgm:pt modelId="{9571021E-48C6-44DD-A82B-26FC446942AD}" type="pres">
      <dgm:prSet presAssocID="{4C85A66A-C8C7-4BC1-A070-2413FD6C38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501C67B-BB01-4541-9A96-2A6FA03F1485}" type="pres">
      <dgm:prSet presAssocID="{95B4DC6C-5ABF-4916-A499-BDC1E6636094}" presName="hierRoot1" presStyleCnt="0">
        <dgm:presLayoutVars>
          <dgm:hierBranch val="init"/>
        </dgm:presLayoutVars>
      </dgm:prSet>
      <dgm:spPr/>
    </dgm:pt>
    <dgm:pt modelId="{76F415C4-6E65-46A0-86B7-FD7B5F48FAC4}" type="pres">
      <dgm:prSet presAssocID="{95B4DC6C-5ABF-4916-A499-BDC1E6636094}" presName="rootComposite1" presStyleCnt="0"/>
      <dgm:spPr/>
    </dgm:pt>
    <dgm:pt modelId="{F1F18030-2C8E-4CC1-BCC2-BBED8D9B84BC}" type="pres">
      <dgm:prSet presAssocID="{95B4DC6C-5ABF-4916-A499-BDC1E6636094}" presName="rootText1" presStyleLbl="node0" presStyleIdx="0" presStyleCnt="1">
        <dgm:presLayoutVars>
          <dgm:chPref val="3"/>
        </dgm:presLayoutVars>
      </dgm:prSet>
      <dgm:spPr/>
    </dgm:pt>
    <dgm:pt modelId="{193C4950-1AD8-4AB3-A05C-74CE7250A45E}" type="pres">
      <dgm:prSet presAssocID="{95B4DC6C-5ABF-4916-A499-BDC1E6636094}" presName="rootConnector1" presStyleLbl="node1" presStyleIdx="0" presStyleCnt="0"/>
      <dgm:spPr/>
    </dgm:pt>
    <dgm:pt modelId="{20EEFF9B-B3EB-4917-93D4-80EF2256873F}" type="pres">
      <dgm:prSet presAssocID="{95B4DC6C-5ABF-4916-A499-BDC1E6636094}" presName="hierChild2" presStyleCnt="0"/>
      <dgm:spPr/>
    </dgm:pt>
    <dgm:pt modelId="{F53C639D-B512-45B7-8BBE-464A7300F9A6}" type="pres">
      <dgm:prSet presAssocID="{12A71945-EE82-4433-8D76-6BE604ADC15C}" presName="Name37" presStyleLbl="parChTrans1D2" presStyleIdx="0" presStyleCnt="1"/>
      <dgm:spPr/>
    </dgm:pt>
    <dgm:pt modelId="{8C79FFC0-6263-4FC0-A1B8-CA743D381A68}" type="pres">
      <dgm:prSet presAssocID="{CC39FA7F-ECE3-45AD-8F06-6BB713ACAD06}" presName="hierRoot2" presStyleCnt="0">
        <dgm:presLayoutVars>
          <dgm:hierBranch val="init"/>
        </dgm:presLayoutVars>
      </dgm:prSet>
      <dgm:spPr/>
    </dgm:pt>
    <dgm:pt modelId="{A9341534-3C8B-4D0E-B71C-B2F417F74340}" type="pres">
      <dgm:prSet presAssocID="{CC39FA7F-ECE3-45AD-8F06-6BB713ACAD06}" presName="rootComposite" presStyleCnt="0"/>
      <dgm:spPr/>
    </dgm:pt>
    <dgm:pt modelId="{B9F91C37-2FAF-4F55-BE35-C1EEE1BDFF0C}" type="pres">
      <dgm:prSet presAssocID="{CC39FA7F-ECE3-45AD-8F06-6BB713ACAD06}" presName="rootText" presStyleLbl="node2" presStyleIdx="0" presStyleCnt="1">
        <dgm:presLayoutVars>
          <dgm:chPref val="3"/>
        </dgm:presLayoutVars>
      </dgm:prSet>
      <dgm:spPr/>
    </dgm:pt>
    <dgm:pt modelId="{CDE10209-7DFB-42C6-BCC3-BE15EB1F688C}" type="pres">
      <dgm:prSet presAssocID="{CC39FA7F-ECE3-45AD-8F06-6BB713ACAD06}" presName="rootConnector" presStyleLbl="node2" presStyleIdx="0" presStyleCnt="1"/>
      <dgm:spPr/>
    </dgm:pt>
    <dgm:pt modelId="{FC37997F-0B96-4B67-9120-79A3D5C9792C}" type="pres">
      <dgm:prSet presAssocID="{CC39FA7F-ECE3-45AD-8F06-6BB713ACAD06}" presName="hierChild4" presStyleCnt="0"/>
      <dgm:spPr/>
    </dgm:pt>
    <dgm:pt modelId="{B2EBB66D-A176-49BA-BE25-3E4FA8690CFB}" type="pres">
      <dgm:prSet presAssocID="{1CFCC4A7-B173-44EE-A205-DCD5F2FCA566}" presName="Name37" presStyleLbl="parChTrans1D3" presStyleIdx="0" presStyleCnt="1"/>
      <dgm:spPr/>
    </dgm:pt>
    <dgm:pt modelId="{D5654CC6-546D-4BA7-A3A1-427D50931557}" type="pres">
      <dgm:prSet presAssocID="{889EC17C-80D7-4F91-AE36-AB59F7DFB66C}" presName="hierRoot2" presStyleCnt="0">
        <dgm:presLayoutVars>
          <dgm:hierBranch val="init"/>
        </dgm:presLayoutVars>
      </dgm:prSet>
      <dgm:spPr/>
    </dgm:pt>
    <dgm:pt modelId="{8AFEBBA2-640C-4459-B31C-866FAB7FF326}" type="pres">
      <dgm:prSet presAssocID="{889EC17C-80D7-4F91-AE36-AB59F7DFB66C}" presName="rootComposite" presStyleCnt="0"/>
      <dgm:spPr/>
    </dgm:pt>
    <dgm:pt modelId="{3581437B-3421-4029-8C4E-151FBF314C96}" type="pres">
      <dgm:prSet presAssocID="{889EC17C-80D7-4F91-AE36-AB59F7DFB66C}" presName="rootText" presStyleLbl="node3" presStyleIdx="0" presStyleCnt="1">
        <dgm:presLayoutVars>
          <dgm:chPref val="3"/>
        </dgm:presLayoutVars>
      </dgm:prSet>
      <dgm:spPr/>
    </dgm:pt>
    <dgm:pt modelId="{89FEDE30-B1A5-4E32-A4C3-3D113C954121}" type="pres">
      <dgm:prSet presAssocID="{889EC17C-80D7-4F91-AE36-AB59F7DFB66C}" presName="rootConnector" presStyleLbl="node3" presStyleIdx="0" presStyleCnt="1"/>
      <dgm:spPr/>
    </dgm:pt>
    <dgm:pt modelId="{B75C2A86-16F9-4790-82EC-D00119CCF940}" type="pres">
      <dgm:prSet presAssocID="{889EC17C-80D7-4F91-AE36-AB59F7DFB66C}" presName="hierChild4" presStyleCnt="0"/>
      <dgm:spPr/>
    </dgm:pt>
    <dgm:pt modelId="{BC7A705C-1F7F-4DBE-ACBE-0012E76E43C2}" type="pres">
      <dgm:prSet presAssocID="{889EC17C-80D7-4F91-AE36-AB59F7DFB66C}" presName="hierChild5" presStyleCnt="0"/>
      <dgm:spPr/>
    </dgm:pt>
    <dgm:pt modelId="{0D5AD657-3CCD-45D1-9B9C-C7985A3DB087}" type="pres">
      <dgm:prSet presAssocID="{CC39FA7F-ECE3-45AD-8F06-6BB713ACAD06}" presName="hierChild5" presStyleCnt="0"/>
      <dgm:spPr/>
    </dgm:pt>
    <dgm:pt modelId="{CBAEAF24-4E9D-4000-A11C-3E716F43974F}" type="pres">
      <dgm:prSet presAssocID="{95B4DC6C-5ABF-4916-A499-BDC1E6636094}" presName="hierChild3" presStyleCnt="0"/>
      <dgm:spPr/>
    </dgm:pt>
  </dgm:ptLst>
  <dgm:cxnLst>
    <dgm:cxn modelId="{CF420717-29E3-4E46-9329-FA3071E2FACE}" type="presOf" srcId="{889EC17C-80D7-4F91-AE36-AB59F7DFB66C}" destId="{89FEDE30-B1A5-4E32-A4C3-3D113C954121}" srcOrd="1" destOrd="0" presId="urn:microsoft.com/office/officeart/2005/8/layout/orgChart1"/>
    <dgm:cxn modelId="{ECD0675C-47E8-41A0-AE3E-63DE70E3E16F}" type="presOf" srcId="{CC39FA7F-ECE3-45AD-8F06-6BB713ACAD06}" destId="{B9F91C37-2FAF-4F55-BE35-C1EEE1BDFF0C}" srcOrd="0" destOrd="0" presId="urn:microsoft.com/office/officeart/2005/8/layout/orgChart1"/>
    <dgm:cxn modelId="{3DB6AD52-5807-42EA-919B-3D5037E5D6F1}" type="presOf" srcId="{1CFCC4A7-B173-44EE-A205-DCD5F2FCA566}" destId="{B2EBB66D-A176-49BA-BE25-3E4FA8690CFB}" srcOrd="0" destOrd="0" presId="urn:microsoft.com/office/officeart/2005/8/layout/orgChart1"/>
    <dgm:cxn modelId="{FC2F377B-5537-48D5-BE81-0EC4C491D7C7}" srcId="{4C85A66A-C8C7-4BC1-A070-2413FD6C385D}" destId="{95B4DC6C-5ABF-4916-A499-BDC1E6636094}" srcOrd="0" destOrd="0" parTransId="{9EFD58B5-BF35-4A47-A48C-CC3F4E0A9B7C}" sibTransId="{FAA87D3D-9F63-4123-870A-DAA3D3B39654}"/>
    <dgm:cxn modelId="{A1F51781-A703-427D-91E4-EE651AAC01AE}" type="presOf" srcId="{95B4DC6C-5ABF-4916-A499-BDC1E6636094}" destId="{193C4950-1AD8-4AB3-A05C-74CE7250A45E}" srcOrd="1" destOrd="0" presId="urn:microsoft.com/office/officeart/2005/8/layout/orgChart1"/>
    <dgm:cxn modelId="{05BBD99B-811F-4603-A6F5-3C5E33C457CD}" type="presOf" srcId="{95B4DC6C-5ABF-4916-A499-BDC1E6636094}" destId="{F1F18030-2C8E-4CC1-BCC2-BBED8D9B84BC}" srcOrd="0" destOrd="0" presId="urn:microsoft.com/office/officeart/2005/8/layout/orgChart1"/>
    <dgm:cxn modelId="{26268AB1-2A20-4EF9-A501-E644ED3B0270}" type="presOf" srcId="{12A71945-EE82-4433-8D76-6BE604ADC15C}" destId="{F53C639D-B512-45B7-8BBE-464A7300F9A6}" srcOrd="0" destOrd="0" presId="urn:microsoft.com/office/officeart/2005/8/layout/orgChart1"/>
    <dgm:cxn modelId="{A004DBCB-4BD3-4960-9B70-561D0BEF6C15}" srcId="{95B4DC6C-5ABF-4916-A499-BDC1E6636094}" destId="{CC39FA7F-ECE3-45AD-8F06-6BB713ACAD06}" srcOrd="0" destOrd="0" parTransId="{12A71945-EE82-4433-8D76-6BE604ADC15C}" sibTransId="{98B45747-9418-4D28-B3A8-CA299079529E}"/>
    <dgm:cxn modelId="{04B251CD-AEBF-4CC9-BAF8-D7AF8A153B55}" type="presOf" srcId="{CC39FA7F-ECE3-45AD-8F06-6BB713ACAD06}" destId="{CDE10209-7DFB-42C6-BCC3-BE15EB1F688C}" srcOrd="1" destOrd="0" presId="urn:microsoft.com/office/officeart/2005/8/layout/orgChart1"/>
    <dgm:cxn modelId="{3BA5F6D3-506D-4EFE-A95D-E5B7C3CE0515}" type="presOf" srcId="{889EC17C-80D7-4F91-AE36-AB59F7DFB66C}" destId="{3581437B-3421-4029-8C4E-151FBF314C96}" srcOrd="0" destOrd="0" presId="urn:microsoft.com/office/officeart/2005/8/layout/orgChart1"/>
    <dgm:cxn modelId="{1269B4F1-6DF5-4732-927F-8FC95DF1DBC8}" srcId="{CC39FA7F-ECE3-45AD-8F06-6BB713ACAD06}" destId="{889EC17C-80D7-4F91-AE36-AB59F7DFB66C}" srcOrd="0" destOrd="0" parTransId="{1CFCC4A7-B173-44EE-A205-DCD5F2FCA566}" sibTransId="{1319B4F8-7B39-4FB8-BEF8-E1FAE635014B}"/>
    <dgm:cxn modelId="{0C8D69F4-EA9F-47D8-AE33-7EA5E8F19254}" type="presOf" srcId="{4C85A66A-C8C7-4BC1-A070-2413FD6C385D}" destId="{9571021E-48C6-44DD-A82B-26FC446942AD}" srcOrd="0" destOrd="0" presId="urn:microsoft.com/office/officeart/2005/8/layout/orgChart1"/>
    <dgm:cxn modelId="{9CA87F23-5BAC-47E4-B892-46F4BA946472}" type="presParOf" srcId="{9571021E-48C6-44DD-A82B-26FC446942AD}" destId="{9501C67B-BB01-4541-9A96-2A6FA03F1485}" srcOrd="0" destOrd="0" presId="urn:microsoft.com/office/officeart/2005/8/layout/orgChart1"/>
    <dgm:cxn modelId="{1457AA07-AAC3-46A3-8C73-EDF8B8536CE6}" type="presParOf" srcId="{9501C67B-BB01-4541-9A96-2A6FA03F1485}" destId="{76F415C4-6E65-46A0-86B7-FD7B5F48FAC4}" srcOrd="0" destOrd="0" presId="urn:microsoft.com/office/officeart/2005/8/layout/orgChart1"/>
    <dgm:cxn modelId="{CD23C99A-1B07-4896-8610-F2F60276A241}" type="presParOf" srcId="{76F415C4-6E65-46A0-86B7-FD7B5F48FAC4}" destId="{F1F18030-2C8E-4CC1-BCC2-BBED8D9B84BC}" srcOrd="0" destOrd="0" presId="urn:microsoft.com/office/officeart/2005/8/layout/orgChart1"/>
    <dgm:cxn modelId="{718B822C-7BA8-4572-BEB7-DE6D81EFF9A6}" type="presParOf" srcId="{76F415C4-6E65-46A0-86B7-FD7B5F48FAC4}" destId="{193C4950-1AD8-4AB3-A05C-74CE7250A45E}" srcOrd="1" destOrd="0" presId="urn:microsoft.com/office/officeart/2005/8/layout/orgChart1"/>
    <dgm:cxn modelId="{04DF41FC-5B13-4406-B7B7-70DD39C870F5}" type="presParOf" srcId="{9501C67B-BB01-4541-9A96-2A6FA03F1485}" destId="{20EEFF9B-B3EB-4917-93D4-80EF2256873F}" srcOrd="1" destOrd="0" presId="urn:microsoft.com/office/officeart/2005/8/layout/orgChart1"/>
    <dgm:cxn modelId="{B7BB059F-6448-4552-8235-094323AA3C35}" type="presParOf" srcId="{20EEFF9B-B3EB-4917-93D4-80EF2256873F}" destId="{F53C639D-B512-45B7-8BBE-464A7300F9A6}" srcOrd="0" destOrd="0" presId="urn:microsoft.com/office/officeart/2005/8/layout/orgChart1"/>
    <dgm:cxn modelId="{4C80C0B8-F4C0-4AD4-BDE2-5E219C3A4D9B}" type="presParOf" srcId="{20EEFF9B-B3EB-4917-93D4-80EF2256873F}" destId="{8C79FFC0-6263-4FC0-A1B8-CA743D381A68}" srcOrd="1" destOrd="0" presId="urn:microsoft.com/office/officeart/2005/8/layout/orgChart1"/>
    <dgm:cxn modelId="{9BB6590B-C1A1-415D-8CDA-98B2401533C8}" type="presParOf" srcId="{8C79FFC0-6263-4FC0-A1B8-CA743D381A68}" destId="{A9341534-3C8B-4D0E-B71C-B2F417F74340}" srcOrd="0" destOrd="0" presId="urn:microsoft.com/office/officeart/2005/8/layout/orgChart1"/>
    <dgm:cxn modelId="{3DF9AC1F-2898-4B47-8009-7163FDDA18CF}" type="presParOf" srcId="{A9341534-3C8B-4D0E-B71C-B2F417F74340}" destId="{B9F91C37-2FAF-4F55-BE35-C1EEE1BDFF0C}" srcOrd="0" destOrd="0" presId="urn:microsoft.com/office/officeart/2005/8/layout/orgChart1"/>
    <dgm:cxn modelId="{4955CBEA-BA9E-4A57-87BF-7554E952295E}" type="presParOf" srcId="{A9341534-3C8B-4D0E-B71C-B2F417F74340}" destId="{CDE10209-7DFB-42C6-BCC3-BE15EB1F688C}" srcOrd="1" destOrd="0" presId="urn:microsoft.com/office/officeart/2005/8/layout/orgChart1"/>
    <dgm:cxn modelId="{339F8CEC-2441-4889-9F64-31AA710C48A8}" type="presParOf" srcId="{8C79FFC0-6263-4FC0-A1B8-CA743D381A68}" destId="{FC37997F-0B96-4B67-9120-79A3D5C9792C}" srcOrd="1" destOrd="0" presId="urn:microsoft.com/office/officeart/2005/8/layout/orgChart1"/>
    <dgm:cxn modelId="{617DD390-7B19-44F5-8D85-91E14CCE6720}" type="presParOf" srcId="{FC37997F-0B96-4B67-9120-79A3D5C9792C}" destId="{B2EBB66D-A176-49BA-BE25-3E4FA8690CFB}" srcOrd="0" destOrd="0" presId="urn:microsoft.com/office/officeart/2005/8/layout/orgChart1"/>
    <dgm:cxn modelId="{6F3D3682-F913-48DD-B334-95690606A091}" type="presParOf" srcId="{FC37997F-0B96-4B67-9120-79A3D5C9792C}" destId="{D5654CC6-546D-4BA7-A3A1-427D50931557}" srcOrd="1" destOrd="0" presId="urn:microsoft.com/office/officeart/2005/8/layout/orgChart1"/>
    <dgm:cxn modelId="{CAA61729-80F0-43AD-AABF-6D00113EE1FC}" type="presParOf" srcId="{D5654CC6-546D-4BA7-A3A1-427D50931557}" destId="{8AFEBBA2-640C-4459-B31C-866FAB7FF326}" srcOrd="0" destOrd="0" presId="urn:microsoft.com/office/officeart/2005/8/layout/orgChart1"/>
    <dgm:cxn modelId="{E787BD9C-8520-4F29-8DC7-E889A3448122}" type="presParOf" srcId="{8AFEBBA2-640C-4459-B31C-866FAB7FF326}" destId="{3581437B-3421-4029-8C4E-151FBF314C96}" srcOrd="0" destOrd="0" presId="urn:microsoft.com/office/officeart/2005/8/layout/orgChart1"/>
    <dgm:cxn modelId="{7F95C005-2D89-48A9-8C8F-A0F95B5D150B}" type="presParOf" srcId="{8AFEBBA2-640C-4459-B31C-866FAB7FF326}" destId="{89FEDE30-B1A5-4E32-A4C3-3D113C954121}" srcOrd="1" destOrd="0" presId="urn:microsoft.com/office/officeart/2005/8/layout/orgChart1"/>
    <dgm:cxn modelId="{8D7CF366-8159-4745-8D03-0ABA332D28D0}" type="presParOf" srcId="{D5654CC6-546D-4BA7-A3A1-427D50931557}" destId="{B75C2A86-16F9-4790-82EC-D00119CCF940}" srcOrd="1" destOrd="0" presId="urn:microsoft.com/office/officeart/2005/8/layout/orgChart1"/>
    <dgm:cxn modelId="{953BC522-5F18-4D73-B123-5BE4AA1AEA27}" type="presParOf" srcId="{D5654CC6-546D-4BA7-A3A1-427D50931557}" destId="{BC7A705C-1F7F-4DBE-ACBE-0012E76E43C2}" srcOrd="2" destOrd="0" presId="urn:microsoft.com/office/officeart/2005/8/layout/orgChart1"/>
    <dgm:cxn modelId="{C1B9ED00-FC3F-48F3-9E81-1F68CF60543E}" type="presParOf" srcId="{8C79FFC0-6263-4FC0-A1B8-CA743D381A68}" destId="{0D5AD657-3CCD-45D1-9B9C-C7985A3DB087}" srcOrd="2" destOrd="0" presId="urn:microsoft.com/office/officeart/2005/8/layout/orgChart1"/>
    <dgm:cxn modelId="{AAFDFD47-14B8-454E-B728-6B23473857C2}" type="presParOf" srcId="{9501C67B-BB01-4541-9A96-2A6FA03F1485}" destId="{CBAEAF24-4E9D-4000-A11C-3E716F43974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BB66D-A176-49BA-BE25-3E4FA8690CFB}">
      <dsp:nvSpPr>
        <dsp:cNvPr id="0" name=""/>
        <dsp:cNvSpPr/>
      </dsp:nvSpPr>
      <dsp:spPr>
        <a:xfrm>
          <a:off x="2970372" y="751643"/>
          <a:ext cx="908189" cy="3152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619"/>
              </a:lnTo>
              <a:lnTo>
                <a:pt x="908189" y="157619"/>
              </a:lnTo>
              <a:lnTo>
                <a:pt x="908189" y="31523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3C639D-B512-45B7-8BBE-464A7300F9A6}">
      <dsp:nvSpPr>
        <dsp:cNvPr id="0" name=""/>
        <dsp:cNvSpPr/>
      </dsp:nvSpPr>
      <dsp:spPr>
        <a:xfrm>
          <a:off x="2062182" y="751643"/>
          <a:ext cx="908189" cy="315239"/>
        </a:xfrm>
        <a:custGeom>
          <a:avLst/>
          <a:gdLst/>
          <a:ahLst/>
          <a:cxnLst/>
          <a:rect l="0" t="0" r="0" b="0"/>
          <a:pathLst>
            <a:path>
              <a:moveTo>
                <a:pt x="908189" y="0"/>
              </a:moveTo>
              <a:lnTo>
                <a:pt x="908189" y="157619"/>
              </a:lnTo>
              <a:lnTo>
                <a:pt x="0" y="157619"/>
              </a:lnTo>
              <a:lnTo>
                <a:pt x="0" y="31523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F18030-2C8E-4CC1-BCC2-BBED8D9B84BC}">
      <dsp:nvSpPr>
        <dsp:cNvPr id="0" name=""/>
        <dsp:cNvSpPr/>
      </dsp:nvSpPr>
      <dsp:spPr>
        <a:xfrm>
          <a:off x="2219802" y="1073"/>
          <a:ext cx="1501140" cy="7505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srgbClr val="7030A0"/>
              </a:solidFill>
            </a:rPr>
            <a:t>and</a:t>
          </a:r>
        </a:p>
      </dsp:txBody>
      <dsp:txXfrm>
        <a:off x="2219802" y="1073"/>
        <a:ext cx="1501140" cy="750570"/>
      </dsp:txXfrm>
    </dsp:sp>
    <dsp:sp modelId="{B9F91C37-2FAF-4F55-BE35-C1EEE1BDFF0C}">
      <dsp:nvSpPr>
        <dsp:cNvPr id="0" name=""/>
        <dsp:cNvSpPr/>
      </dsp:nvSpPr>
      <dsp:spPr>
        <a:xfrm>
          <a:off x="1311612" y="1066882"/>
          <a:ext cx="1501140" cy="7505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left</a:t>
          </a:r>
        </a:p>
      </dsp:txBody>
      <dsp:txXfrm>
        <a:off x="1311612" y="1066882"/>
        <a:ext cx="1501140" cy="750570"/>
      </dsp:txXfrm>
    </dsp:sp>
    <dsp:sp modelId="{3581437B-3421-4029-8C4E-151FBF314C96}">
      <dsp:nvSpPr>
        <dsp:cNvPr id="0" name=""/>
        <dsp:cNvSpPr/>
      </dsp:nvSpPr>
      <dsp:spPr>
        <a:xfrm>
          <a:off x="3127992" y="1066882"/>
          <a:ext cx="1501140" cy="7505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happened</a:t>
          </a:r>
        </a:p>
      </dsp:txBody>
      <dsp:txXfrm>
        <a:off x="3127992" y="1066882"/>
        <a:ext cx="1501140" cy="7505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BB66D-A176-49BA-BE25-3E4FA8690CFB}">
      <dsp:nvSpPr>
        <dsp:cNvPr id="0" name=""/>
        <dsp:cNvSpPr/>
      </dsp:nvSpPr>
      <dsp:spPr>
        <a:xfrm>
          <a:off x="2217718" y="1778124"/>
          <a:ext cx="220262" cy="675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5471"/>
              </a:lnTo>
              <a:lnTo>
                <a:pt x="220262" y="67547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3C639D-B512-45B7-8BBE-464A7300F9A6}">
      <dsp:nvSpPr>
        <dsp:cNvPr id="0" name=""/>
        <dsp:cNvSpPr/>
      </dsp:nvSpPr>
      <dsp:spPr>
        <a:xfrm>
          <a:off x="2759365" y="735548"/>
          <a:ext cx="91440" cy="3083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836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F18030-2C8E-4CC1-BCC2-BBED8D9B84BC}">
      <dsp:nvSpPr>
        <dsp:cNvPr id="0" name=""/>
        <dsp:cNvSpPr/>
      </dsp:nvSpPr>
      <dsp:spPr>
        <a:xfrm>
          <a:off x="2070877" y="1340"/>
          <a:ext cx="1468416" cy="7342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schemeClr val="tx1"/>
              </a:solidFill>
            </a:rPr>
            <a:t>left</a:t>
          </a:r>
        </a:p>
      </dsp:txBody>
      <dsp:txXfrm>
        <a:off x="2070877" y="1340"/>
        <a:ext cx="1468416" cy="734208"/>
      </dsp:txXfrm>
    </dsp:sp>
    <dsp:sp modelId="{B9F91C37-2FAF-4F55-BE35-C1EEE1BDFF0C}">
      <dsp:nvSpPr>
        <dsp:cNvPr id="0" name=""/>
        <dsp:cNvSpPr/>
      </dsp:nvSpPr>
      <dsp:spPr>
        <a:xfrm>
          <a:off x="2070877" y="1043915"/>
          <a:ext cx="1468416" cy="7342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srgbClr val="7030A0"/>
              </a:solidFill>
            </a:rPr>
            <a:t>before</a:t>
          </a:r>
        </a:p>
      </dsp:txBody>
      <dsp:txXfrm>
        <a:off x="2070877" y="1043915"/>
        <a:ext cx="1468416" cy="734208"/>
      </dsp:txXfrm>
    </dsp:sp>
    <dsp:sp modelId="{3581437B-3421-4029-8C4E-151FBF314C96}">
      <dsp:nvSpPr>
        <dsp:cNvPr id="0" name=""/>
        <dsp:cNvSpPr/>
      </dsp:nvSpPr>
      <dsp:spPr>
        <a:xfrm>
          <a:off x="2437981" y="2086491"/>
          <a:ext cx="1468416" cy="7342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happened</a:t>
          </a:r>
        </a:p>
      </dsp:txBody>
      <dsp:txXfrm>
        <a:off x="2437981" y="2086491"/>
        <a:ext cx="1468416" cy="7342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FCB43-827D-4BD2-AA51-479A8F8D8570}" type="datetimeFigureOut">
              <a:rPr lang="en-GB" smtClean="0"/>
              <a:t>11/01/2025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951FC-6C42-4130-8CDB-E047567B8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789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7D83-180E-4BA7-A226-C46FD0974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2EF56-E1C7-4B65-8598-EA861037C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8F43C-81C4-49E3-9D52-8BD6D538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B421-D267-422C-9175-9E005C0B66A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C8589-0886-44BB-8AFC-CB76EF7A8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8B1D5-AFC3-40B3-8DB6-4CA1FC3D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04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B98D-B690-456E-AE2A-061835D3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C01CB3-9843-4DD5-B91C-6358A045B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6239D-4117-4896-AD75-67A28380D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E70A-42FE-4FDA-9945-244C549BD3F3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300C-7107-4EAE-A4D1-244EA4DD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72982-1BB4-4136-AC78-1F930FDC9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47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16A7F-8786-4F53-A28F-7F48A65B9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B4D66-5A7F-4905-B8CE-D3DC0E0C2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6317D-968A-4E7F-A778-0EA4328A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D9B1-B434-485C-9115-4F997943D22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1C0FD-2EE1-4D8D-A404-53B05139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33455-891A-416C-9DF4-857301DA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8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5C0B1-EB1A-4975-8C36-FD01E931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CE1A3-58AA-43E5-B66C-1898DC403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3836E-2189-42EB-B02E-72E51524D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4B9C-E9C6-4B31-A9F0-120A1DE2E0BB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6D0B5-A683-4B92-B393-4FB9967A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B508A-69A1-4913-A7C7-AA4A62AF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2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9360D-D686-496C-AFBD-D75421B1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D10D9-D880-413C-9D3F-F699826BB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4445C-2FB0-482E-9E93-8ED27D9C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77F-9A7D-44AF-BEF2-FAE8761F6CC4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C6E69-434E-4B13-837A-AD81D0BB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13131-18A9-4045-9570-1860532D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2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E4F5-AEEE-4EE7-B044-75297AFB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2F3DF-4FF6-4A60-BD31-954901A50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90410-6933-4443-AD57-BABF4D5FE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67AA6-1279-4199-A368-572B4846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3D47-455E-40E3-86DC-1CF6E73A3DE3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51E57-7D6F-4600-9C16-32411469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FF197-C6E5-4091-BF31-B5E47F24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9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0783-943D-43A1-8E66-49F312A0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D6EBD-210E-4C9B-9895-5E254309D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2AB77-B906-4CBC-BE1F-192BF963F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6E434-B7BB-4EFE-BFCF-3F9A38A9B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5C4CF2-7DDF-4ABA-A367-4708E4FEE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E5AF7D-9A7C-4ABE-AC7B-EC3DA101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B022-68F0-4EAB-B403-606EC08B4934}" type="datetime1">
              <a:rPr lang="en-GB" smtClean="0"/>
              <a:t>11/01/2025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8DE21E-66D0-48EB-B361-4978B395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B4BB0D-4CD3-4ABA-AD4D-90BF9DFF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3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59D8-C5D9-4893-A283-12CFF38A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7756F-97D1-4161-B598-DF70BCB8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B927-39BE-4494-AD33-83D0264CDA68}" type="datetime1">
              <a:rPr lang="en-GB" smtClean="0"/>
              <a:t>11/01/2025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E312A-47AF-4E8D-84CA-12E9E2BBB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0FCC2-9A24-428B-B867-26ED9B9A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0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7DB8D-332A-4FB8-8C30-07ACD3D9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DFE4-6380-48D5-B1AA-C8F3AD1C3EA5}" type="datetime1">
              <a:rPr lang="en-GB" smtClean="0"/>
              <a:t>11/01/2025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C2145-C5A2-41F5-8640-6F8C409AB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B69E2-DCF9-4098-9305-72AF1C09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49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A9AB-4039-4D5F-9943-BA4F6F80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56565-1DEA-4FEE-A926-0441EA056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04D6E-B908-4668-8680-56FB0ABB9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9AC7F-2F3A-4DD3-A02F-94E3EA20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98A-1F1F-4014-9E9F-7A4217EF1618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73327-101D-4E3D-9835-05EE1BD83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A6385-99B1-4CDA-BE14-B6F15BD9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63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8296-5110-48C1-AE2B-10B10E3EE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2A577-88BF-455F-8DE8-3374E7DA3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DD13E-B094-4823-B0C8-245A457FB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85A87-12AC-45E3-B646-932A6D65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D526-FC6D-4D16-AC32-C9EEF1EC4524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89CD6-2EA0-4FC8-A802-DA391FAF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6A8FE-07C4-41A2-A3CD-F15587548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F6FC"/>
            </a:gs>
            <a:gs pos="74000">
              <a:srgbClr val="ACACE4"/>
            </a:gs>
            <a:gs pos="83000">
              <a:srgbClr val="ACACE4"/>
            </a:gs>
            <a:gs pos="100000">
              <a:srgbClr val="C7C7ED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B22C4E-AE50-42E9-9228-E22ACB09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EE353-7DE0-4C10-8E4F-E73832FFD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DBA40-92EF-4202-8CF4-3D7FF118D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322F8-9A5C-4B0F-97D1-B7036561315D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42811-5ECC-49DE-98B7-57DCDD729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692B-A532-420E-BCAF-3D393EE53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960E1B9-AAC5-487E-8B5E-D8D93827E7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93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3D229-E930-40D8-B95D-EDD2DC0FC2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Language Awareness for Key Stage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F689B-8D89-4369-9A43-1C5D2874E7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16: Complex Sentences – Part I</a:t>
            </a:r>
          </a:p>
        </p:txBody>
      </p:sp>
      <p:pic>
        <p:nvPicPr>
          <p:cNvPr id="5" name="Picture 4" descr="Ulster University">
            <a:extLst>
              <a:ext uri="{FF2B5EF4-FFF2-40B4-BE49-F238E27FC236}">
                <a16:creationId xmlns:a16="http://schemas.microsoft.com/office/drawing/2014/main" id="{84B66651-4E74-48D1-92BB-B3F1E139575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530" y="5043798"/>
            <a:ext cx="1974941" cy="1383678"/>
          </a:xfrm>
          <a:prstGeom prst="rect">
            <a:avLst/>
          </a:prstGeom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7E24F074-F508-4D31-8113-F577490F87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742" y="5259387"/>
            <a:ext cx="3744516" cy="9525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79854-84FF-4368-9CD8-4BDBAA58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0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C2B98-0FED-40CB-8F31-ABDEE8F35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Relative Pronouns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66F08-69C6-4126-A477-0E7699F78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We see the same patterns in other languages where pronouns show gender and case, such as German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GB" noProof="1"/>
              <a:t>Maria sprach mit Hans, </a:t>
            </a:r>
            <a:r>
              <a:rPr lang="en-GB" u="sng" noProof="1">
                <a:solidFill>
                  <a:srgbClr val="FF8000"/>
                </a:solidFill>
              </a:rPr>
              <a:t>der</a:t>
            </a:r>
            <a:r>
              <a:rPr lang="en-GB" u="sng" noProof="1"/>
              <a:t> seine Brieftasche verloren hatte</a:t>
            </a:r>
            <a:br>
              <a:rPr lang="en-GB" noProof="1"/>
            </a:br>
            <a:r>
              <a:rPr lang="en-GB" noProof="1"/>
              <a:t>‘Mary spoke with John, who had lost his wallet’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GB" noProof="1"/>
              <a:t>Maria sprach mit Hans, </a:t>
            </a:r>
            <a:r>
              <a:rPr lang="en-GB" u="sng" noProof="1">
                <a:solidFill>
                  <a:srgbClr val="FF8000"/>
                </a:solidFill>
              </a:rPr>
              <a:t>dessen</a:t>
            </a:r>
            <a:r>
              <a:rPr lang="en-GB" u="sng" noProof="1"/>
              <a:t> Breiftasche verloren war</a:t>
            </a:r>
            <a:br>
              <a:rPr lang="en-GB" noProof="1"/>
            </a:br>
            <a:r>
              <a:rPr lang="en-GB" noProof="1"/>
              <a:t>‘Mary spoke with John, whose wallet was lost’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GB" noProof="1"/>
              <a:t>Maria sprach mit Hans, </a:t>
            </a:r>
            <a:r>
              <a:rPr lang="en-GB" u="sng" noProof="1">
                <a:solidFill>
                  <a:srgbClr val="FF8000"/>
                </a:solidFill>
              </a:rPr>
              <a:t>dem</a:t>
            </a:r>
            <a:r>
              <a:rPr lang="en-GB" u="sng" noProof="1"/>
              <a:t> sie gerade begegnet war</a:t>
            </a:r>
            <a:br>
              <a:rPr lang="en-GB" noProof="1"/>
            </a:br>
            <a:r>
              <a:rPr lang="en-GB" noProof="1"/>
              <a:t>‘Mary spoke with John, whom she had just met’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GB" noProof="1"/>
              <a:t>Hans sprach mit Maria, </a:t>
            </a:r>
            <a:r>
              <a:rPr lang="en-GB" u="sng" noProof="1">
                <a:solidFill>
                  <a:srgbClr val="FF8000"/>
                </a:solidFill>
              </a:rPr>
              <a:t>die</a:t>
            </a:r>
            <a:r>
              <a:rPr lang="en-GB" u="sng" noProof="1"/>
              <a:t> ihre Brieftasche verloren hatte</a:t>
            </a:r>
            <a:br>
              <a:rPr lang="en-GB" noProof="1"/>
            </a:br>
            <a:r>
              <a:rPr lang="en-GB" noProof="1"/>
              <a:t>‘John spoke with Mary, who had lost her wallet’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GB" noProof="1"/>
              <a:t>Hans sprach mit Maria, </a:t>
            </a:r>
            <a:r>
              <a:rPr lang="en-GB" u="sng" noProof="1">
                <a:solidFill>
                  <a:srgbClr val="FF8000"/>
                </a:solidFill>
              </a:rPr>
              <a:t>deren</a:t>
            </a:r>
            <a:r>
              <a:rPr lang="en-GB" u="sng" noProof="1"/>
              <a:t> Brieftasche verloren war</a:t>
            </a:r>
            <a:br>
              <a:rPr lang="en-GB" noProof="1"/>
            </a:br>
            <a:r>
              <a:rPr lang="en-GB" noProof="1"/>
              <a:t>‘John spoke with Mary, whose wallet was lost’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GB" noProof="1"/>
              <a:t>Hans sprach mit Maria, </a:t>
            </a:r>
            <a:r>
              <a:rPr lang="en-GB" u="sng" noProof="1">
                <a:solidFill>
                  <a:srgbClr val="FF8000"/>
                </a:solidFill>
              </a:rPr>
              <a:t>der</a:t>
            </a:r>
            <a:r>
              <a:rPr lang="en-GB" u="sng" noProof="1"/>
              <a:t> er gerade begegnet war</a:t>
            </a:r>
            <a:br>
              <a:rPr lang="en-GB" noProof="1"/>
            </a:br>
            <a:r>
              <a:rPr lang="en-GB" noProof="1"/>
              <a:t>‘John spoke with Mary, whom he had just met’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7AADE-4ADB-48D8-B3F4-828129D61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10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306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C2B98-0FED-40CB-8F31-ABDEE8F35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66F08-69C6-4126-A477-0E7699F78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Take a minute to look at these examples.  What do you notice about German word order?  Do you notice any other differences between German and English?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GB" noProof="1"/>
              <a:t>Maria sprach mit Hans, </a:t>
            </a:r>
            <a:r>
              <a:rPr lang="en-GB" u="sng" noProof="1">
                <a:solidFill>
                  <a:srgbClr val="FF8000"/>
                </a:solidFill>
              </a:rPr>
              <a:t>der</a:t>
            </a:r>
            <a:r>
              <a:rPr lang="en-GB" u="sng" noProof="1"/>
              <a:t> seine Brieftasche verloren hatte</a:t>
            </a:r>
            <a:br>
              <a:rPr lang="en-GB" noProof="1"/>
            </a:br>
            <a:r>
              <a:rPr lang="en-GB" noProof="1"/>
              <a:t>‘Mary spoke with John, who had lost his wallet’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GB" noProof="1"/>
              <a:t>Maria sprach mit Hans, </a:t>
            </a:r>
            <a:r>
              <a:rPr lang="en-GB" u="sng" noProof="1">
                <a:solidFill>
                  <a:srgbClr val="FF8000"/>
                </a:solidFill>
              </a:rPr>
              <a:t>dessen</a:t>
            </a:r>
            <a:r>
              <a:rPr lang="en-GB" u="sng" noProof="1"/>
              <a:t> Breiftasche verloren war</a:t>
            </a:r>
            <a:br>
              <a:rPr lang="en-GB" noProof="1"/>
            </a:br>
            <a:r>
              <a:rPr lang="en-GB" noProof="1"/>
              <a:t>‘Mary spoke with John, whose wallet was lost’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GB" noProof="1"/>
              <a:t>Maria sprach mit Hans, </a:t>
            </a:r>
            <a:r>
              <a:rPr lang="en-GB" u="sng" noProof="1">
                <a:solidFill>
                  <a:srgbClr val="FF8000"/>
                </a:solidFill>
              </a:rPr>
              <a:t>dem</a:t>
            </a:r>
            <a:r>
              <a:rPr lang="en-GB" u="sng" noProof="1"/>
              <a:t> sie gerade begegnet war</a:t>
            </a:r>
            <a:br>
              <a:rPr lang="en-GB" noProof="1"/>
            </a:br>
            <a:r>
              <a:rPr lang="en-GB" noProof="1"/>
              <a:t>‘Mary spoke with John, whom she had just met’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GB" noProof="1"/>
              <a:t>Hans sprach mit Maria, </a:t>
            </a:r>
            <a:r>
              <a:rPr lang="en-GB" u="sng" noProof="1">
                <a:solidFill>
                  <a:srgbClr val="FF8000"/>
                </a:solidFill>
              </a:rPr>
              <a:t>die</a:t>
            </a:r>
            <a:r>
              <a:rPr lang="en-GB" u="sng" noProof="1"/>
              <a:t> ihre Brieftasche verloren hatte</a:t>
            </a:r>
            <a:br>
              <a:rPr lang="en-GB" noProof="1"/>
            </a:br>
            <a:r>
              <a:rPr lang="en-GB" noProof="1"/>
              <a:t>‘John spoke with Mary, who had lost her wallet’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GB" noProof="1"/>
              <a:t>Hans sprach mit Maria, </a:t>
            </a:r>
            <a:r>
              <a:rPr lang="en-GB" u="sng" noProof="1">
                <a:solidFill>
                  <a:srgbClr val="FF8000"/>
                </a:solidFill>
              </a:rPr>
              <a:t>deren</a:t>
            </a:r>
            <a:r>
              <a:rPr lang="en-GB" u="sng" noProof="1"/>
              <a:t> Brieftasche verloren war</a:t>
            </a:r>
            <a:br>
              <a:rPr lang="en-GB" noProof="1"/>
            </a:br>
            <a:r>
              <a:rPr lang="en-GB" noProof="1"/>
              <a:t>‘John spoke with Mary, whose wallet was lost’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GB" noProof="1"/>
              <a:t>Hans sprach mit Maria, </a:t>
            </a:r>
            <a:r>
              <a:rPr lang="en-GB" u="sng" noProof="1">
                <a:solidFill>
                  <a:srgbClr val="FF8000"/>
                </a:solidFill>
              </a:rPr>
              <a:t>der</a:t>
            </a:r>
            <a:r>
              <a:rPr lang="en-GB" u="sng" noProof="1"/>
              <a:t> er gerade begegnet war</a:t>
            </a:r>
            <a:br>
              <a:rPr lang="en-GB" noProof="1"/>
            </a:br>
            <a:r>
              <a:rPr lang="en-GB" noProof="1"/>
              <a:t>‘John spoke with Mary, whom he had just met’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7AADE-4ADB-48D8-B3F4-828129D61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72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45E5C-0CBA-4AB2-82CF-AC1BA81C0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Relative Adverbs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A21E4-4F83-4199-85BC-53CA8EDDF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are also </a:t>
            </a:r>
            <a:r>
              <a:rPr lang="en-GB" dirty="0">
                <a:solidFill>
                  <a:srgbClr val="00B0F0"/>
                </a:solidFill>
              </a:rPr>
              <a:t>relative adverbs</a:t>
            </a:r>
            <a:r>
              <a:rPr lang="en-GB" dirty="0"/>
              <a:t>, which are very similar to </a:t>
            </a:r>
            <a:r>
              <a:rPr lang="en-GB" dirty="0">
                <a:solidFill>
                  <a:srgbClr val="FF8000"/>
                </a:solidFill>
              </a:rPr>
              <a:t>relative pronouns</a:t>
            </a:r>
          </a:p>
          <a:p>
            <a:pPr marL="514350" indent="-514350">
              <a:buFont typeface="+mj-lt"/>
              <a:buAutoNum type="arabicPeriod" startAt="21"/>
            </a:pPr>
            <a:r>
              <a:rPr lang="en-GB" dirty="0"/>
              <a:t>the place </a:t>
            </a:r>
            <a:r>
              <a:rPr lang="en-GB" u="sng" dirty="0">
                <a:solidFill>
                  <a:srgbClr val="00B0F0"/>
                </a:solidFill>
              </a:rPr>
              <a:t>where</a:t>
            </a:r>
            <a:r>
              <a:rPr lang="en-GB" u="sng" dirty="0"/>
              <a:t> something happened</a:t>
            </a:r>
          </a:p>
          <a:p>
            <a:pPr marL="514350" indent="-514350">
              <a:buFont typeface="+mj-lt"/>
              <a:buAutoNum type="arabicPeriod" startAt="21"/>
            </a:pPr>
            <a:r>
              <a:rPr lang="en-GB" dirty="0"/>
              <a:t>the time </a:t>
            </a:r>
            <a:r>
              <a:rPr lang="en-GB" u="sng" dirty="0">
                <a:solidFill>
                  <a:srgbClr val="00B0F0"/>
                </a:solidFill>
              </a:rPr>
              <a:t>when</a:t>
            </a:r>
            <a:r>
              <a:rPr lang="en-GB" u="sng" dirty="0"/>
              <a:t> something happened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0C9BEF-7751-459E-A281-678ABDB73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12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4752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8F94-DDBD-4E40-9544-6D3A41C30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Complementisers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1B54F-B7ED-4397-8057-C62B4CCA4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​</a:t>
            </a:r>
            <a:r>
              <a:rPr lang="en-GB" dirty="0">
                <a:solidFill>
                  <a:srgbClr val="7030A0"/>
                </a:solidFill>
              </a:rPr>
              <a:t>Complementisers</a:t>
            </a:r>
            <a:r>
              <a:rPr lang="en-GB" dirty="0"/>
              <a:t> are another type of word that you may remember</a:t>
            </a:r>
          </a:p>
          <a:p>
            <a:r>
              <a:rPr lang="en-GB" dirty="0"/>
              <a:t>One use for </a:t>
            </a:r>
            <a:r>
              <a:rPr lang="en-GB" dirty="0">
                <a:solidFill>
                  <a:srgbClr val="7030A0"/>
                </a:solidFill>
              </a:rPr>
              <a:t>complementisers</a:t>
            </a:r>
            <a:r>
              <a:rPr lang="en-GB" dirty="0"/>
              <a:t> is to let sentences be used as subjects or objects, in the same way as </a:t>
            </a:r>
            <a:r>
              <a:rPr lang="en-GB" dirty="0">
                <a:solidFill>
                  <a:srgbClr val="FF0000"/>
                </a:solidFill>
              </a:rPr>
              <a:t>nouns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GB" dirty="0"/>
              <a:t>John has left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GB" dirty="0"/>
              <a:t>​</a:t>
            </a:r>
            <a:r>
              <a:rPr lang="en-GB" u="sng" dirty="0">
                <a:solidFill>
                  <a:srgbClr val="7030A0"/>
                </a:solidFill>
              </a:rPr>
              <a:t>That</a:t>
            </a:r>
            <a:r>
              <a:rPr lang="en-GB" u="sng" dirty="0"/>
              <a:t> John has left</a:t>
            </a:r>
            <a:r>
              <a:rPr lang="en-GB" dirty="0"/>
              <a:t> surprises me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GB" u="sng" dirty="0"/>
              <a:t>This </a:t>
            </a:r>
            <a:r>
              <a:rPr lang="en-GB" u="sng" dirty="0">
                <a:solidFill>
                  <a:srgbClr val="FF0000"/>
                </a:solidFill>
              </a:rPr>
              <a:t>fact</a:t>
            </a:r>
            <a:r>
              <a:rPr lang="en-GB" dirty="0"/>
              <a:t> surprises me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GB" dirty="0"/>
              <a:t>​</a:t>
            </a:r>
            <a:r>
              <a:rPr lang="en-GB" u="sng" dirty="0">
                <a:solidFill>
                  <a:srgbClr val="7030A0"/>
                </a:solidFill>
              </a:rPr>
              <a:t>Whether</a:t>
            </a:r>
            <a:r>
              <a:rPr lang="en-GB" u="sng" dirty="0"/>
              <a:t> John has left or not</a:t>
            </a:r>
            <a:r>
              <a:rPr lang="en-GB" dirty="0"/>
              <a:t> is unimportant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GB" u="sng" dirty="0"/>
              <a:t>This </a:t>
            </a:r>
            <a:r>
              <a:rPr lang="en-GB" u="sng" dirty="0">
                <a:solidFill>
                  <a:srgbClr val="FF0000"/>
                </a:solidFill>
              </a:rPr>
              <a:t>question</a:t>
            </a:r>
            <a:r>
              <a:rPr lang="en-GB" dirty="0"/>
              <a:t> is unimportant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739229-0C4D-4761-B7A9-8BCE2A4EA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3979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1CA4F-795C-40C8-B2C2-FF6758200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Complementisers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DBE17-C0B1-4303-A2BE-8A8F701BD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Because </a:t>
            </a:r>
            <a:r>
              <a:rPr lang="en-GB" dirty="0">
                <a:solidFill>
                  <a:srgbClr val="7030A0"/>
                </a:solidFill>
              </a:rPr>
              <a:t>complementisers</a:t>
            </a:r>
            <a:r>
              <a:rPr lang="en-GB" dirty="0"/>
              <a:t> let sentences be used as subjects or objects, they can be used to form </a:t>
            </a:r>
            <a:r>
              <a:rPr lang="en-GB" u="sng" dirty="0"/>
              <a:t>indirect questions</a:t>
            </a:r>
            <a:r>
              <a:rPr lang="en-GB" dirty="0"/>
              <a:t> and </a:t>
            </a:r>
            <a:r>
              <a:rPr lang="en-GB" u="sng" dirty="0"/>
              <a:t>indirect statements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GB" dirty="0"/>
              <a:t>John has left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GB" dirty="0"/>
              <a:t>I wonder </a:t>
            </a:r>
            <a:r>
              <a:rPr lang="en-GB" u="sng" dirty="0">
                <a:solidFill>
                  <a:srgbClr val="7030A0"/>
                </a:solidFill>
              </a:rPr>
              <a:t>whether</a:t>
            </a:r>
            <a:r>
              <a:rPr lang="en-GB" u="sng" dirty="0"/>
              <a:t> John has left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GB" dirty="0"/>
              <a:t>Mary says </a:t>
            </a:r>
            <a:r>
              <a:rPr lang="en-GB" u="sng" dirty="0">
                <a:solidFill>
                  <a:srgbClr val="7030A0"/>
                </a:solidFill>
              </a:rPr>
              <a:t>that</a:t>
            </a:r>
            <a:r>
              <a:rPr lang="en-GB" u="sng" dirty="0"/>
              <a:t> John has left</a:t>
            </a:r>
          </a:p>
          <a:p>
            <a:r>
              <a:rPr lang="en-GB" dirty="0"/>
              <a:t>We will look more closely at indirect statements in the next lesson</a:t>
            </a:r>
          </a:p>
          <a:p>
            <a:r>
              <a:rPr lang="en-GB" dirty="0"/>
              <a:t>Note that </a:t>
            </a:r>
            <a:r>
              <a:rPr lang="en-GB" i="1" dirty="0"/>
              <a:t>that</a:t>
            </a:r>
            <a:r>
              <a:rPr lang="en-GB" dirty="0"/>
              <a:t> can be either a </a:t>
            </a:r>
            <a:r>
              <a:rPr lang="en-GB" dirty="0">
                <a:solidFill>
                  <a:srgbClr val="7030A0"/>
                </a:solidFill>
              </a:rPr>
              <a:t>complementiser</a:t>
            </a:r>
            <a:r>
              <a:rPr lang="en-GB" dirty="0"/>
              <a:t> or a </a:t>
            </a:r>
            <a:r>
              <a:rPr lang="en-GB" dirty="0">
                <a:solidFill>
                  <a:srgbClr val="FF8000"/>
                </a:solidFill>
              </a:rPr>
              <a:t>relative pronoun</a:t>
            </a:r>
          </a:p>
          <a:p>
            <a:pPr lvl="1"/>
            <a:r>
              <a:rPr lang="en-GB" dirty="0"/>
              <a:t>If it is a </a:t>
            </a:r>
            <a:r>
              <a:rPr lang="en-GB" dirty="0">
                <a:solidFill>
                  <a:srgbClr val="FF8000"/>
                </a:solidFill>
              </a:rPr>
              <a:t>relative pronoun</a:t>
            </a:r>
            <a:r>
              <a:rPr lang="en-GB" dirty="0"/>
              <a:t>, it will be modifying a </a:t>
            </a:r>
            <a:r>
              <a:rPr lang="en-GB" dirty="0">
                <a:solidFill>
                  <a:srgbClr val="FF0000"/>
                </a:solidFill>
              </a:rPr>
              <a:t>noun</a:t>
            </a:r>
          </a:p>
          <a:p>
            <a:pPr lvl="1"/>
            <a:r>
              <a:rPr lang="en-GB" dirty="0"/>
              <a:t>If it is a </a:t>
            </a:r>
            <a:r>
              <a:rPr lang="en-GB" dirty="0">
                <a:solidFill>
                  <a:srgbClr val="7030A0"/>
                </a:solidFill>
              </a:rPr>
              <a:t>complementiser</a:t>
            </a:r>
            <a:r>
              <a:rPr lang="en-GB" dirty="0"/>
              <a:t>, it will normally be the subject or object of a verb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DC686B-4881-481F-B4F4-82208E2F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0505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2D0D4-4A3B-428B-88E9-F19FF9243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Indirect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98AD0-8017-4B60-8AD8-EBD7FE3AC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Another way to form indirect questions is using </a:t>
            </a:r>
            <a:r>
              <a:rPr lang="en-GB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interrogative pronouns</a:t>
            </a:r>
          </a:p>
          <a:p>
            <a:r>
              <a:rPr lang="en-GB" dirty="0"/>
              <a:t>​</a:t>
            </a:r>
            <a:r>
              <a:rPr lang="en-GB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Interrogative pronouns</a:t>
            </a:r>
            <a:r>
              <a:rPr lang="en-GB" dirty="0"/>
              <a:t> are the ones used in questions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dirty="0"/>
              <a:t>​</a:t>
            </a:r>
            <a:r>
              <a:rPr lang="en-GB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Who</a:t>
            </a:r>
            <a:r>
              <a:rPr lang="en-GB" dirty="0"/>
              <a:t> did that?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dirty="0"/>
              <a:t>John asked </a:t>
            </a:r>
            <a:r>
              <a:rPr lang="en-GB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who</a:t>
            </a:r>
            <a:r>
              <a:rPr lang="en-GB" dirty="0"/>
              <a:t> did that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CAF72-AE9B-4B8F-89B6-CCD65F2A7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2434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2D0D4-4A3B-428B-88E9-F19FF9243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Indirect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98AD0-8017-4B60-8AD8-EBD7FE3AC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Another way to form indirect questions is using </a:t>
            </a:r>
            <a:r>
              <a:rPr lang="en-GB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interrogative pronouns</a:t>
            </a:r>
          </a:p>
          <a:p>
            <a:r>
              <a:rPr lang="en-GB" dirty="0"/>
              <a:t>​</a:t>
            </a:r>
            <a:r>
              <a:rPr lang="en-GB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Interrogative pronouns</a:t>
            </a:r>
            <a:r>
              <a:rPr lang="en-GB" dirty="0"/>
              <a:t> are the ones used in questions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dirty="0"/>
              <a:t>​</a:t>
            </a:r>
            <a:r>
              <a:rPr lang="en-GB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Who</a:t>
            </a:r>
            <a:r>
              <a:rPr lang="en-GB" dirty="0"/>
              <a:t> did that?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dirty="0"/>
              <a:t>John asked </a:t>
            </a:r>
            <a:r>
              <a:rPr lang="en-GB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who</a:t>
            </a:r>
            <a:r>
              <a:rPr lang="en-GB" dirty="0"/>
              <a:t> did that</a:t>
            </a:r>
          </a:p>
          <a:p>
            <a:r>
              <a:rPr lang="en-GB" dirty="0"/>
              <a:t>Can you describe the difference between questions beginning </a:t>
            </a:r>
            <a:r>
              <a:rPr lang="en-GB" i="1" dirty="0"/>
              <a:t>John asked who…</a:t>
            </a:r>
            <a:r>
              <a:rPr lang="en-GB" dirty="0"/>
              <a:t> and </a:t>
            </a:r>
            <a:r>
              <a:rPr lang="en-GB" i="1" dirty="0"/>
              <a:t>John asked whether…</a:t>
            </a:r>
            <a:r>
              <a:rPr lang="en-GB" dirty="0"/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CAF72-AE9B-4B8F-89B6-CCD65F2A7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362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Bar dir="vert"/>
      </p:transition>
    </mc:Choice>
    <mc:Fallback>
      <p:transition spd="slow">
        <p:randomBar dir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C19F5-6C4D-40E3-A6C6-03EF205EE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Indirect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94537-4152-4476-A8CD-4FD75C502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English, </a:t>
            </a:r>
            <a:r>
              <a:rPr lang="en-GB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interrogative pronouns</a:t>
            </a:r>
            <a:r>
              <a:rPr lang="en-GB" dirty="0"/>
              <a:t> often look like </a:t>
            </a:r>
            <a:r>
              <a:rPr lang="en-GB" dirty="0">
                <a:solidFill>
                  <a:srgbClr val="FF8000"/>
                </a:solidFill>
              </a:rPr>
              <a:t>relative pronouns</a:t>
            </a:r>
          </a:p>
          <a:p>
            <a:pPr marL="514350" indent="-514350">
              <a:buFont typeface="+mj-lt"/>
              <a:buAutoNum type="arabicPeriod" startAt="33"/>
            </a:pPr>
            <a:r>
              <a:rPr lang="en-GB" dirty="0"/>
              <a:t>I saw </a:t>
            </a:r>
            <a:r>
              <a:rPr lang="en-GB" u="sng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who</a:t>
            </a:r>
            <a:r>
              <a:rPr lang="en-GB" u="sng" dirty="0"/>
              <a:t> did it</a:t>
            </a:r>
          </a:p>
          <a:p>
            <a:pPr marL="514350" indent="-514350">
              <a:buFont typeface="+mj-lt"/>
              <a:buAutoNum type="arabicPeriod" startAt="33"/>
            </a:pPr>
            <a:r>
              <a:rPr lang="en-GB" dirty="0"/>
              <a:t>I saw the person </a:t>
            </a:r>
            <a:r>
              <a:rPr lang="en-GB" u="sng" dirty="0">
                <a:solidFill>
                  <a:srgbClr val="FF8000"/>
                </a:solidFill>
              </a:rPr>
              <a:t>who</a:t>
            </a:r>
            <a:r>
              <a:rPr lang="en-GB" u="sng" dirty="0"/>
              <a:t> did it</a:t>
            </a:r>
          </a:p>
          <a:p>
            <a:r>
              <a:rPr lang="en-GB" dirty="0"/>
              <a:t>This is true in many other languages, such as French</a:t>
            </a:r>
          </a:p>
          <a:p>
            <a:pPr marL="514350" indent="-514350">
              <a:buFont typeface="+mj-lt"/>
              <a:buAutoNum type="arabicPeriod" startAt="35"/>
            </a:pPr>
            <a:r>
              <a:rPr lang="en-GB" noProof="1"/>
              <a:t>J’ai vu </a:t>
            </a:r>
            <a:r>
              <a:rPr lang="en-GB" u="sng" noProof="1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qui</a:t>
            </a:r>
            <a:r>
              <a:rPr lang="en-GB" u="sng" noProof="1"/>
              <a:t> l’a fait</a:t>
            </a:r>
          </a:p>
          <a:p>
            <a:pPr marL="514350" indent="-514350">
              <a:buFont typeface="+mj-lt"/>
              <a:buAutoNum type="arabicPeriod" startAt="35"/>
            </a:pPr>
            <a:r>
              <a:rPr lang="en-GB" noProof="1"/>
              <a:t>J’ai vu la personne </a:t>
            </a:r>
            <a:r>
              <a:rPr lang="en-GB" u="sng" noProof="1">
                <a:solidFill>
                  <a:srgbClr val="FF8000"/>
                </a:solidFill>
              </a:rPr>
              <a:t>qui</a:t>
            </a:r>
            <a:r>
              <a:rPr lang="en-GB" u="sng" noProof="1"/>
              <a:t> l’a fait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E5444E-FD21-41B2-84E9-3A80E84F7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1155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C19F5-6C4D-40E3-A6C6-03EF205EE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Indirect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94537-4152-4476-A8CD-4FD75C502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However, there are also languages where </a:t>
            </a:r>
            <a:r>
              <a:rPr lang="en-GB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interrogative pronouns</a:t>
            </a:r>
            <a:r>
              <a:rPr lang="en-GB" dirty="0"/>
              <a:t> and </a:t>
            </a:r>
            <a:r>
              <a:rPr lang="en-GB" dirty="0">
                <a:solidFill>
                  <a:srgbClr val="FF8000"/>
                </a:solidFill>
              </a:rPr>
              <a:t>relative pronouns</a:t>
            </a:r>
            <a:r>
              <a:rPr lang="en-GB" dirty="0"/>
              <a:t> have different forms</a:t>
            </a:r>
            <a:endParaRPr lang="en-GB" dirty="0">
              <a:solidFill>
                <a:srgbClr val="FF8000"/>
              </a:solidFill>
            </a:endParaRPr>
          </a:p>
          <a:p>
            <a:pPr marL="514350" indent="-514350">
              <a:buFont typeface="+mj-lt"/>
              <a:buAutoNum type="arabicPeriod" startAt="37"/>
            </a:pPr>
            <a:r>
              <a:rPr lang="en-GB" noProof="1"/>
              <a:t>Ich habe gesehen, </a:t>
            </a:r>
            <a:r>
              <a:rPr lang="en-GB" u="sng" noProof="1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wer</a:t>
            </a:r>
            <a:r>
              <a:rPr lang="en-GB" u="sng" noProof="1"/>
              <a:t> es gemacht hat</a:t>
            </a:r>
            <a:r>
              <a:rPr lang="en-GB" noProof="1"/>
              <a:t>	(German)</a:t>
            </a:r>
            <a:br>
              <a:rPr lang="en-GB" u="sng" noProof="1"/>
            </a:br>
            <a:r>
              <a:rPr lang="en-GB" noProof="1"/>
              <a:t>‘I saw who did it’</a:t>
            </a:r>
          </a:p>
          <a:p>
            <a:pPr marL="514350" indent="-514350">
              <a:buFont typeface="+mj-lt"/>
              <a:buAutoNum type="arabicPeriod" startAt="37"/>
            </a:pPr>
            <a:r>
              <a:rPr lang="en-GB" noProof="1"/>
              <a:t>Ich habe gesehen den Menschen, </a:t>
            </a:r>
            <a:r>
              <a:rPr lang="en-GB" u="sng" noProof="1">
                <a:solidFill>
                  <a:srgbClr val="FF8000"/>
                </a:solidFill>
              </a:rPr>
              <a:t>der</a:t>
            </a:r>
            <a:r>
              <a:rPr lang="en-GB" u="sng" noProof="1"/>
              <a:t> es gemacht hat</a:t>
            </a:r>
            <a:br>
              <a:rPr lang="en-GB" u="sng" noProof="1"/>
            </a:br>
            <a:r>
              <a:rPr lang="en-GB" noProof="1"/>
              <a:t>‘I saw the person who did it’</a:t>
            </a:r>
          </a:p>
          <a:p>
            <a:pPr marL="514350" indent="-514350">
              <a:buFont typeface="+mj-lt"/>
              <a:buAutoNum type="arabicPeriod" startAt="37"/>
            </a:pPr>
            <a:r>
              <a:rPr lang="en-GB" noProof="1"/>
              <a:t>Eîdon </a:t>
            </a:r>
            <a:r>
              <a:rPr lang="en-GB" u="sng" noProof="1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tís</a:t>
            </a:r>
            <a:r>
              <a:rPr lang="en-GB" u="sng" noProof="1"/>
              <a:t> epoíēsen autó</a:t>
            </a:r>
            <a:r>
              <a:rPr lang="en-GB" noProof="1"/>
              <a:t>				(Greek)</a:t>
            </a:r>
            <a:br>
              <a:rPr lang="en-GB" noProof="1"/>
            </a:br>
            <a:r>
              <a:rPr lang="en-GB" noProof="1"/>
              <a:t>‘I saw who did it’</a:t>
            </a:r>
          </a:p>
          <a:p>
            <a:pPr marL="514350" indent="-514350">
              <a:buFont typeface="+mj-lt"/>
              <a:buAutoNum type="arabicPeriod" startAt="37"/>
            </a:pPr>
            <a:r>
              <a:rPr lang="en-GB" noProof="1"/>
              <a:t>Eîdon tòn ánthrōpon </a:t>
            </a:r>
            <a:r>
              <a:rPr lang="en-GB" u="sng" noProof="1">
                <a:solidFill>
                  <a:srgbClr val="FF8000"/>
                </a:solidFill>
              </a:rPr>
              <a:t>hòs</a:t>
            </a:r>
            <a:r>
              <a:rPr lang="en-GB" u="sng" noProof="1"/>
              <a:t> epoíēsen autó</a:t>
            </a:r>
            <a:br>
              <a:rPr lang="en-GB" u="sng" noProof="1"/>
            </a:br>
            <a:r>
              <a:rPr lang="en-GB" noProof="1"/>
              <a:t>‘I saw the person who did it’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E5444E-FD21-41B2-84E9-3A80E84F7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18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1854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217EE-C127-4738-8F8D-9CD203DB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Subordinating Conjunctions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D5DFF-DFF6-4E6D-B904-FB3ED7E5A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 you may remember, there are many </a:t>
            </a:r>
            <a:r>
              <a:rPr lang="en-GB" dirty="0">
                <a:solidFill>
                  <a:srgbClr val="7030A0"/>
                </a:solidFill>
              </a:rPr>
              <a:t>conjunctions</a:t>
            </a:r>
            <a:r>
              <a:rPr lang="en-GB" dirty="0"/>
              <a:t> that can be used to combine sentences</a:t>
            </a:r>
          </a:p>
          <a:p>
            <a:r>
              <a:rPr lang="en-GB" dirty="0"/>
              <a:t>These conjunctions modify the meaning of the sentence in some of the same ways as </a:t>
            </a:r>
            <a:r>
              <a:rPr lang="en-GB" dirty="0">
                <a:solidFill>
                  <a:srgbClr val="00B0F0"/>
                </a:solidFill>
              </a:rPr>
              <a:t>adverbs</a:t>
            </a:r>
          </a:p>
          <a:p>
            <a:pPr marL="514350" indent="-514350">
              <a:buFont typeface="+mj-lt"/>
              <a:buAutoNum type="arabicPeriod" startAt="41"/>
            </a:pPr>
            <a:r>
              <a:rPr lang="en-GB" dirty="0"/>
              <a:t>John left</a:t>
            </a:r>
          </a:p>
          <a:p>
            <a:pPr marL="514350" indent="-514350">
              <a:buFont typeface="+mj-lt"/>
              <a:buAutoNum type="arabicPeriod" startAt="41"/>
            </a:pPr>
            <a:r>
              <a:rPr lang="en-GB" dirty="0"/>
              <a:t>Something happened </a:t>
            </a:r>
            <a:r>
              <a:rPr lang="en-GB" u="sng" dirty="0">
                <a:solidFill>
                  <a:srgbClr val="7030A0"/>
                </a:solidFill>
              </a:rPr>
              <a:t>after</a:t>
            </a:r>
            <a:r>
              <a:rPr lang="en-GB" u="sng" dirty="0"/>
              <a:t> John left</a:t>
            </a:r>
          </a:p>
          <a:p>
            <a:pPr marL="514350" indent="-514350">
              <a:buFont typeface="+mj-lt"/>
              <a:buAutoNum type="arabicPeriod" startAt="41"/>
            </a:pPr>
            <a:r>
              <a:rPr lang="en-GB" dirty="0"/>
              <a:t>Something happened </a:t>
            </a:r>
            <a:r>
              <a:rPr lang="en-GB" dirty="0">
                <a:solidFill>
                  <a:srgbClr val="00B0F0"/>
                </a:solidFill>
              </a:rPr>
              <a:t>then</a:t>
            </a:r>
          </a:p>
          <a:p>
            <a:pPr marL="514350" indent="-514350">
              <a:buFont typeface="+mj-lt"/>
              <a:buAutoNum type="arabicPeriod" startAt="41"/>
            </a:pPr>
            <a:r>
              <a:rPr lang="en-GB" dirty="0"/>
              <a:t>Something happened </a:t>
            </a:r>
            <a:r>
              <a:rPr lang="en-GB" u="sng" dirty="0">
                <a:solidFill>
                  <a:srgbClr val="7030A0"/>
                </a:solidFill>
              </a:rPr>
              <a:t>although</a:t>
            </a:r>
            <a:r>
              <a:rPr lang="en-GB" u="sng" dirty="0"/>
              <a:t> John left</a:t>
            </a:r>
          </a:p>
          <a:p>
            <a:pPr marL="514350" indent="-514350">
              <a:buFont typeface="+mj-lt"/>
              <a:buAutoNum type="arabicPeriod" startAt="41"/>
            </a:pPr>
            <a:r>
              <a:rPr lang="en-GB" dirty="0"/>
              <a:t>Something happened </a:t>
            </a:r>
            <a:r>
              <a:rPr lang="en-GB" dirty="0">
                <a:solidFill>
                  <a:srgbClr val="00B0F0"/>
                </a:solidFill>
              </a:rPr>
              <a:t>anyway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75FEB1-C75F-491C-80B6-2C89C884D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19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6737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B1E7E-4A93-4FA7-8E30-0DAB3FCB9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5B7E3-1892-42C4-982B-2D43DEFE7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Today we will look at ways to combine simple sentences into a single, complex sentence</a:t>
            </a:r>
          </a:p>
          <a:p>
            <a:r>
              <a:rPr lang="en-GB" dirty="0"/>
              <a:t>We will revisit forms that we have seen before, such as </a:t>
            </a:r>
            <a:r>
              <a:rPr lang="en-GB" u="sng" dirty="0"/>
              <a:t>relative pronouns</a:t>
            </a:r>
            <a:r>
              <a:rPr lang="en-GB" dirty="0"/>
              <a:t>, </a:t>
            </a:r>
            <a:r>
              <a:rPr lang="en-GB" u="sng" dirty="0"/>
              <a:t>complementisers</a:t>
            </a:r>
            <a:r>
              <a:rPr lang="en-GB" dirty="0"/>
              <a:t>, and other </a:t>
            </a:r>
            <a:r>
              <a:rPr lang="en-GB" u="sng" dirty="0"/>
              <a:t>conjunctions</a:t>
            </a:r>
            <a:endParaRPr lang="en-GB" dirty="0"/>
          </a:p>
          <a:p>
            <a:r>
              <a:rPr lang="en-GB" dirty="0"/>
              <a:t>We will see how these forms allow sentences to be used in the same way as other parts of speech: </a:t>
            </a:r>
            <a:r>
              <a:rPr lang="en-GB" u="sng" dirty="0"/>
              <a:t>adjectives</a:t>
            </a:r>
            <a:r>
              <a:rPr lang="en-GB" dirty="0"/>
              <a:t>, </a:t>
            </a:r>
            <a:r>
              <a:rPr lang="en-GB" u="sng" dirty="0"/>
              <a:t>nouns</a:t>
            </a:r>
            <a:r>
              <a:rPr lang="en-GB" dirty="0"/>
              <a:t>, and </a:t>
            </a:r>
            <a:r>
              <a:rPr lang="en-GB" u="sng" dirty="0"/>
              <a:t>adverbs</a:t>
            </a:r>
            <a:endParaRPr lang="en-GB" dirty="0"/>
          </a:p>
          <a:p>
            <a:r>
              <a:rPr lang="en-GB" dirty="0"/>
              <a:t>We will also see how complex sentences can include </a:t>
            </a:r>
            <a:r>
              <a:rPr lang="en-GB" u="sng" dirty="0"/>
              <a:t>indirect 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9539A7-3A2C-4A9E-9D48-60E09FC19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224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F1C8B-693E-42E2-8544-7CC40FF37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Subordinating Conjunctions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C064C-A4DE-4D50-A6D1-C99190C21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One important </a:t>
            </a:r>
            <a:r>
              <a:rPr lang="en-GB" dirty="0">
                <a:solidFill>
                  <a:srgbClr val="7030A0"/>
                </a:solidFill>
              </a:rPr>
              <a:t>conjunction</a:t>
            </a:r>
            <a:r>
              <a:rPr lang="en-GB" dirty="0"/>
              <a:t> is </a:t>
            </a:r>
            <a:r>
              <a:rPr lang="en-GB" i="1" dirty="0">
                <a:solidFill>
                  <a:srgbClr val="7030A0"/>
                </a:solidFill>
              </a:rPr>
              <a:t>if</a:t>
            </a:r>
            <a:r>
              <a:rPr lang="en-GB" dirty="0"/>
              <a:t>, which is used in </a:t>
            </a:r>
            <a:r>
              <a:rPr lang="en-GB" u="sng" dirty="0"/>
              <a:t>conditional</a:t>
            </a:r>
            <a:r>
              <a:rPr lang="en-GB" dirty="0"/>
              <a:t> sentences</a:t>
            </a:r>
          </a:p>
          <a:p>
            <a:pPr marL="514350" indent="-514350">
              <a:buFont typeface="+mj-lt"/>
              <a:buAutoNum type="arabicPeriod" startAt="46"/>
            </a:pPr>
            <a:r>
              <a:rPr lang="en-GB" dirty="0"/>
              <a:t>​</a:t>
            </a:r>
            <a:r>
              <a:rPr lang="en-GB" u="sng" dirty="0">
                <a:solidFill>
                  <a:srgbClr val="7030A0"/>
                </a:solidFill>
              </a:rPr>
              <a:t>If</a:t>
            </a:r>
            <a:r>
              <a:rPr lang="en-GB" u="sng" dirty="0"/>
              <a:t> John left</a:t>
            </a:r>
            <a:r>
              <a:rPr lang="en-GB" dirty="0"/>
              <a:t>, someone should bring him back</a:t>
            </a:r>
          </a:p>
          <a:p>
            <a:r>
              <a:rPr lang="en-GB" i="1" dirty="0"/>
              <a:t>If</a:t>
            </a:r>
            <a:r>
              <a:rPr lang="en-GB" dirty="0"/>
              <a:t> can also be used as a </a:t>
            </a:r>
            <a:r>
              <a:rPr lang="en-GB" b="1" dirty="0">
                <a:solidFill>
                  <a:srgbClr val="7030A0"/>
                </a:solidFill>
              </a:rPr>
              <a:t>complementiser</a:t>
            </a:r>
            <a:r>
              <a:rPr lang="en-GB" dirty="0"/>
              <a:t>, like</a:t>
            </a:r>
            <a:r>
              <a:rPr lang="en-GB" b="1" dirty="0">
                <a:solidFill>
                  <a:srgbClr val="7030A0"/>
                </a:solidFill>
              </a:rPr>
              <a:t> </a:t>
            </a:r>
            <a:r>
              <a:rPr lang="en-GB" b="1" i="1" dirty="0">
                <a:solidFill>
                  <a:srgbClr val="7030A0"/>
                </a:solidFill>
              </a:rPr>
              <a:t>whether</a:t>
            </a:r>
            <a:endParaRPr lang="en-GB" b="1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 startAt="47"/>
            </a:pPr>
            <a:r>
              <a:rPr lang="en-GB" dirty="0"/>
              <a:t>I asked </a:t>
            </a:r>
            <a:r>
              <a:rPr lang="en-GB" b="1" u="sng" dirty="0">
                <a:solidFill>
                  <a:srgbClr val="7030A0"/>
                </a:solidFill>
              </a:rPr>
              <a:t>if</a:t>
            </a:r>
            <a:r>
              <a:rPr lang="en-GB" u="sng" dirty="0"/>
              <a:t> John left</a:t>
            </a:r>
          </a:p>
          <a:p>
            <a:r>
              <a:rPr lang="en-GB" dirty="0"/>
              <a:t>As a </a:t>
            </a:r>
            <a:r>
              <a:rPr lang="en-GB" b="1" dirty="0">
                <a:solidFill>
                  <a:srgbClr val="7030A0"/>
                </a:solidFill>
              </a:rPr>
              <a:t>complementiser</a:t>
            </a:r>
            <a:r>
              <a:rPr lang="en-GB" dirty="0"/>
              <a:t>, </a:t>
            </a:r>
            <a:r>
              <a:rPr lang="en-GB" b="1" i="1" dirty="0">
                <a:solidFill>
                  <a:srgbClr val="7030A0"/>
                </a:solidFill>
              </a:rPr>
              <a:t>if</a:t>
            </a:r>
            <a:r>
              <a:rPr lang="en-GB" dirty="0"/>
              <a:t> creates a </a:t>
            </a:r>
            <a:r>
              <a:rPr lang="en-GB" u="sng" dirty="0"/>
              <a:t>clause</a:t>
            </a:r>
            <a:r>
              <a:rPr lang="en-GB" dirty="0"/>
              <a:t> that can be used as the object of a verb (</a:t>
            </a:r>
            <a:r>
              <a:rPr lang="en-GB" i="1" dirty="0"/>
              <a:t>ask</a:t>
            </a:r>
            <a:r>
              <a:rPr lang="en-GB" dirty="0"/>
              <a:t>)</a:t>
            </a:r>
          </a:p>
          <a:p>
            <a:r>
              <a:rPr lang="en-GB" dirty="0"/>
              <a:t>Note that a sentence like (47) does not have a conditional meaning</a:t>
            </a:r>
            <a:br>
              <a:rPr lang="en-GB" dirty="0"/>
            </a:br>
            <a:r>
              <a:rPr lang="en-GB" dirty="0"/>
              <a:t>(</a:t>
            </a:r>
            <a:r>
              <a:rPr lang="en-GB" strike="sngStrike" dirty="0"/>
              <a:t>‘If John left, then in that case I asked’</a:t>
            </a:r>
            <a:r>
              <a:rPr lang="en-GB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757D7E-8502-4923-B77E-5D5D5F0DA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20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2104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A2FFA-3372-4E00-B2A9-23CFB94E8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01AD0-31EA-471D-A1A7-6667EEEDB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Take some time and try to make a list of all the other </a:t>
            </a:r>
            <a:r>
              <a:rPr lang="en-GB" dirty="0">
                <a:solidFill>
                  <a:srgbClr val="7030A0"/>
                </a:solidFill>
              </a:rPr>
              <a:t>subordinating conjunctions</a:t>
            </a:r>
            <a:r>
              <a:rPr lang="en-GB" dirty="0"/>
              <a:t> you can find</a:t>
            </a:r>
          </a:p>
          <a:p>
            <a:r>
              <a:rPr lang="en-GB" dirty="0"/>
              <a:t>Do not include </a:t>
            </a:r>
            <a:r>
              <a:rPr lang="en-GB" u="sng" dirty="0">
                <a:solidFill>
                  <a:srgbClr val="7030A0"/>
                </a:solidFill>
              </a:rPr>
              <a:t>coordinating</a:t>
            </a:r>
            <a:r>
              <a:rPr lang="en-GB" dirty="0">
                <a:solidFill>
                  <a:srgbClr val="7030A0"/>
                </a:solidFill>
              </a:rPr>
              <a:t> conjunctions</a:t>
            </a:r>
            <a:r>
              <a:rPr lang="en-GB" dirty="0"/>
              <a:t> (</a:t>
            </a:r>
            <a:r>
              <a:rPr lang="en-GB" i="1" dirty="0"/>
              <a:t>and</a:t>
            </a:r>
            <a:r>
              <a:rPr lang="en-GB" dirty="0"/>
              <a:t>, </a:t>
            </a:r>
            <a:r>
              <a:rPr lang="en-GB" i="1" dirty="0"/>
              <a:t>or</a:t>
            </a:r>
            <a:r>
              <a:rPr lang="en-GB" dirty="0"/>
              <a:t>, </a:t>
            </a:r>
            <a:r>
              <a:rPr lang="en-GB" i="1" dirty="0"/>
              <a:t>but</a:t>
            </a:r>
            <a:r>
              <a:rPr lang="en-GB" dirty="0"/>
              <a:t>, etc.)</a:t>
            </a:r>
          </a:p>
          <a:p>
            <a:r>
              <a:rPr lang="en-GB" dirty="0"/>
              <a:t>If you’re not sure whether a word is right or not, you can consult a dictionary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94A81-3EF5-48F1-A3C3-63D6979AB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272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795B1-6C8A-4A4A-9CC9-40E3B695B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Subordinating Conjunctions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369C4-E8D0-4928-BFEF-BB20A4749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49117"/>
          </a:xfrm>
        </p:spPr>
        <p:txBody>
          <a:bodyPr/>
          <a:lstStyle/>
          <a:p>
            <a:r>
              <a:rPr lang="en-GB" dirty="0"/>
              <a:t>You may remember the difference between coordinating conjunctions and subordinating conjunctions from an earlier lesson</a:t>
            </a:r>
          </a:p>
          <a:p>
            <a:r>
              <a:rPr lang="en-GB" dirty="0"/>
              <a:t>​</a:t>
            </a:r>
            <a:r>
              <a:rPr lang="en-GB" dirty="0">
                <a:solidFill>
                  <a:srgbClr val="7030A0"/>
                </a:solidFill>
              </a:rPr>
              <a:t>Coordinating conjunctions</a:t>
            </a:r>
            <a:r>
              <a:rPr lang="en-GB" dirty="0"/>
              <a:t> join two equal sentences to form a single </a:t>
            </a:r>
            <a:r>
              <a:rPr lang="en-GB" u="sng" dirty="0"/>
              <a:t>compound sentence</a:t>
            </a:r>
            <a:endParaRPr lang="en-GB" dirty="0"/>
          </a:p>
          <a:p>
            <a:pPr marL="514350" indent="-514350">
              <a:buFont typeface="+mj-lt"/>
              <a:buAutoNum type="arabicPeriod" startAt="48"/>
            </a:pPr>
            <a:r>
              <a:rPr lang="en-GB" dirty="0"/>
              <a:t>John left </a:t>
            </a:r>
            <a:r>
              <a:rPr lang="en-GB" dirty="0">
                <a:solidFill>
                  <a:srgbClr val="7030A0"/>
                </a:solidFill>
              </a:rPr>
              <a:t>and</a:t>
            </a:r>
            <a:r>
              <a:rPr lang="en-GB" dirty="0"/>
              <a:t> something happened</a:t>
            </a:r>
            <a:endParaRPr lang="en-GB" u="sn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B701CB-FE16-415C-9546-4A97632F5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22</a:t>
            </a:fld>
            <a:endParaRPr lang="en-GB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C9B12D21-51DF-4153-A57C-43852B6FE1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2676099"/>
              </p:ext>
            </p:extLst>
          </p:nvPr>
        </p:nvGraphicFramePr>
        <p:xfrm>
          <a:off x="3125628" y="4537824"/>
          <a:ext cx="5940745" cy="1818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689261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1F18030-2C8E-4CC1-BCC2-BBED8D9B84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>
                                            <p:graphicEl>
                                              <a:dgm id="{F1F18030-2C8E-4CC1-BCC2-BBED8D9B84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>
                                            <p:graphicEl>
                                              <a:dgm id="{F1F18030-2C8E-4CC1-BCC2-BBED8D9B84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>
                                            <p:graphicEl>
                                              <a:dgm id="{F1F18030-2C8E-4CC1-BCC2-BBED8D9B84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53C639D-B512-45B7-8BBE-464A7300F9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graphicEl>
                                              <a:dgm id="{F53C639D-B512-45B7-8BBE-464A7300F9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7">
                                            <p:graphicEl>
                                              <a:dgm id="{F53C639D-B512-45B7-8BBE-464A7300F9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7">
                                            <p:graphicEl>
                                              <a:dgm id="{F53C639D-B512-45B7-8BBE-464A7300F9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9F91C37-2FAF-4F55-BE35-C1EEE1BDFF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7">
                                            <p:graphicEl>
                                              <a:dgm id="{B9F91C37-2FAF-4F55-BE35-C1EEE1BDFF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7">
                                            <p:graphicEl>
                                              <a:dgm id="{B9F91C37-2FAF-4F55-BE35-C1EEE1BDFF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7">
                                            <p:graphicEl>
                                              <a:dgm id="{B9F91C37-2FAF-4F55-BE35-C1EEE1BDFF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2EBB66D-A176-49BA-BE25-3E4FA8690C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7">
                                            <p:graphicEl>
                                              <a:dgm id="{B2EBB66D-A176-49BA-BE25-3E4FA8690C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7">
                                            <p:graphicEl>
                                              <a:dgm id="{B2EBB66D-A176-49BA-BE25-3E4FA8690C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7">
                                            <p:graphicEl>
                                              <a:dgm id="{B2EBB66D-A176-49BA-BE25-3E4FA8690C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000"/>
                            </p:stCondLst>
                            <p:childTnLst>
                              <p:par>
                                <p:cTn id="5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581437B-3421-4029-8C4E-151FBF314C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7">
                                            <p:graphicEl>
                                              <a:dgm id="{3581437B-3421-4029-8C4E-151FBF314C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7">
                                            <p:graphicEl>
                                              <a:dgm id="{3581437B-3421-4029-8C4E-151FBF314C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7">
                                            <p:graphicEl>
                                              <a:dgm id="{3581437B-3421-4029-8C4E-151FBF314C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7" grpId="0" uiExpand="1">
        <p:bldSub>
          <a:bldDgm bld="lvlAtOnce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795B1-6C8A-4A4A-9CC9-40E3B695B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Subordinating Conjunctions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369C4-E8D0-4928-BFEF-BB20A4749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​</a:t>
            </a:r>
            <a:r>
              <a:rPr lang="en-GB" dirty="0">
                <a:solidFill>
                  <a:srgbClr val="7030A0"/>
                </a:solidFill>
              </a:rPr>
              <a:t>Subordinating conjunctions</a:t>
            </a:r>
            <a:r>
              <a:rPr lang="en-GB" dirty="0"/>
              <a:t> subordinate one sentence to another and form a single </a:t>
            </a:r>
            <a:r>
              <a:rPr lang="en-GB" u="sng" dirty="0"/>
              <a:t>complex sentence</a:t>
            </a:r>
          </a:p>
          <a:p>
            <a:pPr marL="514350" indent="-514350">
              <a:buFont typeface="+mj-lt"/>
              <a:buAutoNum type="arabicPeriod" startAt="49"/>
            </a:pPr>
            <a:r>
              <a:rPr lang="en-GB" dirty="0"/>
              <a:t>John left </a:t>
            </a:r>
            <a:r>
              <a:rPr lang="en-GB" dirty="0">
                <a:solidFill>
                  <a:srgbClr val="7030A0"/>
                </a:solidFill>
              </a:rPr>
              <a:t>before</a:t>
            </a:r>
            <a:r>
              <a:rPr lang="en-GB" dirty="0"/>
              <a:t> something happened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B701CB-FE16-415C-9546-4A97632F5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23</a:t>
            </a:fld>
            <a:endParaRPr lang="en-GB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D7C210E-C294-48C0-9119-FBB7D32B87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8908894"/>
              </p:ext>
            </p:extLst>
          </p:nvPr>
        </p:nvGraphicFramePr>
        <p:xfrm>
          <a:off x="3107363" y="3534310"/>
          <a:ext cx="5977275" cy="282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32235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1F18030-2C8E-4CC1-BCC2-BBED8D9B84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>
                                            <p:graphicEl>
                                              <a:dgm id="{F1F18030-2C8E-4CC1-BCC2-BBED8D9B84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graphicEl>
                                              <a:dgm id="{F1F18030-2C8E-4CC1-BCC2-BBED8D9B84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>
                                            <p:graphicEl>
                                              <a:dgm id="{F1F18030-2C8E-4CC1-BCC2-BBED8D9B84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53C639D-B512-45B7-8BBE-464A7300F9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>
                                            <p:graphicEl>
                                              <a:dgm id="{F53C639D-B512-45B7-8BBE-464A7300F9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>
                                            <p:graphicEl>
                                              <a:dgm id="{F53C639D-B512-45B7-8BBE-464A7300F9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>
                                            <p:graphicEl>
                                              <a:dgm id="{F53C639D-B512-45B7-8BBE-464A7300F9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9F91C37-2FAF-4F55-BE35-C1EEE1BDFF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>
                                            <p:graphicEl>
                                              <a:dgm id="{B9F91C37-2FAF-4F55-BE35-C1EEE1BDFF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>
                                            <p:graphicEl>
                                              <a:dgm id="{B9F91C37-2FAF-4F55-BE35-C1EEE1BDFF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">
                                            <p:graphicEl>
                                              <a:dgm id="{B9F91C37-2FAF-4F55-BE35-C1EEE1BDFF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2EBB66D-A176-49BA-BE25-3E4FA8690C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graphicEl>
                                              <a:dgm id="{B2EBB66D-A176-49BA-BE25-3E4FA8690C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">
                                            <p:graphicEl>
                                              <a:dgm id="{B2EBB66D-A176-49BA-BE25-3E4FA8690C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">
                                            <p:graphicEl>
                                              <a:dgm id="{B2EBB66D-A176-49BA-BE25-3E4FA8690C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581437B-3421-4029-8C4E-151FBF314C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5">
                                            <p:graphicEl>
                                              <a:dgm id="{3581437B-3421-4029-8C4E-151FBF314C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5">
                                            <p:graphicEl>
                                              <a:dgm id="{3581437B-3421-4029-8C4E-151FBF314C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5">
                                            <p:graphicEl>
                                              <a:dgm id="{3581437B-3421-4029-8C4E-151FBF314C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5" grpId="0" uiExpand="1">
        <p:bldSub>
          <a:bldDgm bld="lvlAtOnce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59368-36AE-48A5-9C90-9F81449D9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Subordinating Conjunctions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55945-AACC-4C0D-BD96-8AA5C51A7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 relationships expressed by coordinating conjunctions are more likely to be </a:t>
            </a:r>
            <a:r>
              <a:rPr lang="en-GB" u="sng" dirty="0"/>
              <a:t>symmetrical</a:t>
            </a:r>
          </a:p>
          <a:p>
            <a:pPr lvl="1"/>
            <a:r>
              <a:rPr lang="en-GB" dirty="0"/>
              <a:t>This means that you can reverse the order without changing the meaning</a:t>
            </a:r>
          </a:p>
          <a:p>
            <a:pPr marL="514350" indent="-514350">
              <a:buFont typeface="+mj-lt"/>
              <a:buAutoNum type="arabicPeriod" startAt="50"/>
            </a:pPr>
            <a:r>
              <a:rPr lang="en-GB" dirty="0"/>
              <a:t>John is Irish </a:t>
            </a:r>
            <a:r>
              <a:rPr lang="en-GB" dirty="0">
                <a:solidFill>
                  <a:srgbClr val="7030A0"/>
                </a:solidFill>
              </a:rPr>
              <a:t>and</a:t>
            </a:r>
            <a:r>
              <a:rPr lang="en-GB" dirty="0"/>
              <a:t> Christina is Greek</a:t>
            </a:r>
          </a:p>
          <a:p>
            <a:pPr marL="514350" indent="-514350">
              <a:buFont typeface="+mj-lt"/>
              <a:buAutoNum type="arabicPeriod" startAt="50"/>
            </a:pPr>
            <a:r>
              <a:rPr lang="en-GB" dirty="0"/>
              <a:t>Christina is Greek </a:t>
            </a:r>
            <a:r>
              <a:rPr lang="en-GB" dirty="0">
                <a:solidFill>
                  <a:srgbClr val="7030A0"/>
                </a:solidFill>
              </a:rPr>
              <a:t>and</a:t>
            </a:r>
            <a:r>
              <a:rPr lang="en-GB" dirty="0"/>
              <a:t> John is Irish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4C875-4EAB-401A-9E07-4DFBA0682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592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59368-36AE-48A5-9C90-9F81449D9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Subordinating Conjunctions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55945-AACC-4C0D-BD96-8AA5C51A7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 relationships expressed by coordinating conjunctions are more likely to be </a:t>
            </a:r>
            <a:r>
              <a:rPr lang="en-GB" u="sng" dirty="0"/>
              <a:t>symmetrical</a:t>
            </a:r>
          </a:p>
          <a:p>
            <a:pPr lvl="1"/>
            <a:r>
              <a:rPr lang="en-GB" dirty="0"/>
              <a:t>This means that you can reverse the order without changing the meaning</a:t>
            </a:r>
          </a:p>
          <a:p>
            <a:pPr marL="514350" indent="-514350">
              <a:buFont typeface="+mj-lt"/>
              <a:buAutoNum type="arabicPeriod" startAt="50"/>
            </a:pPr>
            <a:r>
              <a:rPr lang="en-GB" dirty="0"/>
              <a:t>John is Irish </a:t>
            </a:r>
            <a:r>
              <a:rPr lang="en-GB" dirty="0">
                <a:solidFill>
                  <a:srgbClr val="7030A0"/>
                </a:solidFill>
              </a:rPr>
              <a:t>and</a:t>
            </a:r>
            <a:r>
              <a:rPr lang="en-GB" dirty="0"/>
              <a:t> Christina is Greek</a:t>
            </a:r>
          </a:p>
          <a:p>
            <a:pPr marL="514350" indent="-514350">
              <a:buFont typeface="+mj-lt"/>
              <a:buAutoNum type="arabicPeriod" startAt="50"/>
            </a:pPr>
            <a:r>
              <a:rPr lang="en-GB" dirty="0"/>
              <a:t>Christina is Greek </a:t>
            </a:r>
            <a:r>
              <a:rPr lang="en-GB" dirty="0">
                <a:solidFill>
                  <a:srgbClr val="7030A0"/>
                </a:solidFill>
              </a:rPr>
              <a:t>and</a:t>
            </a:r>
            <a:r>
              <a:rPr lang="en-GB" dirty="0"/>
              <a:t> John is Irish</a:t>
            </a:r>
            <a:endParaRPr lang="en-GB" u="sng" dirty="0"/>
          </a:p>
          <a:p>
            <a:r>
              <a:rPr lang="en-GB" dirty="0"/>
              <a:t>Can you think of any sentences with a coordinating conjunction that are not symmetrical?</a:t>
            </a:r>
          </a:p>
          <a:p>
            <a:r>
              <a:rPr lang="en-GB" dirty="0"/>
              <a:t>Can you think of any sentences with a subordinating conjunction that are symmetrical?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4C875-4EAB-401A-9E07-4DFBA0682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9651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D80D5-5B58-4954-B29A-BBE32E88C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C5F19-2469-483D-8249-82218AEAE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We have seen many different ways of combining simple sentences into a single, complex sentence</a:t>
            </a:r>
          </a:p>
          <a:p>
            <a:r>
              <a:rPr lang="en-GB" dirty="0"/>
              <a:t>We have looked at relative pronouns, complementisers, and various conjunctions</a:t>
            </a:r>
          </a:p>
          <a:p>
            <a:r>
              <a:rPr lang="en-GB" dirty="0"/>
              <a:t>We have seen different ways of forming indirect questions</a:t>
            </a:r>
          </a:p>
          <a:p>
            <a:r>
              <a:rPr lang="en-GB" dirty="0"/>
              <a:t>We have also looked at the difference between subordination and coordination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2C1AB5-A15A-4280-8AA3-D73A127B2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861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941B2-F4F4-4F5B-A6FB-C388EA25A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Complex 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A822F-BF7A-4826-89D2-306BA53E6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 complex sentence is a sentence with one or more other sentences inside it</a:t>
            </a:r>
          </a:p>
          <a:p>
            <a:r>
              <a:rPr lang="en-GB" dirty="0"/>
              <a:t>The outer part is the </a:t>
            </a:r>
            <a:r>
              <a:rPr lang="en-GB" u="sng" dirty="0"/>
              <a:t>main clause</a:t>
            </a:r>
            <a:r>
              <a:rPr lang="en-GB" dirty="0"/>
              <a:t> (sometimes called the </a:t>
            </a:r>
            <a:r>
              <a:rPr lang="en-GB" u="sng" dirty="0"/>
              <a:t>root</a:t>
            </a:r>
            <a:r>
              <a:rPr lang="en-GB" dirty="0"/>
              <a:t> or </a:t>
            </a:r>
            <a:r>
              <a:rPr lang="en-GB" u="sng" dirty="0"/>
              <a:t>matrix clause</a:t>
            </a:r>
            <a:r>
              <a:rPr lang="en-GB" dirty="0"/>
              <a:t>)</a:t>
            </a:r>
          </a:p>
          <a:p>
            <a:r>
              <a:rPr lang="en-GB" dirty="0"/>
              <a:t>The inner parts are </a:t>
            </a:r>
            <a:r>
              <a:rPr lang="en-GB" u="sng" dirty="0"/>
              <a:t>subordinate clauses</a:t>
            </a:r>
            <a:r>
              <a:rPr lang="en-GB" dirty="0"/>
              <a:t> (sometimes called </a:t>
            </a:r>
            <a:r>
              <a:rPr lang="en-GB" u="sng" dirty="0"/>
              <a:t>secondary</a:t>
            </a:r>
            <a:r>
              <a:rPr lang="en-GB" dirty="0"/>
              <a:t> or </a:t>
            </a:r>
            <a:r>
              <a:rPr lang="en-GB" u="sng" dirty="0"/>
              <a:t>embedded clauses</a:t>
            </a:r>
            <a:r>
              <a:rPr lang="en-GB" dirty="0"/>
              <a:t>)</a:t>
            </a:r>
          </a:p>
          <a:p>
            <a:r>
              <a:rPr lang="en-GB" dirty="0"/>
              <a:t>The subordinate clauses add something “extra” to the main sentence:</a:t>
            </a:r>
          </a:p>
          <a:p>
            <a:pPr lvl="1"/>
            <a:r>
              <a:rPr lang="en-GB" dirty="0"/>
              <a:t>A modifier for a noun</a:t>
            </a:r>
          </a:p>
          <a:p>
            <a:pPr lvl="1"/>
            <a:r>
              <a:rPr lang="en-GB" dirty="0"/>
              <a:t>A subject or object for a verb</a:t>
            </a:r>
          </a:p>
          <a:p>
            <a:pPr lvl="1"/>
            <a:r>
              <a:rPr lang="en-GB" dirty="0"/>
              <a:t>An adverbial modifier</a:t>
            </a:r>
          </a:p>
          <a:p>
            <a:r>
              <a:rPr lang="en-GB" dirty="0"/>
              <a:t>We will see examples of each of these types, one by 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14CD1C-24EB-4500-82DF-F5A28653F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3039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3DF39-5BC3-4006-8E9E-7240C99B6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Relative Pronouns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814DB-E9EC-481D-8BEB-A7C9D5013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way to combine sentences is using </a:t>
            </a:r>
            <a:r>
              <a:rPr lang="en-GB" dirty="0">
                <a:solidFill>
                  <a:srgbClr val="FF8000"/>
                </a:solidFill>
              </a:rPr>
              <a:t>relative pronouns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 saw a bird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You saw a bird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You saw the bird </a:t>
            </a:r>
            <a:r>
              <a:rPr lang="en-GB" u="sng" dirty="0">
                <a:solidFill>
                  <a:srgbClr val="FF8000"/>
                </a:solidFill>
              </a:rPr>
              <a:t>that</a:t>
            </a:r>
            <a:r>
              <a:rPr lang="en-GB" u="sng" dirty="0"/>
              <a:t> I saw</a:t>
            </a:r>
          </a:p>
          <a:p>
            <a:r>
              <a:rPr lang="en-GB" dirty="0"/>
              <a:t>The part of a complex sentence that depends on a </a:t>
            </a:r>
            <a:r>
              <a:rPr lang="en-GB" dirty="0">
                <a:solidFill>
                  <a:srgbClr val="FF8000"/>
                </a:solidFill>
              </a:rPr>
              <a:t>relative pronoun</a:t>
            </a:r>
            <a:r>
              <a:rPr lang="en-GB" dirty="0"/>
              <a:t> is called a </a:t>
            </a:r>
            <a:r>
              <a:rPr lang="en-GB" u="sng" dirty="0"/>
              <a:t>relative clause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A96249-771A-40CD-856F-B43F67503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6119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2C73D-7138-4F08-B42A-1A013C424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Relative Pronouns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6B72E-E5E2-47C0-9105-6F86961C7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Relative clauses often perform a function similar to </a:t>
            </a:r>
            <a:r>
              <a:rPr lang="en-GB" dirty="0">
                <a:solidFill>
                  <a:srgbClr val="0000FF"/>
                </a:solidFill>
              </a:rPr>
              <a:t>adjectives</a:t>
            </a:r>
            <a:r>
              <a:rPr lang="en-GB" dirty="0"/>
              <a:t>, helping to modify, define or describe people and things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dirty="0"/>
              <a:t>You saw the bird </a:t>
            </a:r>
            <a:r>
              <a:rPr lang="en-GB" u="sng" dirty="0">
                <a:solidFill>
                  <a:srgbClr val="FF8000"/>
                </a:solidFill>
              </a:rPr>
              <a:t>that</a:t>
            </a:r>
            <a:r>
              <a:rPr lang="en-GB" u="sng" dirty="0"/>
              <a:t> I saw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dirty="0"/>
              <a:t>You saw the </a:t>
            </a:r>
            <a:r>
              <a:rPr lang="en-GB" dirty="0">
                <a:solidFill>
                  <a:srgbClr val="0000FF"/>
                </a:solidFill>
              </a:rPr>
              <a:t>same</a:t>
            </a:r>
            <a:r>
              <a:rPr lang="en-GB" dirty="0"/>
              <a:t> bird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B3B29F-CCB5-4EA5-8661-A47D941A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4231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0853B-2593-4D9D-8069-5BC26F5DB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Relative Pronouns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2741E-2BDB-47D0-9996-2845AF338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Relative clauses are often divided into two types, </a:t>
            </a:r>
            <a:r>
              <a:rPr lang="en-GB" u="sng" dirty="0"/>
              <a:t>restrictive</a:t>
            </a:r>
            <a:r>
              <a:rPr lang="en-GB" dirty="0"/>
              <a:t> and </a:t>
            </a:r>
            <a:r>
              <a:rPr lang="en-GB" u="sng" dirty="0"/>
              <a:t>non-restrictive</a:t>
            </a:r>
            <a:endParaRPr lang="en-GB" dirty="0"/>
          </a:p>
          <a:p>
            <a:r>
              <a:rPr lang="en-GB" dirty="0"/>
              <a:t>Restrictive clauses are used to define something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dirty="0"/>
              <a:t>Mary found the dog </a:t>
            </a:r>
            <a:r>
              <a:rPr lang="en-GB" u="sng" dirty="0">
                <a:solidFill>
                  <a:srgbClr val="FF8000"/>
                </a:solidFill>
              </a:rPr>
              <a:t>that</a:t>
            </a:r>
            <a:r>
              <a:rPr lang="en-GB" u="sng" dirty="0"/>
              <a:t> was lost</a:t>
            </a:r>
          </a:p>
          <a:p>
            <a:pPr lvl="1"/>
            <a:r>
              <a:rPr lang="en-GB" dirty="0"/>
              <a:t>All we know about the dog is that it is the one that was lost</a:t>
            </a:r>
          </a:p>
          <a:p>
            <a:r>
              <a:rPr lang="en-GB" dirty="0"/>
              <a:t>Non-restrictive clauses describe something already known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GB" dirty="0"/>
              <a:t>Mary found John’s dog, </a:t>
            </a:r>
            <a:r>
              <a:rPr lang="en-GB" u="sng" dirty="0">
                <a:solidFill>
                  <a:srgbClr val="FF8000"/>
                </a:solidFill>
              </a:rPr>
              <a:t>which</a:t>
            </a:r>
            <a:r>
              <a:rPr lang="en-GB" u="sng" dirty="0"/>
              <a:t> was lost</a:t>
            </a:r>
          </a:p>
          <a:p>
            <a:pPr lvl="1"/>
            <a:r>
              <a:rPr lang="en-GB" i="1" dirty="0"/>
              <a:t>John’s dog</a:t>
            </a:r>
            <a:r>
              <a:rPr lang="en-GB" dirty="0"/>
              <a:t> tells us which dog it was, and the relative clause just tells us something extra about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FF4129-D6DC-4D67-AEF3-74B754B72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098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3DA61-AA67-4F3C-9A62-7A20D6EE6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Relative Pronouns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23B6E-E4BE-469B-9D99-C9F987EF6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In English, the rule of thumb is that </a:t>
            </a:r>
            <a:r>
              <a:rPr lang="en-GB" i="1" dirty="0"/>
              <a:t>that</a:t>
            </a:r>
            <a:r>
              <a:rPr lang="en-GB" dirty="0"/>
              <a:t> is used for restrictive clauses and </a:t>
            </a:r>
            <a:r>
              <a:rPr lang="en-GB" i="1" dirty="0"/>
              <a:t>who</a:t>
            </a:r>
            <a:r>
              <a:rPr lang="en-GB" dirty="0"/>
              <a:t>/</a:t>
            </a:r>
            <a:r>
              <a:rPr lang="en-GB" i="1" dirty="0"/>
              <a:t>which</a:t>
            </a:r>
            <a:r>
              <a:rPr lang="en-GB" dirty="0"/>
              <a:t> for non-restrictive clauses</a:t>
            </a:r>
          </a:p>
          <a:p>
            <a:pPr lvl="1"/>
            <a:r>
              <a:rPr lang="en-GB" dirty="0"/>
              <a:t>But the full details of when each form is used are much more complex</a:t>
            </a:r>
          </a:p>
          <a:p>
            <a:r>
              <a:rPr lang="en-GB" dirty="0"/>
              <a:t>However, many languages always use the same word for each type of clause, as in French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GB" noProof="1"/>
              <a:t>Marie a trouvé le chien </a:t>
            </a:r>
            <a:r>
              <a:rPr lang="en-GB" u="sng" noProof="1">
                <a:solidFill>
                  <a:srgbClr val="FF8000"/>
                </a:solidFill>
              </a:rPr>
              <a:t>qui</a:t>
            </a:r>
            <a:r>
              <a:rPr lang="en-GB" u="sng" noProof="1"/>
              <a:t> était perdu</a:t>
            </a:r>
            <a:br>
              <a:rPr lang="en-GB" noProof="1"/>
            </a:br>
            <a:r>
              <a:rPr lang="en-GB" noProof="1"/>
              <a:t>‘Mary has found the dog that was lost’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GB" noProof="1"/>
              <a:t>Marie a trouvé son chien, </a:t>
            </a:r>
            <a:r>
              <a:rPr lang="en-GB" u="sng" noProof="1">
                <a:solidFill>
                  <a:srgbClr val="FF8000"/>
                </a:solidFill>
              </a:rPr>
              <a:t>qui</a:t>
            </a:r>
            <a:r>
              <a:rPr lang="en-GB" u="sng" noProof="1"/>
              <a:t> était perdu</a:t>
            </a:r>
            <a:br>
              <a:rPr lang="en-GB" noProof="1"/>
            </a:br>
            <a:r>
              <a:rPr lang="en-GB" noProof="1"/>
              <a:t>‘Mary has found his dog, which was lost’</a:t>
            </a:r>
          </a:p>
          <a:p>
            <a:r>
              <a:rPr lang="en-GB" dirty="0"/>
              <a:t>You can still tell the two types apart by their meaning, and usually by the comma before non-restrictive clauses (or a pause in speech)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0FD2CE-0FFF-42C3-B3B6-06809FB38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4973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7E789-3E06-42C8-B0C0-4A91E773C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Relative Pronouns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7C104-A7DA-45E8-8A31-492CE2434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Like other pronouns, relative pronouns can have </a:t>
            </a:r>
            <a:r>
              <a:rPr lang="en-GB" u="sng" dirty="0"/>
              <a:t>gender</a:t>
            </a:r>
            <a:endParaRPr lang="en-GB" dirty="0"/>
          </a:p>
          <a:p>
            <a:pPr marL="514350" indent="-514350">
              <a:buFont typeface="+mj-lt"/>
              <a:buAutoNum type="arabicPeriod" startAt="9"/>
            </a:pPr>
            <a:r>
              <a:rPr lang="en-GB" dirty="0"/>
              <a:t>Mary found John’s son, </a:t>
            </a:r>
            <a:r>
              <a:rPr lang="en-GB" u="sng" dirty="0">
                <a:solidFill>
                  <a:srgbClr val="FF8000"/>
                </a:solidFill>
              </a:rPr>
              <a:t>who</a:t>
            </a:r>
            <a:r>
              <a:rPr lang="en-GB" u="sng" dirty="0"/>
              <a:t> was lost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GB" dirty="0"/>
              <a:t>Mary found John’s aunt, </a:t>
            </a:r>
            <a:r>
              <a:rPr lang="en-GB" u="sng" dirty="0">
                <a:solidFill>
                  <a:srgbClr val="FF8000"/>
                </a:solidFill>
              </a:rPr>
              <a:t>who</a:t>
            </a:r>
            <a:r>
              <a:rPr lang="en-GB" u="sng" dirty="0"/>
              <a:t> was lost</a:t>
            </a:r>
            <a:endParaRPr lang="en-GB" dirty="0"/>
          </a:p>
          <a:p>
            <a:pPr marL="514350" indent="-514350">
              <a:buFont typeface="+mj-lt"/>
              <a:buAutoNum type="arabicPeriod" startAt="9"/>
            </a:pPr>
            <a:r>
              <a:rPr lang="en-GB" dirty="0"/>
              <a:t>Mary found John’s wallet, </a:t>
            </a:r>
            <a:r>
              <a:rPr lang="en-GB" u="sng" dirty="0">
                <a:solidFill>
                  <a:srgbClr val="FF8000"/>
                </a:solidFill>
              </a:rPr>
              <a:t>which</a:t>
            </a:r>
            <a:r>
              <a:rPr lang="en-GB" u="sng" dirty="0"/>
              <a:t> was lost</a:t>
            </a:r>
          </a:p>
          <a:p>
            <a:r>
              <a:rPr lang="en-GB" dirty="0"/>
              <a:t>​</a:t>
            </a:r>
            <a:r>
              <a:rPr lang="en-GB" i="1" dirty="0">
                <a:solidFill>
                  <a:srgbClr val="FF8000"/>
                </a:solidFill>
              </a:rPr>
              <a:t>Who</a:t>
            </a:r>
            <a:r>
              <a:rPr lang="en-GB" dirty="0"/>
              <a:t> in (9) is </a:t>
            </a:r>
            <a:r>
              <a:rPr lang="en-GB" u="sng" dirty="0"/>
              <a:t>masculine</a:t>
            </a:r>
            <a:endParaRPr lang="en-GB" dirty="0"/>
          </a:p>
          <a:p>
            <a:r>
              <a:rPr lang="en-GB" dirty="0"/>
              <a:t>​</a:t>
            </a:r>
            <a:r>
              <a:rPr lang="en-GB" i="1" dirty="0">
                <a:solidFill>
                  <a:srgbClr val="FF8000"/>
                </a:solidFill>
              </a:rPr>
              <a:t>Who</a:t>
            </a:r>
            <a:r>
              <a:rPr lang="en-GB" dirty="0"/>
              <a:t> in (10) is </a:t>
            </a:r>
            <a:r>
              <a:rPr lang="en-GB" u="sng" dirty="0"/>
              <a:t>feminine</a:t>
            </a:r>
          </a:p>
          <a:p>
            <a:r>
              <a:rPr lang="en-GB" i="1" dirty="0"/>
              <a:t>​</a:t>
            </a:r>
            <a:r>
              <a:rPr lang="en-GB" i="1" dirty="0">
                <a:solidFill>
                  <a:srgbClr val="FF8000"/>
                </a:solidFill>
              </a:rPr>
              <a:t>Which</a:t>
            </a:r>
            <a:r>
              <a:rPr lang="en-GB" dirty="0"/>
              <a:t> is </a:t>
            </a:r>
            <a:r>
              <a:rPr lang="en-GB" u="sng" dirty="0"/>
              <a:t>neuter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3586C4-7BD1-41E4-8EB7-7AF83C94F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8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8391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40FBC-F2AB-4ADE-B6DE-1F5BF0164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Relative Pronouns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79F85-F5B0-45AC-AD71-205CEAF41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Relative pronouns can also have </a:t>
            </a:r>
            <a:r>
              <a:rPr lang="en-GB" u="sng" dirty="0"/>
              <a:t>case</a:t>
            </a:r>
            <a:endParaRPr lang="en-GB" dirty="0"/>
          </a:p>
          <a:p>
            <a:pPr marL="514350" indent="-514350">
              <a:buFont typeface="+mj-lt"/>
              <a:buAutoNum type="arabicPeriod" startAt="12"/>
            </a:pPr>
            <a:r>
              <a:rPr lang="en-GB" dirty="0"/>
              <a:t>Mary spoke to John, </a:t>
            </a:r>
            <a:r>
              <a:rPr lang="en-GB" u="sng" dirty="0">
                <a:solidFill>
                  <a:srgbClr val="FF8000"/>
                </a:solidFill>
              </a:rPr>
              <a:t>who</a:t>
            </a:r>
            <a:r>
              <a:rPr lang="en-GB" u="sng" dirty="0"/>
              <a:t> had lost his wallet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en-GB" dirty="0"/>
              <a:t>Mary spoke to John, </a:t>
            </a:r>
            <a:r>
              <a:rPr lang="en-GB" u="sng" dirty="0">
                <a:solidFill>
                  <a:srgbClr val="FF8000"/>
                </a:solidFill>
              </a:rPr>
              <a:t>whose</a:t>
            </a:r>
            <a:r>
              <a:rPr lang="en-GB" u="sng" dirty="0"/>
              <a:t> wallet was lost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en-GB" dirty="0"/>
              <a:t>Mary spoke to John, </a:t>
            </a:r>
            <a:r>
              <a:rPr lang="en-GB" u="sng" dirty="0">
                <a:solidFill>
                  <a:srgbClr val="FF8000"/>
                </a:solidFill>
              </a:rPr>
              <a:t>whom</a:t>
            </a:r>
            <a:r>
              <a:rPr lang="en-GB" u="sng" dirty="0"/>
              <a:t> she had just met</a:t>
            </a:r>
          </a:p>
          <a:p>
            <a:r>
              <a:rPr lang="en-GB" dirty="0"/>
              <a:t>In (12), </a:t>
            </a:r>
            <a:r>
              <a:rPr lang="en-GB" i="1" dirty="0">
                <a:solidFill>
                  <a:srgbClr val="FF8000"/>
                </a:solidFill>
              </a:rPr>
              <a:t>who</a:t>
            </a:r>
            <a:r>
              <a:rPr lang="en-GB" dirty="0"/>
              <a:t> is </a:t>
            </a:r>
            <a:r>
              <a:rPr lang="en-GB" u="sng" dirty="0"/>
              <a:t>nominative</a:t>
            </a:r>
            <a:r>
              <a:rPr lang="en-GB" dirty="0"/>
              <a:t> — it is the </a:t>
            </a:r>
            <a:r>
              <a:rPr lang="en-GB" u="sng" dirty="0"/>
              <a:t>subject</a:t>
            </a:r>
            <a:r>
              <a:rPr lang="en-GB" dirty="0"/>
              <a:t> of </a:t>
            </a:r>
            <a:r>
              <a:rPr lang="en-GB" i="1" dirty="0"/>
              <a:t>had lost</a:t>
            </a:r>
            <a:endParaRPr lang="en-GB" u="sng" dirty="0"/>
          </a:p>
          <a:p>
            <a:r>
              <a:rPr lang="en-GB" dirty="0"/>
              <a:t>In (13), </a:t>
            </a:r>
            <a:r>
              <a:rPr lang="en-GB" i="1" dirty="0">
                <a:solidFill>
                  <a:srgbClr val="FF8000"/>
                </a:solidFill>
              </a:rPr>
              <a:t>whose</a:t>
            </a:r>
            <a:r>
              <a:rPr lang="en-GB" dirty="0"/>
              <a:t> is </a:t>
            </a:r>
            <a:r>
              <a:rPr lang="en-GB" u="sng" dirty="0"/>
              <a:t>possessive</a:t>
            </a:r>
            <a:r>
              <a:rPr lang="en-GB" dirty="0"/>
              <a:t> (</a:t>
            </a:r>
            <a:r>
              <a:rPr lang="en-GB" u="sng" dirty="0"/>
              <a:t>genitive</a:t>
            </a:r>
            <a:r>
              <a:rPr lang="en-GB" dirty="0"/>
              <a:t>)</a:t>
            </a:r>
          </a:p>
          <a:p>
            <a:r>
              <a:rPr lang="en-GB" dirty="0"/>
              <a:t>In (14), </a:t>
            </a:r>
            <a:r>
              <a:rPr lang="en-GB" i="1" dirty="0">
                <a:solidFill>
                  <a:srgbClr val="FF8000"/>
                </a:solidFill>
              </a:rPr>
              <a:t>whom</a:t>
            </a:r>
            <a:r>
              <a:rPr lang="en-GB" dirty="0"/>
              <a:t> is </a:t>
            </a:r>
            <a:r>
              <a:rPr lang="en-GB" u="sng" dirty="0"/>
              <a:t>accusative</a:t>
            </a:r>
            <a:r>
              <a:rPr lang="en-GB" dirty="0"/>
              <a:t> — it is the </a:t>
            </a:r>
            <a:r>
              <a:rPr lang="en-GB" u="sng" dirty="0"/>
              <a:t>object</a:t>
            </a:r>
            <a:r>
              <a:rPr lang="en-GB" dirty="0"/>
              <a:t> of </a:t>
            </a:r>
            <a:r>
              <a:rPr lang="en-GB" i="1" dirty="0"/>
              <a:t>had met</a:t>
            </a:r>
            <a:endParaRPr lang="en-GB" u="sng" dirty="0"/>
          </a:p>
          <a:p>
            <a:pPr lvl="1"/>
            <a:r>
              <a:rPr lang="en-GB" dirty="0"/>
              <a:t>Sometimes people also use </a:t>
            </a:r>
            <a:r>
              <a:rPr lang="en-GB" i="1" dirty="0">
                <a:solidFill>
                  <a:srgbClr val="FF8000"/>
                </a:solidFill>
              </a:rPr>
              <a:t>who</a:t>
            </a:r>
            <a:r>
              <a:rPr lang="en-GB" dirty="0"/>
              <a:t> as an accusative form</a:t>
            </a:r>
          </a:p>
          <a:p>
            <a:r>
              <a:rPr lang="en-GB" dirty="0"/>
              <a:t>​</a:t>
            </a:r>
            <a:r>
              <a:rPr lang="en-GB" i="1" dirty="0">
                <a:solidFill>
                  <a:srgbClr val="FF8000"/>
                </a:solidFill>
              </a:rPr>
              <a:t>That</a:t>
            </a:r>
            <a:r>
              <a:rPr lang="en-GB" dirty="0"/>
              <a:t> always has the same form for all genders and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EBECF-FC2D-4799-A8AF-A3E52CA87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9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3342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8.8|8.9|5.7|1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8.3|6|4.4|13.7|5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4.7|4.1|4.7|4.6|5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4.1|5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14.2|5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22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6.6|4.1|8.5|6|9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4.9|4.7|3.4|7.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7.9|4.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3|3.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12.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|4.7|10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5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3.9|8.8|4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|4.9|6.8|15.7|1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5.2|3.5|4.7|2.9|4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4|3.9|3.7|6.6|8.2|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10|9.9|9.9|9.8|8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8858</TotalTime>
  <Words>1759</Words>
  <Application>Microsoft Office PowerPoint</Application>
  <PresentationFormat>Widescreen</PresentationFormat>
  <Paragraphs>195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Language Awareness for Key Stage 3</vt:lpstr>
      <vt:lpstr>Roadmap</vt:lpstr>
      <vt:lpstr>Complex Sentences</vt:lpstr>
      <vt:lpstr>Relative Pronouns</vt:lpstr>
      <vt:lpstr>Relative Pronouns</vt:lpstr>
      <vt:lpstr>Relative Pronouns</vt:lpstr>
      <vt:lpstr>Relative Pronouns</vt:lpstr>
      <vt:lpstr>Relative Pronouns</vt:lpstr>
      <vt:lpstr>Relative Pronouns</vt:lpstr>
      <vt:lpstr>Relative Pronouns</vt:lpstr>
      <vt:lpstr>Activity</vt:lpstr>
      <vt:lpstr>Relative Adverbs</vt:lpstr>
      <vt:lpstr>Complementisers</vt:lpstr>
      <vt:lpstr>Complementisers</vt:lpstr>
      <vt:lpstr>Indirect Questions</vt:lpstr>
      <vt:lpstr>Indirect Questions</vt:lpstr>
      <vt:lpstr>Indirect Questions</vt:lpstr>
      <vt:lpstr>Indirect Questions</vt:lpstr>
      <vt:lpstr>Subordinating Conjunctions</vt:lpstr>
      <vt:lpstr>Subordinating Conjunctions</vt:lpstr>
      <vt:lpstr>Activity</vt:lpstr>
      <vt:lpstr>Subordinating Conjunctions</vt:lpstr>
      <vt:lpstr>Subordinating Conjunctions</vt:lpstr>
      <vt:lpstr>Subordinating Conjunctions</vt:lpstr>
      <vt:lpstr>Subordinating Conjunctions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Macleod, Morgan</dc:creator>
  <cp:lastModifiedBy>Macleod, Morgan</cp:lastModifiedBy>
  <cp:revision>369</cp:revision>
  <dcterms:created xsi:type="dcterms:W3CDTF">2020-12-01T13:59:57Z</dcterms:created>
  <dcterms:modified xsi:type="dcterms:W3CDTF">2025-01-11T12:25:16Z</dcterms:modified>
</cp:coreProperties>
</file>