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87" r:id="rId3"/>
    <p:sldId id="271" r:id="rId4"/>
    <p:sldId id="272" r:id="rId5"/>
    <p:sldId id="273" r:id="rId6"/>
    <p:sldId id="274" r:id="rId7"/>
    <p:sldId id="275" r:id="rId8"/>
    <p:sldId id="286" r:id="rId9"/>
    <p:sldId id="276" r:id="rId10"/>
    <p:sldId id="277" r:id="rId11"/>
    <p:sldId id="278" r:id="rId12"/>
    <p:sldId id="280" r:id="rId13"/>
    <p:sldId id="281" r:id="rId14"/>
    <p:sldId id="282" r:id="rId15"/>
    <p:sldId id="283" r:id="rId16"/>
    <p:sldId id="284" r:id="rId17"/>
    <p:sldId id="285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000"/>
    <a:srgbClr val="FF00FF"/>
    <a:srgbClr val="0000FF"/>
    <a:srgbClr val="808000"/>
    <a:srgbClr val="804000"/>
    <a:srgbClr val="009900"/>
    <a:srgbClr val="0000DD"/>
    <a:srgbClr val="CCCCCC"/>
    <a:srgbClr val="99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17: Complex Sentences — Part II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C8CA2-A28B-4DE1-836C-813AA9419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Tense and 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FD327-0F67-4F4B-8824-46E067E1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Some languages, such as French, make much more extensive use of the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in indirect statements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noProof="1"/>
              <a:t>Marie </a:t>
            </a:r>
            <a:r>
              <a:rPr lang="en-GB" noProof="1">
                <a:solidFill>
                  <a:srgbClr val="00B050"/>
                </a:solidFill>
              </a:rPr>
              <a:t>est</a:t>
            </a:r>
            <a:r>
              <a:rPr lang="en-GB" noProof="1"/>
              <a:t> malade</a:t>
            </a:r>
            <a:br>
              <a:rPr lang="en-GB" noProof="1"/>
            </a:br>
            <a:r>
              <a:rPr lang="en-GB" noProof="1"/>
              <a:t>‘Mary 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ill’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noProof="1"/>
              <a:t>Je doute que Marie </a:t>
            </a:r>
            <a:r>
              <a:rPr lang="en-GB" noProof="1">
                <a:solidFill>
                  <a:srgbClr val="0000FF"/>
                </a:solidFill>
              </a:rPr>
              <a:t>soit</a:t>
            </a:r>
            <a:r>
              <a:rPr lang="en-GB" noProof="1"/>
              <a:t> malade</a:t>
            </a:r>
            <a:br>
              <a:rPr lang="en-GB" noProof="1"/>
            </a:br>
            <a:r>
              <a:rPr lang="en-GB" noProof="1"/>
              <a:t>‘I doubt that Mary 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ill’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noProof="1"/>
              <a:t>Je ne doute pas que Marie </a:t>
            </a:r>
            <a:r>
              <a:rPr lang="en-GB" noProof="1">
                <a:solidFill>
                  <a:srgbClr val="00B050"/>
                </a:solidFill>
              </a:rPr>
              <a:t>est</a:t>
            </a:r>
            <a:r>
              <a:rPr lang="en-GB" noProof="1"/>
              <a:t> malade</a:t>
            </a:r>
            <a:br>
              <a:rPr lang="en-GB" noProof="1"/>
            </a:br>
            <a:r>
              <a:rPr lang="en-GB" noProof="1"/>
              <a:t>‘I don’t doubt that Mary 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ill’</a:t>
            </a:r>
          </a:p>
          <a:p>
            <a:r>
              <a:rPr lang="en-GB" dirty="0"/>
              <a:t>You can see that this is connected to the use of the subjunctive for things that are less real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03EE2-1EFD-4CC0-8A22-6F312AF64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1287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A785D-B8B2-43EA-930F-DF433F98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Tense and 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66C9E-E000-459E-8B5F-7DB2934D5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can also be used in situations where there is no doubt that something is true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GB" noProof="1"/>
              <a:t>Je suis désolé que Marie </a:t>
            </a:r>
            <a:r>
              <a:rPr lang="en-GB" noProof="1">
                <a:solidFill>
                  <a:srgbClr val="0000FF"/>
                </a:solidFill>
              </a:rPr>
              <a:t>soit</a:t>
            </a:r>
            <a:r>
              <a:rPr lang="en-GB" noProof="1"/>
              <a:t> malade</a:t>
            </a:r>
            <a:br>
              <a:rPr lang="en-GB" noProof="1"/>
            </a:br>
            <a:r>
              <a:rPr lang="en-GB" noProof="1"/>
              <a:t>‘I’m sorry that Mary </a:t>
            </a:r>
            <a:r>
              <a:rPr lang="en-GB" noProof="1">
                <a:solidFill>
                  <a:srgbClr val="00B050"/>
                </a:solidFill>
              </a:rPr>
              <a:t>is</a:t>
            </a:r>
            <a:r>
              <a:rPr lang="en-GB" noProof="1"/>
              <a:t> ill’</a:t>
            </a:r>
          </a:p>
          <a:p>
            <a:r>
              <a:rPr lang="en-GB" dirty="0"/>
              <a:t>This sentence does not mean that Mary isn’t ill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might suggest that the connection between Mary’s being ill and my being sorry is always the same, whether she is actually ill or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10887-79A1-4478-9E77-A73A1934A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39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CDBCD-6282-44BF-896C-4B69BA90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BF39D-9B88-40EC-820E-CA9C8623E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of you may know other languages besides the ones described here</a:t>
            </a:r>
          </a:p>
          <a:p>
            <a:r>
              <a:rPr lang="en-GB" dirty="0"/>
              <a:t>Take some time and try to come up with examples of indirect questions and indirect statements in these languages</a:t>
            </a:r>
          </a:p>
          <a:p>
            <a:r>
              <a:rPr lang="en-GB" dirty="0"/>
              <a:t>Which languages show a change of tense for statements made in the past?</a:t>
            </a:r>
          </a:p>
          <a:p>
            <a:r>
              <a:rPr lang="en-GB" dirty="0"/>
              <a:t>Which languages have different moods, and where are these used?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AB86F-EA13-4A35-BADD-23BB3C40D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49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41528-8831-454F-94E4-0ED0BD20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AC5E4-C2C9-4ED8-B82F-D4588C747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 far we have looked at ways of embedding one sentence in another while keeping its original structure</a:t>
            </a:r>
          </a:p>
          <a:p>
            <a:r>
              <a:rPr lang="en-GB" dirty="0"/>
              <a:t>There are other ways of embedding sentences that make greater changes</a:t>
            </a:r>
          </a:p>
          <a:p>
            <a:r>
              <a:rPr lang="en-GB" dirty="0"/>
              <a:t>You may remember that one way is by converting a </a:t>
            </a:r>
            <a:r>
              <a:rPr lang="en-GB" u="sng" dirty="0"/>
              <a:t>finite</a:t>
            </a:r>
            <a:r>
              <a:rPr lang="en-GB" dirty="0"/>
              <a:t> verb to a </a:t>
            </a:r>
            <a:r>
              <a:rPr lang="en-GB" u="sng" dirty="0"/>
              <a:t>non-finite</a:t>
            </a:r>
            <a:r>
              <a:rPr lang="en-GB" dirty="0"/>
              <a:t> verb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F5B2A-07DC-4C1E-87F7-164EDF8E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7824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3A20E-F325-4DF2-B0CB-1640249DD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A4DBA-35EC-4FBB-9BFA-FAECE92D0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cases, we can express the same idea using a finite clause or a non-finite clause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I believe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Mary </a:t>
            </a:r>
            <a:r>
              <a:rPr lang="en-GB" u="sng" dirty="0">
                <a:solidFill>
                  <a:srgbClr val="00B050"/>
                </a:solidFill>
              </a:rPr>
              <a:t>is</a:t>
            </a:r>
            <a:r>
              <a:rPr lang="en-GB" u="sng" dirty="0"/>
              <a:t> ill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dirty="0"/>
              <a:t>I believe </a:t>
            </a:r>
            <a:r>
              <a:rPr lang="en-GB" u="sng" dirty="0"/>
              <a:t>Mary </a:t>
            </a:r>
            <a:r>
              <a:rPr lang="en-GB" u="sng" dirty="0">
                <a:solidFill>
                  <a:srgbClr val="FF8000"/>
                </a:solidFill>
              </a:rPr>
              <a:t>to be</a:t>
            </a:r>
            <a:r>
              <a:rPr lang="en-GB" u="sng" dirty="0"/>
              <a:t> ill</a:t>
            </a:r>
          </a:p>
          <a:p>
            <a:r>
              <a:rPr lang="en-GB" dirty="0"/>
              <a:t>Note that </a:t>
            </a:r>
            <a:r>
              <a:rPr lang="en-GB" dirty="0">
                <a:solidFill>
                  <a:srgbClr val="00B050"/>
                </a:solidFill>
              </a:rPr>
              <a:t>finite</a:t>
            </a:r>
            <a:r>
              <a:rPr lang="en-GB" dirty="0"/>
              <a:t> verbs have a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subject, while </a:t>
            </a:r>
            <a:r>
              <a:rPr lang="en-GB" dirty="0">
                <a:solidFill>
                  <a:srgbClr val="FF8000"/>
                </a:solidFill>
              </a:rPr>
              <a:t>infinitives</a:t>
            </a:r>
            <a:r>
              <a:rPr lang="en-GB" dirty="0"/>
              <a:t> have an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subject</a:t>
            </a:r>
          </a:p>
          <a:p>
            <a:pPr marL="514350" indent="-514350">
              <a:buFont typeface="+mj-lt"/>
              <a:buAutoNum type="arabicPeriod" startAt="22"/>
            </a:pPr>
            <a:r>
              <a:rPr lang="en-GB" dirty="0"/>
              <a:t>I believe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</a:t>
            </a:r>
            <a:r>
              <a:rPr lang="en-GB" u="sng" dirty="0">
                <a:solidFill>
                  <a:srgbClr val="FF0000"/>
                </a:solidFill>
              </a:rPr>
              <a:t>she</a:t>
            </a:r>
            <a:r>
              <a:rPr lang="en-GB" u="sng" dirty="0"/>
              <a:t> </a:t>
            </a:r>
            <a:r>
              <a:rPr lang="en-GB" u="sng" dirty="0">
                <a:solidFill>
                  <a:srgbClr val="00B050"/>
                </a:solidFill>
              </a:rPr>
              <a:t>is</a:t>
            </a:r>
            <a:r>
              <a:rPr lang="en-GB" u="sng" dirty="0"/>
              <a:t> ill</a:t>
            </a:r>
          </a:p>
          <a:p>
            <a:pPr marL="514350" indent="-514350">
              <a:buFont typeface="+mj-lt"/>
              <a:buAutoNum type="arabicPeriod" startAt="22"/>
            </a:pPr>
            <a:r>
              <a:rPr lang="en-GB" dirty="0"/>
              <a:t>I believe </a:t>
            </a:r>
            <a:r>
              <a:rPr lang="en-GB" u="sng" dirty="0">
                <a:solidFill>
                  <a:srgbClr val="0000FF"/>
                </a:solidFill>
              </a:rPr>
              <a:t>her</a:t>
            </a:r>
            <a:r>
              <a:rPr lang="en-GB" u="sng" dirty="0"/>
              <a:t> </a:t>
            </a:r>
            <a:r>
              <a:rPr lang="en-GB" u="sng" dirty="0">
                <a:solidFill>
                  <a:srgbClr val="FF8000"/>
                </a:solidFill>
              </a:rPr>
              <a:t>to be</a:t>
            </a:r>
            <a:r>
              <a:rPr lang="en-GB" u="sng" dirty="0"/>
              <a:t> 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18E0E-5F35-49B3-8C31-44891F5A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0821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5678F-E5C1-4911-B1C2-2165088B3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893FF-824E-4D67-A3B7-693476156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Because non-finite verbs have no </a:t>
            </a:r>
            <a:r>
              <a:rPr lang="en-GB" u="sng" dirty="0"/>
              <a:t>tense</a:t>
            </a:r>
            <a:r>
              <a:rPr lang="en-GB" dirty="0"/>
              <a:t>, there are some distinctions that are lost when you use them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However, non-finite clauses are easier for some things, such as making </a:t>
            </a:r>
            <a:r>
              <a:rPr lang="en-GB" u="sng" dirty="0"/>
              <a:t>passives</a:t>
            </a:r>
          </a:p>
          <a:p>
            <a:pPr marL="539750" indent="-539750">
              <a:buFont typeface="+mj-lt"/>
              <a:buAutoNum type="arabicPeriod" startAt="27"/>
            </a:pPr>
            <a:r>
              <a:rPr lang="en-GB" dirty="0"/>
              <a:t>Mary is believed </a:t>
            </a:r>
            <a:r>
              <a:rPr lang="en-GB" u="sng" dirty="0">
                <a:solidFill>
                  <a:srgbClr val="FF8000"/>
                </a:solidFill>
              </a:rPr>
              <a:t>to have been</a:t>
            </a:r>
            <a:r>
              <a:rPr lang="en-GB" u="sng" dirty="0"/>
              <a:t> 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C3255-4174-4DCD-8D61-EF50DDC3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67B0EF0-12CE-476E-994A-6B2589F1D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82316"/>
              </p:ext>
            </p:extLst>
          </p:nvPr>
        </p:nvGraphicFramePr>
        <p:xfrm>
          <a:off x="838200" y="2667332"/>
          <a:ext cx="11163300" cy="10363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5581650">
                  <a:extLst>
                    <a:ext uri="{9D8B030D-6E8A-4147-A177-3AD203B41FA5}">
                      <a16:colId xmlns:a16="http://schemas.microsoft.com/office/drawing/2014/main" val="2409778920"/>
                    </a:ext>
                  </a:extLst>
                </a:gridCol>
                <a:gridCol w="5581650">
                  <a:extLst>
                    <a:ext uri="{9D8B030D-6E8A-4147-A177-3AD203B41FA5}">
                      <a16:colId xmlns:a16="http://schemas.microsoft.com/office/drawing/2014/main" val="1290993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539750" algn="l"/>
                        </a:tabLst>
                      </a:pPr>
                      <a:r>
                        <a:rPr lang="en-GB" sz="2800" dirty="0"/>
                        <a:t>24.	I believe </a:t>
                      </a:r>
                      <a:r>
                        <a:rPr lang="en-GB" sz="2800" u="sng" dirty="0">
                          <a:solidFill>
                            <a:srgbClr val="7030A0"/>
                          </a:solidFill>
                        </a:rPr>
                        <a:t>that</a:t>
                      </a:r>
                      <a:r>
                        <a:rPr lang="en-GB" sz="2800" u="sng" dirty="0"/>
                        <a:t> Mary </a:t>
                      </a:r>
                      <a:r>
                        <a:rPr lang="en-GB" sz="2800" u="sng" dirty="0">
                          <a:solidFill>
                            <a:srgbClr val="00B050"/>
                          </a:solidFill>
                        </a:rPr>
                        <a:t>was</a:t>
                      </a:r>
                      <a:r>
                        <a:rPr lang="en-GB" sz="2800" u="sng" dirty="0"/>
                        <a:t> ill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tabLst>
                          <a:tab pos="539750" algn="l"/>
                        </a:tabLst>
                      </a:pPr>
                      <a:r>
                        <a:rPr lang="en-GB" sz="2800" dirty="0"/>
                        <a:t>26.	I believe </a:t>
                      </a:r>
                      <a:r>
                        <a:rPr lang="en-GB" sz="2800" u="sng" dirty="0"/>
                        <a:t>Mary </a:t>
                      </a:r>
                      <a:r>
                        <a:rPr lang="en-GB" sz="2800" u="sng" dirty="0">
                          <a:solidFill>
                            <a:srgbClr val="FF8000"/>
                          </a:solidFill>
                        </a:rPr>
                        <a:t>to have been</a:t>
                      </a:r>
                      <a:r>
                        <a:rPr lang="en-GB" sz="2800" u="sng" dirty="0"/>
                        <a:t> ill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667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tabLst>
                          <a:tab pos="539750" algn="l"/>
                        </a:tabLst>
                      </a:pPr>
                      <a:r>
                        <a:rPr lang="en-GB" sz="2800" dirty="0"/>
                        <a:t>25.	I believe </a:t>
                      </a:r>
                      <a:r>
                        <a:rPr lang="en-GB" sz="2800" u="sng" dirty="0">
                          <a:solidFill>
                            <a:srgbClr val="7030A0"/>
                          </a:solidFill>
                        </a:rPr>
                        <a:t>that</a:t>
                      </a:r>
                      <a:r>
                        <a:rPr lang="en-GB" sz="2800" u="sng" dirty="0"/>
                        <a:t> Mary </a:t>
                      </a:r>
                      <a:r>
                        <a:rPr lang="en-GB" sz="2800" u="sng" dirty="0">
                          <a:solidFill>
                            <a:srgbClr val="00B050"/>
                          </a:solidFill>
                        </a:rPr>
                        <a:t>has been</a:t>
                      </a:r>
                      <a:r>
                        <a:rPr lang="en-GB" sz="2800" u="sng" dirty="0"/>
                        <a:t> ill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39032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32832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687A7-4803-4005-B2C7-8EBDE3EB9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F5E0F-7F2A-48D6-BE5C-EDF8D1D0E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languages </a:t>
            </a:r>
            <a:r>
              <a:rPr lang="en-GB" dirty="0">
                <a:solidFill>
                  <a:srgbClr val="FF8000"/>
                </a:solidFill>
              </a:rPr>
              <a:t>infinitives</a:t>
            </a:r>
            <a:r>
              <a:rPr lang="en-GB" dirty="0"/>
              <a:t> are the normal means of expressing indirect speech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noProof="1"/>
              <a:t>Iōánnēs phēsì </a:t>
            </a:r>
            <a:r>
              <a:rPr lang="en-GB" u="sng" noProof="1"/>
              <a:t>Marían </a:t>
            </a:r>
            <a:r>
              <a:rPr lang="en-GB" u="sng" noProof="1">
                <a:solidFill>
                  <a:srgbClr val="FF8000"/>
                </a:solidFill>
              </a:rPr>
              <a:t>eînai</a:t>
            </a:r>
            <a:r>
              <a:rPr lang="en-GB" u="sng" noProof="1"/>
              <a:t> nos​ṓdē</a:t>
            </a:r>
            <a:r>
              <a:rPr lang="en-GB" noProof="1"/>
              <a:t>		(Greek)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noProof="1"/>
              <a:t>Johannes dicit </a:t>
            </a:r>
            <a:r>
              <a:rPr lang="en-GB" u="sng" noProof="1"/>
              <a:t>Mariam </a:t>
            </a:r>
            <a:r>
              <a:rPr lang="en-GB" u="sng" noProof="1">
                <a:solidFill>
                  <a:srgbClr val="FF8000"/>
                </a:solidFill>
              </a:rPr>
              <a:t>esse</a:t>
            </a:r>
            <a:r>
              <a:rPr lang="en-GB" u="sng" noProof="1"/>
              <a:t> aegram</a:t>
            </a:r>
            <a:r>
              <a:rPr lang="en-GB" noProof="1"/>
              <a:t>		(Latin)</a:t>
            </a:r>
            <a:br>
              <a:rPr lang="en-GB" noProof="1"/>
            </a:br>
            <a:r>
              <a:rPr lang="en-GB" noProof="1"/>
              <a:t>‘John says that Mary is ill’</a:t>
            </a:r>
            <a:br>
              <a:rPr lang="en-GB" noProof="1"/>
            </a:br>
            <a:r>
              <a:rPr lang="en-GB" noProof="1"/>
              <a:t>(literally, ‘John says Mary </a:t>
            </a:r>
            <a:r>
              <a:rPr lang="en-GB" noProof="1">
                <a:solidFill>
                  <a:srgbClr val="FF8000"/>
                </a:solidFill>
              </a:rPr>
              <a:t>to be</a:t>
            </a:r>
            <a:r>
              <a:rPr lang="en-GB" noProof="1"/>
              <a:t> ill’)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7E40F-37FC-404B-9593-3A09DD9CD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72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24F8-852C-43C4-A5F0-40A0117E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F825B-2F9D-4CEC-82D3-A242A4A49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also possible to replace </a:t>
            </a:r>
            <a:r>
              <a:rPr lang="en-GB" dirty="0">
                <a:solidFill>
                  <a:srgbClr val="00B050"/>
                </a:solidFill>
              </a:rPr>
              <a:t>finite</a:t>
            </a:r>
            <a:r>
              <a:rPr lang="en-GB" dirty="0"/>
              <a:t> clauses with </a:t>
            </a:r>
            <a:r>
              <a:rPr lang="en-GB" dirty="0">
                <a:solidFill>
                  <a:srgbClr val="FF00FF"/>
                </a:solidFill>
              </a:rPr>
              <a:t>gerunds</a:t>
            </a:r>
            <a:r>
              <a:rPr lang="en-GB" dirty="0"/>
              <a:t> or </a:t>
            </a:r>
            <a:r>
              <a:rPr lang="en-GB" dirty="0">
                <a:solidFill>
                  <a:srgbClr val="7030A0"/>
                </a:solidFill>
              </a:rPr>
              <a:t>participles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en-GB" u="sng" dirty="0"/>
              <a:t>Because Mary </a:t>
            </a:r>
            <a:r>
              <a:rPr lang="en-GB" u="sng" dirty="0">
                <a:solidFill>
                  <a:srgbClr val="00B050"/>
                </a:solidFill>
              </a:rPr>
              <a:t>is</a:t>
            </a:r>
            <a:r>
              <a:rPr lang="en-GB" u="sng" dirty="0"/>
              <a:t> ill</a:t>
            </a:r>
            <a:r>
              <a:rPr lang="en-GB" dirty="0"/>
              <a:t>, John is worried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en-GB" dirty="0"/>
              <a:t>Because of </a:t>
            </a:r>
            <a:r>
              <a:rPr lang="en-GB" u="sng" dirty="0"/>
              <a:t>Mary’s </a:t>
            </a:r>
            <a:r>
              <a:rPr lang="en-GB" u="sng" dirty="0">
                <a:solidFill>
                  <a:srgbClr val="FF00FF"/>
                </a:solidFill>
              </a:rPr>
              <a:t>being</a:t>
            </a:r>
            <a:r>
              <a:rPr lang="en-GB" u="sng" dirty="0"/>
              <a:t> ill</a:t>
            </a:r>
            <a:r>
              <a:rPr lang="en-GB" dirty="0"/>
              <a:t>, John is worried</a:t>
            </a:r>
            <a:endParaRPr lang="en-GB" u="sng" dirty="0"/>
          </a:p>
          <a:p>
            <a:pPr marL="514350" indent="-514350">
              <a:buFont typeface="+mj-lt"/>
              <a:buAutoNum type="arabicPeriod" startAt="30"/>
            </a:pPr>
            <a:r>
              <a:rPr lang="en-GB" u="sng" dirty="0"/>
              <a:t>Mary </a:t>
            </a:r>
            <a:r>
              <a:rPr lang="en-GB" u="sng" dirty="0">
                <a:solidFill>
                  <a:srgbClr val="7030A0"/>
                </a:solidFill>
              </a:rPr>
              <a:t>being</a:t>
            </a:r>
            <a:r>
              <a:rPr lang="en-GB" u="sng" dirty="0"/>
              <a:t> ill</a:t>
            </a:r>
            <a:r>
              <a:rPr lang="en-GB" dirty="0"/>
              <a:t>, John is worried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1318B-8843-49FE-BE6B-D33FE41D4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374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80D5-5B58-4954-B29A-BBE32E88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C5F19-2469-483D-8249-82218AEAE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have looked at the use of complex sentences for indirect statements</a:t>
            </a:r>
          </a:p>
          <a:p>
            <a:r>
              <a:rPr lang="en-GB" dirty="0"/>
              <a:t>We have seen the different things that complex sentences let you say about an embedded sentence</a:t>
            </a:r>
          </a:p>
          <a:p>
            <a:r>
              <a:rPr lang="en-GB" dirty="0"/>
              <a:t>We have also looked at the shifts in viewpoint involved in indirect statements</a:t>
            </a:r>
          </a:p>
          <a:p>
            <a:r>
              <a:rPr lang="en-GB" dirty="0"/>
              <a:t>These shifts often require special changes in tense and mood</a:t>
            </a:r>
          </a:p>
          <a:p>
            <a:r>
              <a:rPr lang="en-GB" dirty="0"/>
              <a:t>Finally, we have seen how non-finite clauses can be used instead of finite clauses.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C1AB5-A15A-4280-8AA3-D73A127B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86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B1E7E-4A93-4FA7-8E30-0DAB3FCB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B7E3-1892-42C4-982B-2D43DEFE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Today we will look at a specific type of complex sentence: </a:t>
            </a:r>
            <a:r>
              <a:rPr lang="en-GB" u="sng" dirty="0"/>
              <a:t>indirect statements</a:t>
            </a:r>
            <a:endParaRPr lang="en-GB" dirty="0"/>
          </a:p>
          <a:p>
            <a:r>
              <a:rPr lang="en-GB" dirty="0"/>
              <a:t>We will also see how </a:t>
            </a:r>
            <a:r>
              <a:rPr lang="en-GB" u="sng" dirty="0"/>
              <a:t>tense</a:t>
            </a:r>
            <a:r>
              <a:rPr lang="en-GB" dirty="0"/>
              <a:t> and </a:t>
            </a:r>
            <a:r>
              <a:rPr lang="en-GB" u="sng" dirty="0"/>
              <a:t>mood</a:t>
            </a:r>
            <a:r>
              <a:rPr lang="en-GB" dirty="0"/>
              <a:t> can behave differently in simple and complex sentences</a:t>
            </a:r>
          </a:p>
          <a:p>
            <a:r>
              <a:rPr lang="en-GB" dirty="0"/>
              <a:t>We will look at differences among languages in how they use tense and mood</a:t>
            </a:r>
          </a:p>
          <a:p>
            <a:r>
              <a:rPr lang="en-GB" dirty="0"/>
              <a:t>We will also look at how sentences can be combined using </a:t>
            </a:r>
            <a:r>
              <a:rPr lang="en-GB" u="sng" dirty="0"/>
              <a:t>non-finite</a:t>
            </a:r>
            <a:r>
              <a:rPr lang="en-GB" dirty="0"/>
              <a:t> verb forms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539A7-3A2C-4A9E-9D48-60E09FC19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010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9368-36AE-48A5-9C90-9F81449D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5945-AACC-4C0D-BD96-8AA5C51A7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we saw last time, forming indirect statements is one use of </a:t>
            </a:r>
            <a:r>
              <a:rPr lang="en-GB" dirty="0">
                <a:solidFill>
                  <a:srgbClr val="7030A0"/>
                </a:solidFill>
              </a:rPr>
              <a:t>complementisers</a:t>
            </a:r>
            <a:endParaRPr lang="en-GB" dirty="0"/>
          </a:p>
          <a:p>
            <a:r>
              <a:rPr lang="en-GB" dirty="0"/>
              <a:t>Indirect statements let you integrate what is said into a sentence about the person speaking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Mary said, “John left”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Mary said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John left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4C875-4EAB-401A-9E07-4DFBA068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9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763C3-4CF1-433A-86AD-EE39FBAC3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10916-39E6-4C5F-89F2-2C55158F1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changing from direct to indirect speech, sentences change to maintain a constant perspective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John says, “I have your book here”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John says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</a:t>
            </a:r>
            <a:r>
              <a:rPr lang="en-GB" b="1" u="sng" dirty="0"/>
              <a:t>he</a:t>
            </a:r>
            <a:r>
              <a:rPr lang="en-GB" u="sng" dirty="0"/>
              <a:t> ha</a:t>
            </a:r>
            <a:r>
              <a:rPr lang="en-GB" b="1" u="sng" dirty="0"/>
              <a:t>s</a:t>
            </a:r>
            <a:r>
              <a:rPr lang="en-GB" u="sng" dirty="0"/>
              <a:t> </a:t>
            </a:r>
            <a:r>
              <a:rPr lang="en-GB" b="1" u="sng" dirty="0"/>
              <a:t>my</a:t>
            </a:r>
            <a:r>
              <a:rPr lang="en-GB" u="sng" dirty="0"/>
              <a:t> book </a:t>
            </a:r>
            <a:r>
              <a:rPr lang="en-GB" b="1" u="sng" dirty="0"/>
              <a:t>there</a:t>
            </a:r>
          </a:p>
          <a:p>
            <a:r>
              <a:rPr lang="en-GB" dirty="0"/>
              <a:t>Everything that would only be correct from John’s point of view has to change to fit someone else’s point of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F1AC5F-0D92-47F7-B3B3-561DB303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1310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D6CBA-DA3A-4589-8192-3722DE1B9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6478A-7CE2-4332-B321-9E1CA804B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English, one of the things that changes is </a:t>
            </a:r>
            <a:r>
              <a:rPr lang="en-GB" u="sng" dirty="0"/>
              <a:t>tense</a:t>
            </a:r>
            <a:endParaRPr lang="en-GB" dirty="0"/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John says, “Mary is ill”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/>
              <a:t>John said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Mary </a:t>
            </a:r>
            <a:r>
              <a:rPr lang="en-GB" b="1" u="sng" dirty="0"/>
              <a:t>was</a:t>
            </a:r>
            <a:r>
              <a:rPr lang="en-GB" u="sng" dirty="0"/>
              <a:t> ill</a:t>
            </a:r>
          </a:p>
          <a:p>
            <a:r>
              <a:rPr lang="en-GB" dirty="0"/>
              <a:t>You can also keep the tense unchanged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John said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Mary is ill</a:t>
            </a:r>
          </a:p>
          <a:p>
            <a:r>
              <a:rPr lang="en-GB" dirty="0"/>
              <a:t>However, this means something different</a:t>
            </a:r>
          </a:p>
          <a:p>
            <a:pPr lvl="1"/>
            <a:r>
              <a:rPr lang="en-GB" dirty="0"/>
              <a:t>It means that Mary is still ill when you are speaking, not just when John was speaking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A2495-D1EE-472C-87F0-E35F4964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76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658-0440-48D8-AC65-47CDFF562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3BF7F-A83B-499A-827C-378364E32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However, there are other languages that do not do this</a:t>
            </a:r>
          </a:p>
          <a:p>
            <a:r>
              <a:rPr lang="en-GB" dirty="0"/>
              <a:t>In languages like Japanese, tense is the same in direct and indirect speech</a:t>
            </a:r>
          </a:p>
          <a:p>
            <a:pPr marL="514350" indent="-514350">
              <a:buFont typeface="+mj-lt"/>
              <a:buAutoNum type="arabicPeriod" startAt="8"/>
              <a:tabLst>
                <a:tab pos="4840288" algn="l"/>
                <a:tab pos="5287963" algn="l"/>
              </a:tabLst>
            </a:pPr>
            <a:r>
              <a:rPr lang="en-GB" dirty="0"/>
              <a:t>John said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Mary was ill</a:t>
            </a:r>
            <a:r>
              <a:rPr lang="en-GB" dirty="0"/>
              <a:t>	←	John said, “Mary was ill”</a:t>
            </a:r>
          </a:p>
          <a:p>
            <a:pPr marL="514350" indent="-514350">
              <a:buFont typeface="+mj-lt"/>
              <a:buAutoNum type="arabicPeriod" startAt="8"/>
              <a:tabLst>
                <a:tab pos="4840288" algn="l"/>
                <a:tab pos="5287963" algn="l"/>
              </a:tabLst>
            </a:pPr>
            <a:r>
              <a:rPr lang="en-GB" dirty="0"/>
              <a:t>John said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Mary is ill</a:t>
            </a:r>
            <a:r>
              <a:rPr lang="en-GB" dirty="0"/>
              <a:t>	←	John said, “Mary is ill”</a:t>
            </a:r>
          </a:p>
          <a:p>
            <a:pPr lvl="1">
              <a:tabLst>
                <a:tab pos="4840288" algn="l"/>
                <a:tab pos="5287963" algn="l"/>
              </a:tabLst>
            </a:pPr>
            <a:r>
              <a:rPr lang="en-GB" dirty="0"/>
              <a:t>Mary may or may not still be 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778E2-0052-48C9-8F88-0FF7CF78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2069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95043-1377-4D1B-AEF7-3CE7719D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54264-A732-426C-A4FA-C28559346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Indirect statements do not just occur with verbs like </a:t>
            </a:r>
            <a:r>
              <a:rPr lang="en-GB" i="1" dirty="0"/>
              <a:t>say</a:t>
            </a:r>
            <a:endParaRPr lang="en-GB" dirty="0"/>
          </a:p>
          <a:p>
            <a:r>
              <a:rPr lang="en-GB" dirty="0"/>
              <a:t>They are found with a variety of verbs, which allows you to say different things about the </a:t>
            </a:r>
            <a:r>
              <a:rPr lang="en-GB" u="sng" dirty="0"/>
              <a:t>embedded</a:t>
            </a:r>
            <a:r>
              <a:rPr lang="en-GB" dirty="0"/>
              <a:t> sentence</a:t>
            </a:r>
          </a:p>
          <a:p>
            <a:r>
              <a:rPr lang="en-GB" dirty="0"/>
              <a:t>Changing the verb can change whether the embedded sentence is true or not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Mary is ill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John knew that Mary was ill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John said that Mary was ill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John pretended that Mary was 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DE01AC-0C9B-4C0A-B160-869568DD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82BAB91-E252-4576-ACFF-9A7660142867}"/>
              </a:ext>
            </a:extLst>
          </p:cNvPr>
          <p:cNvSpPr/>
          <p:nvPr/>
        </p:nvSpPr>
        <p:spPr>
          <a:xfrm>
            <a:off x="7278756" y="4136375"/>
            <a:ext cx="4075044" cy="44726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Mary is ill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3F48CD-850E-433B-9D3A-93B2F7431311}"/>
              </a:ext>
            </a:extLst>
          </p:cNvPr>
          <p:cNvSpPr/>
          <p:nvPr/>
        </p:nvSpPr>
        <p:spPr>
          <a:xfrm>
            <a:off x="7278756" y="4622838"/>
            <a:ext cx="4075044" cy="44726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Mary is ill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83D4494-5E8C-4097-B0B5-9FAA0732CE44}"/>
              </a:ext>
            </a:extLst>
          </p:cNvPr>
          <p:cNvSpPr/>
          <p:nvPr/>
        </p:nvSpPr>
        <p:spPr>
          <a:xfrm>
            <a:off x="7278756" y="5109301"/>
            <a:ext cx="4075044" cy="44726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Mary may or may not be ill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9DC3438-7026-4423-BD0C-9397ADAF59CD}"/>
              </a:ext>
            </a:extLst>
          </p:cNvPr>
          <p:cNvSpPr/>
          <p:nvPr/>
        </p:nvSpPr>
        <p:spPr>
          <a:xfrm>
            <a:off x="7278756" y="5595765"/>
            <a:ext cx="4075044" cy="44726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Mary is not ill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825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FF4DF-BF4B-4CD8-AA87-A68B38D9A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A77D9-BA2B-4913-AEAC-D3426EDD0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and make a list of other English verbs that can be followed by </a:t>
            </a:r>
            <a:r>
              <a:rPr lang="en-GB" dirty="0">
                <a:solidFill>
                  <a:srgbClr val="7030A0"/>
                </a:solidFill>
              </a:rPr>
              <a:t>complementisers</a:t>
            </a:r>
            <a:r>
              <a:rPr lang="en-GB" dirty="0"/>
              <a:t> in this way</a:t>
            </a:r>
          </a:p>
          <a:p>
            <a:r>
              <a:rPr lang="en-GB" dirty="0"/>
              <a:t>Which ones mean that the statement in the embedded clause must be true? (e.g. </a:t>
            </a:r>
            <a:r>
              <a:rPr lang="en-GB" i="1" dirty="0"/>
              <a:t>know</a:t>
            </a:r>
            <a:r>
              <a:rPr lang="en-GB" dirty="0"/>
              <a:t>)</a:t>
            </a:r>
          </a:p>
          <a:p>
            <a:r>
              <a:rPr lang="en-GB" dirty="0"/>
              <a:t>Which ones mean that it must be false? (e.g. </a:t>
            </a:r>
            <a:r>
              <a:rPr lang="en-GB" i="1" dirty="0"/>
              <a:t>pretend</a:t>
            </a:r>
            <a:r>
              <a:rPr lang="en-GB" dirty="0"/>
              <a:t>)</a:t>
            </a:r>
          </a:p>
          <a:p>
            <a:r>
              <a:rPr lang="en-GB" dirty="0"/>
              <a:t>Which ones say nothing about whether it is true or false? (e.g. </a:t>
            </a:r>
            <a:r>
              <a:rPr lang="en-GB" i="1" dirty="0"/>
              <a:t>say</a:t>
            </a:r>
            <a:r>
              <a:rPr lang="en-GB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DEBA0-9CB8-453B-9A88-A523DD5F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564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FB97-9EE6-455E-9045-4BBCFFCB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Tense and 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56E21-9076-4B99-98BA-A9FEB4A6D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seen how indirect statements can involve a change in tense</a:t>
            </a:r>
          </a:p>
          <a:p>
            <a:r>
              <a:rPr lang="en-GB" dirty="0"/>
              <a:t>Sometimes they can also involve a change of </a:t>
            </a:r>
            <a:r>
              <a:rPr lang="en-GB" u="sng" dirty="0"/>
              <a:t>mood</a:t>
            </a:r>
          </a:p>
          <a:p>
            <a:r>
              <a:rPr lang="en-GB" dirty="0"/>
              <a:t>You may remember that we have looked at the </a:t>
            </a:r>
            <a:r>
              <a:rPr lang="en-GB" dirty="0">
                <a:solidFill>
                  <a:srgbClr val="00B050"/>
                </a:solidFill>
              </a:rPr>
              <a:t>indicative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subjunctive</a:t>
            </a:r>
            <a:r>
              <a:rPr lang="en-GB" dirty="0"/>
              <a:t> moods in English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dirty="0"/>
              <a:t>Mary </a:t>
            </a:r>
            <a:r>
              <a:rPr lang="en-GB" dirty="0">
                <a:solidFill>
                  <a:srgbClr val="00B050"/>
                </a:solidFill>
              </a:rPr>
              <a:t>was</a:t>
            </a:r>
            <a:r>
              <a:rPr lang="en-GB" dirty="0"/>
              <a:t> ill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dirty="0"/>
              <a:t>John wished </a:t>
            </a:r>
            <a:r>
              <a:rPr lang="en-GB" u="sng" dirty="0">
                <a:solidFill>
                  <a:srgbClr val="7030A0"/>
                </a:solidFill>
              </a:rPr>
              <a:t>that</a:t>
            </a:r>
            <a:r>
              <a:rPr lang="en-GB" u="sng" dirty="0"/>
              <a:t> Mary </a:t>
            </a:r>
            <a:r>
              <a:rPr lang="en-GB" u="sng" dirty="0">
                <a:solidFill>
                  <a:srgbClr val="0000FF"/>
                </a:solidFill>
              </a:rPr>
              <a:t>were</a:t>
            </a:r>
            <a:r>
              <a:rPr lang="en-GB" u="sng" dirty="0"/>
              <a:t>n’t 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73EDB-8149-4D2E-92B9-2C550AD4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3866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7.3|7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7.7|6.1|7|4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12.4|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5.4|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5.6|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4|7.7|3.8|3.3|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7.5|10.6|7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6.7|5|4.1|4|4.1|4.4|3.3|13.6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3.8|6.3|5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8.8|14.7|1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7.7|6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5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8575</TotalTime>
  <Words>1081</Words>
  <Application>Microsoft Office PowerPoint</Application>
  <PresentationFormat>Widescreen</PresentationFormat>
  <Paragraphs>123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Language Awareness for Key Stage 3</vt:lpstr>
      <vt:lpstr>Roadmap</vt:lpstr>
      <vt:lpstr>Indirect Statements</vt:lpstr>
      <vt:lpstr>Indirect Statements</vt:lpstr>
      <vt:lpstr>Indirect Statements</vt:lpstr>
      <vt:lpstr>Indirect Statements</vt:lpstr>
      <vt:lpstr>Indirect Statements</vt:lpstr>
      <vt:lpstr>Activity</vt:lpstr>
      <vt:lpstr>Tense and Mood</vt:lpstr>
      <vt:lpstr>Tense and Mood</vt:lpstr>
      <vt:lpstr>Tense and Mood</vt:lpstr>
      <vt:lpstr>Activity</vt:lpstr>
      <vt:lpstr>Non-Finite Clauses</vt:lpstr>
      <vt:lpstr>Non-Finite Clauses</vt:lpstr>
      <vt:lpstr>Non-Finite Clauses</vt:lpstr>
      <vt:lpstr>Non-Finite Clauses</vt:lpstr>
      <vt:lpstr>Non-Finite Clauses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367</cp:revision>
  <dcterms:created xsi:type="dcterms:W3CDTF">2020-12-01T13:59:57Z</dcterms:created>
  <dcterms:modified xsi:type="dcterms:W3CDTF">2025-01-11T12:25:33Z</dcterms:modified>
</cp:coreProperties>
</file>