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87" r:id="rId3"/>
    <p:sldId id="288" r:id="rId4"/>
    <p:sldId id="291" r:id="rId5"/>
    <p:sldId id="290" r:id="rId6"/>
    <p:sldId id="271" r:id="rId7"/>
    <p:sldId id="289" r:id="rId8"/>
    <p:sldId id="292" r:id="rId9"/>
    <p:sldId id="293" r:id="rId10"/>
    <p:sldId id="294" r:id="rId11"/>
    <p:sldId id="297" r:id="rId12"/>
    <p:sldId id="295" r:id="rId13"/>
    <p:sldId id="296" r:id="rId14"/>
    <p:sldId id="308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000"/>
    <a:srgbClr val="FF00FF"/>
    <a:srgbClr val="0000FF"/>
    <a:srgbClr val="808000"/>
    <a:srgbClr val="804000"/>
    <a:srgbClr val="009900"/>
    <a:srgbClr val="0000DD"/>
    <a:srgbClr val="CCCCCC"/>
    <a:srgbClr val="99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19: Ways of Speaking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D9D5-A3DB-3335-FCF5-6BB5637A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5C0C9-6993-C65A-1C47-EADD1B98F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 course, this isn’t just a two-way distinction</a:t>
            </a:r>
          </a:p>
          <a:p>
            <a:r>
              <a:rPr lang="en-GB" dirty="0"/>
              <a:t>There are many different ways of speaking, and there are more than two registers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64B4A-7BC8-3A03-F352-DC1D8B2F1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4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D7437-18C1-B62E-8CA3-08D22DC8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6FAB9-96BA-2A0F-DC74-983656B27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Formal English isn’t just a single category</a:t>
            </a:r>
          </a:p>
          <a:p>
            <a:r>
              <a:rPr lang="en-GB" dirty="0"/>
              <a:t>We can talk about specific registers of formal English for</a:t>
            </a:r>
          </a:p>
          <a:p>
            <a:pPr lvl="1"/>
            <a:r>
              <a:rPr lang="en-GB" dirty="0"/>
              <a:t>Religion</a:t>
            </a:r>
          </a:p>
          <a:p>
            <a:pPr lvl="1"/>
            <a:r>
              <a:rPr lang="en-GB" dirty="0"/>
              <a:t>Law</a:t>
            </a:r>
          </a:p>
          <a:p>
            <a:pPr lvl="1"/>
            <a:r>
              <a:rPr lang="en-GB" dirty="0"/>
              <a:t>Medicine</a:t>
            </a:r>
          </a:p>
          <a:p>
            <a:pPr lvl="1"/>
            <a:r>
              <a:rPr lang="en-GB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D0936-1F29-6C54-9D4F-A6400861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65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F0D3D-C28F-BD94-595B-55205A7AE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E8BA-586A-54C8-35A4-0ACA45767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D7B6-34F5-A140-2019-9E50D1D3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/>
          <a:lstStyle/>
          <a:p>
            <a:r>
              <a:rPr lang="en-GB" dirty="0"/>
              <a:t>Likewise, in less formal speech, we might draw a distinction between </a:t>
            </a:r>
            <a:r>
              <a:rPr lang="en-GB" u="sng" dirty="0"/>
              <a:t>colloquial</a:t>
            </a:r>
            <a:r>
              <a:rPr lang="en-GB" dirty="0"/>
              <a:t> English and </a:t>
            </a:r>
            <a:r>
              <a:rPr lang="en-GB" u="sng" dirty="0"/>
              <a:t>slang</a:t>
            </a:r>
            <a:endParaRPr lang="en-GB" dirty="0"/>
          </a:p>
          <a:p>
            <a:pPr lvl="1"/>
            <a:r>
              <a:rPr lang="en-GB" u="sng" dirty="0"/>
              <a:t>Colloquial</a:t>
            </a:r>
            <a:r>
              <a:rPr lang="en-GB" dirty="0"/>
              <a:t> forms are an essential part of the language; they’re things that almost everyone who speaks English might say when they’re with family and friends</a:t>
            </a:r>
          </a:p>
          <a:p>
            <a:pPr lvl="1"/>
            <a:r>
              <a:rPr lang="en-GB" u="sng" dirty="0"/>
              <a:t>Slang</a:t>
            </a:r>
            <a:r>
              <a:rPr lang="en-GB" dirty="0"/>
              <a:t> words are words that not everyone uses; people use slang to show that they belong to this group, or they don’t belong to that group (e.g. hip-hop slang)</a:t>
            </a:r>
            <a:endParaRPr lang="en-GB" u="sng" dirty="0"/>
          </a:p>
          <a:p>
            <a:r>
              <a:rPr lang="en-GB" dirty="0"/>
              <a:t>We can talk about colloquial grammar, as in the examples we saw, but not about ‘slang grammar’</a:t>
            </a:r>
          </a:p>
          <a:p>
            <a:r>
              <a:rPr lang="en-GB" u="sng" dirty="0"/>
              <a:t>Slang</a:t>
            </a:r>
            <a:r>
              <a:rPr lang="en-GB" dirty="0"/>
              <a:t> refers to specific words and phrases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E8812-9F2C-BB76-2912-B0A4722A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2213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30BC0-C00D-BA6B-37F7-81EA115A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0482B-4147-5D23-9765-4553FEF96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6100"/>
          </a:xfrm>
        </p:spPr>
        <p:txBody>
          <a:bodyPr/>
          <a:lstStyle/>
          <a:p>
            <a:r>
              <a:rPr lang="en-GB" dirty="0"/>
              <a:t>It’s possible to think of different registers in terms of a scale: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0AEAB-1A01-2A3A-E44B-F8C4D924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0E06E50-41DD-6740-B372-9340A0EC4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20352"/>
              </p:ext>
            </p:extLst>
          </p:nvPr>
        </p:nvGraphicFramePr>
        <p:xfrm>
          <a:off x="3657600" y="3139016"/>
          <a:ext cx="650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916018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25086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940396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1621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Colloquial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Slang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guy, bloke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dude,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691415"/>
                  </a:ext>
                </a:extLst>
              </a:tr>
            </a:tbl>
          </a:graphicData>
        </a:graphic>
      </p:graphicFrame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3215AE31-B85A-ADDA-0944-ECCCD70C496E}"/>
              </a:ext>
            </a:extLst>
          </p:cNvPr>
          <p:cNvSpPr/>
          <p:nvPr/>
        </p:nvSpPr>
        <p:spPr>
          <a:xfrm>
            <a:off x="7569200" y="2438400"/>
            <a:ext cx="3270250" cy="546100"/>
          </a:xfrm>
          <a:prstGeom prst="wedgeEllipseCallout">
            <a:avLst>
              <a:gd name="adj1" fmla="val -16217"/>
              <a:gd name="adj2" fmla="val 1427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Would you ever say ‘dude’ yourself?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F0C56695-F440-7898-1DF3-0DBA2D079D4D}"/>
              </a:ext>
            </a:extLst>
          </p:cNvPr>
          <p:cNvSpPr/>
          <p:nvPr/>
        </p:nvSpPr>
        <p:spPr>
          <a:xfrm>
            <a:off x="7569200" y="4299373"/>
            <a:ext cx="3270250" cy="546100"/>
          </a:xfrm>
          <a:prstGeom prst="wedgeEllipseCallout">
            <a:avLst>
              <a:gd name="adj1" fmla="val 5919"/>
              <a:gd name="adj2" fmla="val -1415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If not, what would you say?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21948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30BC0-C00D-BA6B-37F7-81EA115A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0482B-4147-5D23-9765-4553FEF96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6100"/>
          </a:xfrm>
        </p:spPr>
        <p:txBody>
          <a:bodyPr/>
          <a:lstStyle/>
          <a:p>
            <a:r>
              <a:rPr lang="en-GB" dirty="0"/>
              <a:t>It’s possible to think of different registers in terms of a scale: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0AEAB-1A01-2A3A-E44B-F8C4D924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0E06E50-41DD-6740-B372-9340A0EC4C96}"/>
              </a:ext>
            </a:extLst>
          </p:cNvPr>
          <p:cNvGraphicFramePr>
            <a:graphicFrameLocks noGrp="1"/>
          </p:cNvGraphicFramePr>
          <p:nvPr/>
        </p:nvGraphicFramePr>
        <p:xfrm>
          <a:off x="3657600" y="3139016"/>
          <a:ext cx="650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916018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25086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940396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1621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Colloquial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Slang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guy, bloke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dude,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691415"/>
                  </a:ext>
                </a:extLst>
              </a:tr>
            </a:tbl>
          </a:graphicData>
        </a:graphic>
      </p:graphicFrame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3215AE31-B85A-ADDA-0944-ECCCD70C496E}"/>
              </a:ext>
            </a:extLst>
          </p:cNvPr>
          <p:cNvSpPr/>
          <p:nvPr/>
        </p:nvSpPr>
        <p:spPr>
          <a:xfrm>
            <a:off x="7569200" y="2438400"/>
            <a:ext cx="3270250" cy="546100"/>
          </a:xfrm>
          <a:prstGeom prst="wedgeEllipseCallout">
            <a:avLst>
              <a:gd name="adj1" fmla="val -16217"/>
              <a:gd name="adj2" fmla="val 1427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Would you ever say ‘dude’ yourself?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F0C56695-F440-7898-1DF3-0DBA2D079D4D}"/>
              </a:ext>
            </a:extLst>
          </p:cNvPr>
          <p:cNvSpPr/>
          <p:nvPr/>
        </p:nvSpPr>
        <p:spPr>
          <a:xfrm>
            <a:off x="7569200" y="4299373"/>
            <a:ext cx="3270250" cy="546100"/>
          </a:xfrm>
          <a:prstGeom prst="wedgeEllipseCallout">
            <a:avLst>
              <a:gd name="adj1" fmla="val 5919"/>
              <a:gd name="adj2" fmla="val -1415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If not, what would you say?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6976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F6D4E-A36E-1DE5-983A-FF32DCE46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D3E59-5EED-F8C1-C65F-21B99279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73B69-16EB-B78B-4741-85D35DE62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6100"/>
          </a:xfrm>
        </p:spPr>
        <p:txBody>
          <a:bodyPr/>
          <a:lstStyle/>
          <a:p>
            <a:r>
              <a:rPr lang="en-GB" dirty="0"/>
              <a:t>Of course, other languages have these distinctions too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7D068-D20C-DE14-C857-6958435ED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98B1B0-54D3-5902-A269-35751D8D1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42145"/>
              </p:ext>
            </p:extLst>
          </p:nvPr>
        </p:nvGraphicFramePr>
        <p:xfrm>
          <a:off x="2032000" y="3139016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607549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16018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25086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940396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1621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Colloquial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Slang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English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guy, bloke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dude,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691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French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individu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homme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type, mec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jules,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2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1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45F0-2600-684A-1C53-E84F4582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B8C94-9E62-2626-3E08-F4A4C359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Think of things in English, or in any other language that you know, that people would only say in some settings and not others</a:t>
            </a:r>
          </a:p>
          <a:p>
            <a:r>
              <a:rPr lang="en-GB" dirty="0"/>
              <a:t>How would you describe where these things are used?</a:t>
            </a:r>
          </a:p>
          <a:p>
            <a:r>
              <a:rPr lang="en-GB" dirty="0"/>
              <a:t>What alternatives would people say in different settings?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84B2F-2D0E-D9C6-82E4-85ABCEA3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20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36ED-98E2-CD5C-EB67-E3615247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Be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EE2B5-068A-EF79-22C0-DFAB0F1A5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Different ways of speaking can involve</a:t>
            </a:r>
          </a:p>
          <a:p>
            <a:pPr lvl="1"/>
            <a:r>
              <a:rPr lang="en-GB" sz="3200" dirty="0"/>
              <a:t>Changes in vocabulary (e.g. </a:t>
            </a:r>
            <a:r>
              <a:rPr lang="en-GB" sz="3200" i="1" dirty="0"/>
              <a:t>man</a:t>
            </a:r>
            <a:r>
              <a:rPr lang="en-GB" sz="3200" dirty="0"/>
              <a:t>/</a:t>
            </a:r>
            <a:r>
              <a:rPr lang="en-GB" sz="3200" i="1" dirty="0"/>
              <a:t>bloke</a:t>
            </a:r>
            <a:r>
              <a:rPr lang="en-GB" sz="3200" dirty="0"/>
              <a:t>)</a:t>
            </a:r>
          </a:p>
          <a:p>
            <a:pPr lvl="1"/>
            <a:r>
              <a:rPr lang="en-GB" sz="3200" dirty="0"/>
              <a:t>Changes in grammar (e.g. </a:t>
            </a:r>
            <a:r>
              <a:rPr lang="en-GB" sz="3200" i="1" dirty="0"/>
              <a:t>is not</a:t>
            </a:r>
            <a:r>
              <a:rPr lang="en-GB" sz="3200" dirty="0"/>
              <a:t>/</a:t>
            </a:r>
            <a:r>
              <a:rPr lang="en-GB" sz="3200" i="1" dirty="0"/>
              <a:t>isn’t</a:t>
            </a:r>
            <a:r>
              <a:rPr lang="en-GB" sz="3200" dirty="0"/>
              <a:t>)</a:t>
            </a:r>
          </a:p>
          <a:p>
            <a:pPr lvl="1"/>
            <a:r>
              <a:rPr lang="en-GB" sz="3200" dirty="0"/>
              <a:t>Changes in pronunciation</a:t>
            </a:r>
          </a:p>
          <a:p>
            <a:pPr lvl="2"/>
            <a:r>
              <a:rPr lang="en-GB" sz="2800" dirty="0"/>
              <a:t>Some people change their accent depending on the situation</a:t>
            </a:r>
          </a:p>
          <a:p>
            <a:pPr lvl="2"/>
            <a:r>
              <a:rPr lang="en-GB" sz="2800" dirty="0"/>
              <a:t>Other people prefer to use the same accent all the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A2466-7C72-9584-6BDB-73E8559E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312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006B4-BF65-02A5-250C-97D724E44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BE5F-FBD0-C5FD-119E-D735E1B17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Sometimes people are perceived differently on the basis of how they speak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F6F8A-AA39-97C6-DA7A-C38227A4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875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038-C8B5-0422-5794-51BE63A2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0FDBF-186A-0A02-83F8-B8B274A81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Listen to these two recordings, from an interview-type setting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402BE-C530-DD9F-4776-1ED2CA850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4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1E7E-4A93-4FA7-8E30-0DAB3FCB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7E3-1892-42C4-982B-2D43DEF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 will look at different ways of speaking</a:t>
            </a:r>
          </a:p>
          <a:p>
            <a:r>
              <a:rPr lang="en-GB" dirty="0"/>
              <a:t>We will see how people speak differently in different situations</a:t>
            </a:r>
          </a:p>
          <a:p>
            <a:r>
              <a:rPr lang="en-GB" dirty="0"/>
              <a:t>These different ways of speaking are called </a:t>
            </a:r>
            <a:r>
              <a:rPr lang="en-GB" u="sng" dirty="0"/>
              <a:t>registers</a:t>
            </a:r>
            <a:endParaRPr lang="en-GB" dirty="0"/>
          </a:p>
          <a:p>
            <a:r>
              <a:rPr lang="en-GB" dirty="0"/>
              <a:t>They can involve changes in word choice, grammar, and pronunciation</a:t>
            </a:r>
          </a:p>
          <a:p>
            <a:r>
              <a:rPr lang="en-GB" dirty="0"/>
              <a:t>Sometimes people are perceived differently based on how they speak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539A7-3A2C-4A9E-9D48-60E09FC1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010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F2661-C5FD-E7C5-2F7C-C7521E363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02AA-8EBE-8F3E-8EBC-4EE227B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B59EB-3CB7-0D8D-0B29-BB02C5FBA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9025"/>
          </a:xfrm>
        </p:spPr>
        <p:txBody>
          <a:bodyPr/>
          <a:lstStyle/>
          <a:p>
            <a:r>
              <a:rPr lang="en-GB" dirty="0"/>
              <a:t>Listen to these two recordings, from an interview-type setting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0F660-1E1C-CEC6-237D-02D58A2E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0304F4-7950-274B-5B4C-FEB534CE8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39991"/>
              </p:ext>
            </p:extLst>
          </p:nvPr>
        </p:nvGraphicFramePr>
        <p:xfrm>
          <a:off x="2032000" y="2914650"/>
          <a:ext cx="4064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62286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7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133104"/>
                  </a:ext>
                </a:extLst>
              </a:tr>
            </a:tbl>
          </a:graphicData>
        </a:graphic>
      </p:graphicFrame>
      <p:pic>
        <p:nvPicPr>
          <p:cNvPr id="6" name="1">
            <a:hlinkClick r:id="" action="ppaction://media"/>
            <a:extLst>
              <a:ext uri="{FF2B5EF4-FFF2-40B4-BE49-F238E27FC236}">
                <a16:creationId xmlns:a16="http://schemas.microsoft.com/office/drawing/2014/main" id="{5174CA90-C815-C4D8-C03E-12FE455769E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759200" y="618807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516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1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1DA2F-FD5B-8001-6D09-6EE726F5D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030BF-2292-586D-3B04-470E6A30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6C9E-CEC0-6B39-6087-455070A45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9025"/>
          </a:xfrm>
        </p:spPr>
        <p:txBody>
          <a:bodyPr/>
          <a:lstStyle/>
          <a:p>
            <a:r>
              <a:rPr lang="en-GB" dirty="0"/>
              <a:t>Listen to these two recordings, from an interview-type setting</a:t>
            </a:r>
          </a:p>
          <a:p>
            <a:r>
              <a:rPr lang="en-GB" dirty="0"/>
              <a:t>Which one would you hire?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13CCC-E448-BC8A-1574-59F78730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6749B7-1F51-7712-D498-22DE1C9E8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133"/>
              </p:ext>
            </p:extLst>
          </p:nvPr>
        </p:nvGraphicFramePr>
        <p:xfrm>
          <a:off x="2032000" y="2914650"/>
          <a:ext cx="8128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622866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40501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7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133104"/>
                  </a:ext>
                </a:extLst>
              </a:tr>
            </a:tbl>
          </a:graphicData>
        </a:graphic>
      </p:graphicFrame>
      <p:pic>
        <p:nvPicPr>
          <p:cNvPr id="6" name="2">
            <a:hlinkClick r:id="" action="ppaction://media"/>
            <a:extLst>
              <a:ext uri="{FF2B5EF4-FFF2-40B4-BE49-F238E27FC236}">
                <a16:creationId xmlns:a16="http://schemas.microsoft.com/office/drawing/2014/main" id="{237CED8C-3E39-629B-BE96-07A385D6E63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01000" y="623411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6864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1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112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1DA2F-FD5B-8001-6D09-6EE726F5D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030BF-2292-586D-3B04-470E6A30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6C9E-CEC0-6B39-6087-455070A45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9025"/>
          </a:xfrm>
        </p:spPr>
        <p:txBody>
          <a:bodyPr/>
          <a:lstStyle/>
          <a:p>
            <a:r>
              <a:rPr lang="en-GB" dirty="0"/>
              <a:t>Listen to these two recordings, from an interview-type setting</a:t>
            </a:r>
          </a:p>
          <a:p>
            <a:r>
              <a:rPr lang="en-GB" dirty="0"/>
              <a:t>Which one would you hire?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13CCC-E448-BC8A-1574-59F78730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6749B7-1F51-7712-D498-22DE1C9E8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195077"/>
              </p:ext>
            </p:extLst>
          </p:nvPr>
        </p:nvGraphicFramePr>
        <p:xfrm>
          <a:off x="2032000" y="2914650"/>
          <a:ext cx="8128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622866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40501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7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 studied English at GCSE, and I hope to put the skills I learned while in school into play within a work setting.</a:t>
                      </a: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br>
                        <a:rPr lang="en-GB" dirty="0"/>
                      </a:b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studied English at GCSE, and I hope to, like, put the skills I learned while in school into play within a work setting, like.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133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490362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0B53-6AA7-1E3C-E0EA-E145B432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and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CB15D-809D-3CD0-B1A2-7A3BCA86B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Research has shown that interviewers are less likely to hire people who say ‘like’ and ‘erm’ a lot, even if they’re just as well qualified</a:t>
            </a:r>
          </a:p>
          <a:p>
            <a:r>
              <a:rPr lang="en-GB" dirty="0"/>
              <a:t>This does not mean that it’s wrong to say ‘like’, or that you should try not to say it</a:t>
            </a:r>
          </a:p>
          <a:p>
            <a:r>
              <a:rPr lang="en-GB" dirty="0"/>
              <a:t>It doesn’t mean that people who say ‘like’ are different from people who don’t say ‘like’</a:t>
            </a:r>
          </a:p>
          <a:p>
            <a:r>
              <a:rPr lang="en-GB" dirty="0"/>
              <a:t>It just means that wherever differences exist, bias is likely to exist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F0D4E-7C66-4BAC-42D1-DE4DD342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674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2CF5-EBD7-C2D2-6D02-13E7103E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50FAF-1A23-063E-689A-0F2D5AB5C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Think of something that, if you heard it, might seem to tell you about the person speaking</a:t>
            </a:r>
          </a:p>
          <a:p>
            <a:pPr lvl="1"/>
            <a:r>
              <a:rPr lang="en-GB" dirty="0"/>
              <a:t>(e.g. </a:t>
            </a:r>
            <a:r>
              <a:rPr lang="en-GB" i="1" dirty="0"/>
              <a:t>if they say X, they probably come from Y</a:t>
            </a:r>
            <a:r>
              <a:rPr lang="en-GB" dirty="0"/>
              <a:t>)</a:t>
            </a:r>
          </a:p>
          <a:p>
            <a:r>
              <a:rPr lang="en-GB" dirty="0"/>
              <a:t>Think of something that, if you knew it about a person, might seem to tell you how they would talk</a:t>
            </a:r>
          </a:p>
          <a:p>
            <a:pPr lvl="1"/>
            <a:r>
              <a:rPr lang="en-GB" dirty="0"/>
              <a:t>(e.g. </a:t>
            </a:r>
            <a:r>
              <a:rPr lang="en-GB" i="1" dirty="0"/>
              <a:t>if they come from Y, they probably say X</a:t>
            </a:r>
            <a:r>
              <a:rPr lang="en-GB" dirty="0"/>
              <a:t>)</a:t>
            </a:r>
          </a:p>
          <a:p>
            <a:r>
              <a:rPr lang="en-GB" dirty="0"/>
              <a:t>Take some time to discuss the examples you have found</a:t>
            </a:r>
          </a:p>
          <a:p>
            <a:r>
              <a:rPr lang="en-GB" dirty="0"/>
              <a:t>Are they all true?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C7D2F-50A4-C959-096A-A54403049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684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80D5-5B58-4954-B29A-BBE32E88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5F19-2469-483D-8249-82218AEAE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we’ve looked at different ways of speaking</a:t>
            </a:r>
          </a:p>
          <a:p>
            <a:r>
              <a:rPr lang="en-GB" dirty="0"/>
              <a:t>We have looked at different registers, and how language varies in different registers</a:t>
            </a:r>
          </a:p>
          <a:p>
            <a:r>
              <a:rPr lang="en-GB" dirty="0"/>
              <a:t>We have seen how registers can differ in word choice, grammar, and pronunciation</a:t>
            </a:r>
          </a:p>
          <a:p>
            <a:r>
              <a:rPr lang="en-GB" dirty="0"/>
              <a:t>We have seen how people can be perceived differently based on how they speak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C1AB5-A15A-4280-8AA3-D73A127B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86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20971-2F9F-B586-2BDE-726EEE3B6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A2150-8D36-ED83-314A-38412AD7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167BE-CF55-85C6-E0F8-DEE719D06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probably know already that people don’t always speak the same way in every situation</a:t>
            </a:r>
            <a:endParaRPr lang="en-GB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E5B8C-4B0A-302F-4D19-B5C11907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74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14F3E-016A-B6A5-A2FE-31B7C3BA5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F087-326D-74F5-7797-77370C3E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3FDB5-CB71-4D84-17C8-146C68B1D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People have ideas about what sorts of speech are appropriate to which situations</a:t>
            </a:r>
            <a:endParaRPr lang="en-GB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CE92C-F4F8-396A-F0BC-298FFBB2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8405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04C69-1CFC-BED6-4120-CCED632B1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20899-FA29-1859-FBC0-67198772A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27AB3-D35F-5A92-3851-5ED2F96E8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i="1" dirty="0"/>
              <a:t>“Hearken unto me,” began Joan.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i="1" dirty="0"/>
              <a:t>“That’s too Bible,” interrupted Henry. “He’s not out of the Bible, Guy Fawkes. He’s out of history.”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i="1" dirty="0"/>
              <a:t>“What shall I say, then?” said Joan.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i="1" dirty="0"/>
              <a:t>“Oh, you could jus’ say ‘List’ an’ put ‘Gadzooks’ in front.”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i="1" dirty="0"/>
              <a:t>“All right,” said Joan. “Gadzooks, list.” She thought for a moment, then said: “What about gramercy? Isn’t that one too?”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i="1" dirty="0"/>
              <a:t>“Yes,” said Henry vaguely. “I believe it is.”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noProof="1"/>
              <a:t>Richmal Crompton, </a:t>
            </a:r>
            <a:r>
              <a:rPr lang="en-GB" sz="2000" i="1" noProof="1"/>
              <a:t>William Carries On</a:t>
            </a:r>
            <a:endParaRPr lang="en-GB" sz="2000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B6075-D8E7-3156-3453-B7F3F5B3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7528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9368-36AE-48A5-9C90-9F81449D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5945-AACC-4C0D-BD96-8AA5C51A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People change the way they speak even when they’re not trying to</a:t>
            </a:r>
          </a:p>
          <a:p>
            <a:r>
              <a:rPr lang="en-GB" dirty="0"/>
              <a:t>If you think about it, you probably speak differently depending on where you are:</a:t>
            </a:r>
          </a:p>
          <a:p>
            <a:pPr lvl="1"/>
            <a:r>
              <a:rPr lang="en-GB" dirty="0"/>
              <a:t>Speaking to friends</a:t>
            </a:r>
          </a:p>
          <a:p>
            <a:pPr lvl="1"/>
            <a:r>
              <a:rPr lang="en-GB" dirty="0"/>
              <a:t>Speaking to parents</a:t>
            </a:r>
          </a:p>
          <a:p>
            <a:pPr lvl="1"/>
            <a:r>
              <a:rPr lang="en-GB" dirty="0"/>
              <a:t>Speaking to teachers</a:t>
            </a:r>
          </a:p>
          <a:p>
            <a:pPr lvl="1"/>
            <a:r>
              <a:rPr lang="en-GB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4C875-4EAB-401A-9E07-4DFBA068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9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CAF15-7343-4EB7-BD14-3C68F2800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25AB-24F6-7533-7365-BA88CBC97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68558-2613-A8E4-A994-C11728B3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very simple way to characterise different ways of speaking is in terms of how formal they are</a:t>
            </a:r>
          </a:p>
          <a:p>
            <a:r>
              <a:rPr lang="en-GB" dirty="0"/>
              <a:t>In English, less formal speech is different from more formal speech in a number of 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9B8CE-1B8D-DD37-41D2-CCE3AE05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191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C986-1648-792E-BE1C-D6E78C4D1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FE2647-7E97-0BAD-E286-CCAD8C63F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335359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0552085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07813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Less 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More formal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22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isn’t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is 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92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won’t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will not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2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 lot of food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much food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4294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not much food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little food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3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man I spoke to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man to whom I spoke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6601114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0F83E-CBA1-4006-BE12-9DD70FC1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7DA1B-23C4-DFAF-214A-0F15285D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DC3F1-F0DE-FB25-74AA-EDC656E0D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different styles of speaking are called </a:t>
            </a:r>
            <a:r>
              <a:rPr lang="en-GB" u="sng" dirty="0"/>
              <a:t>registers</a:t>
            </a:r>
            <a:endParaRPr lang="en-GB" dirty="0"/>
          </a:p>
          <a:p>
            <a:r>
              <a:rPr lang="en-GB" dirty="0"/>
              <a:t>We can talk about less formal </a:t>
            </a:r>
            <a:r>
              <a:rPr lang="en-GB" u="sng" dirty="0"/>
              <a:t>registers</a:t>
            </a:r>
            <a:r>
              <a:rPr lang="en-GB" dirty="0"/>
              <a:t> and more formal </a:t>
            </a:r>
            <a:r>
              <a:rPr lang="en-GB" u="sng" dirty="0"/>
              <a:t>registers</a:t>
            </a:r>
            <a:r>
              <a:rPr lang="en-GB" dirty="0"/>
              <a:t> of English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147E7-EBA2-6985-226D-C7FDEC2D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90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7.3|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7.3|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7.3|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5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7.3|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4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9.2|12.6|6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1.6|3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1.6|3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8821</TotalTime>
  <Words>1160</Words>
  <Application>Microsoft Office PowerPoint</Application>
  <PresentationFormat>Widescreen</PresentationFormat>
  <Paragraphs>176</Paragraphs>
  <Slides>25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Language Awareness for Key Stage 3</vt:lpstr>
      <vt:lpstr>Roadmap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Ways of Speaking</vt:lpstr>
      <vt:lpstr>Activity</vt:lpstr>
      <vt:lpstr>What Can Be Different?</vt:lpstr>
      <vt:lpstr>Language and Attitudes</vt:lpstr>
      <vt:lpstr>Language and Attitudes</vt:lpstr>
      <vt:lpstr>Language and Attitudes</vt:lpstr>
      <vt:lpstr>Language and Attitudes</vt:lpstr>
      <vt:lpstr>Language and Attitudes</vt:lpstr>
      <vt:lpstr>Language and Attitudes</vt:lpstr>
      <vt:lpstr>Activity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370</cp:revision>
  <dcterms:created xsi:type="dcterms:W3CDTF">2020-12-01T13:59:57Z</dcterms:created>
  <dcterms:modified xsi:type="dcterms:W3CDTF">2025-01-11T12:26:28Z</dcterms:modified>
</cp:coreProperties>
</file>